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30275213" cy="213836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5">
          <p15:clr>
            <a:srgbClr val="A4A3A4"/>
          </p15:clr>
        </p15:guide>
        <p15:guide id="2" pos="95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65F7CC-5C15-AE4C-AAEF-07A551023BBE}" v="1" dt="2019-10-02T05:17:31.4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08"/>
    <p:restoredTop sz="93750" autoAdjust="0"/>
  </p:normalViewPr>
  <p:slideViewPr>
    <p:cSldViewPr snapToGrid="0" snapToObjects="1">
      <p:cViewPr varScale="1">
        <p:scale>
          <a:sx n="38" d="100"/>
          <a:sy n="38" d="100"/>
        </p:scale>
        <p:origin x="1824" y="72"/>
      </p:cViewPr>
      <p:guideLst>
        <p:guide orient="horz" pos="6735"/>
        <p:guide pos="953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3499590"/>
            <a:ext cx="25733931" cy="7444669"/>
          </a:xfrm>
        </p:spPr>
        <p:txBody>
          <a:bodyPr anchor="b"/>
          <a:lstStyle>
            <a:lvl1pPr algn="ctr">
              <a:defRPr sz="18709"/>
            </a:lvl1pPr>
          </a:lstStyle>
          <a:p>
            <a:r>
              <a:rPr lang="en-GB"/>
              <a:t>Click to edit Master title style</a:t>
            </a:r>
            <a:endParaRPr lang="en-US" dirty="0"/>
          </a:p>
        </p:txBody>
      </p:sp>
      <p:sp>
        <p:nvSpPr>
          <p:cNvPr id="3" name="Subtitle 2"/>
          <p:cNvSpPr>
            <a:spLocks noGrp="1"/>
          </p:cNvSpPr>
          <p:nvPr>
            <p:ph type="subTitle" idx="1"/>
          </p:nvPr>
        </p:nvSpPr>
        <p:spPr>
          <a:xfrm>
            <a:off x="3784402" y="11231355"/>
            <a:ext cx="22706410" cy="5162758"/>
          </a:xfrm>
        </p:spPr>
        <p:txBody>
          <a:bodyPr/>
          <a:lstStyle>
            <a:lvl1pPr marL="0" indent="0" algn="ctr">
              <a:buNone/>
              <a:defRPr sz="7483"/>
            </a:lvl1pPr>
            <a:lvl2pPr marL="1425595" indent="0" algn="ctr">
              <a:buNone/>
              <a:defRPr sz="6236"/>
            </a:lvl2pPr>
            <a:lvl3pPr marL="2851191" indent="0" algn="ctr">
              <a:buNone/>
              <a:defRPr sz="5613"/>
            </a:lvl3pPr>
            <a:lvl4pPr marL="4276786" indent="0" algn="ctr">
              <a:buNone/>
              <a:defRPr sz="4989"/>
            </a:lvl4pPr>
            <a:lvl5pPr marL="5702381" indent="0" algn="ctr">
              <a:buNone/>
              <a:defRPr sz="4989"/>
            </a:lvl5pPr>
            <a:lvl6pPr marL="7127977" indent="0" algn="ctr">
              <a:buNone/>
              <a:defRPr sz="4989"/>
            </a:lvl6pPr>
            <a:lvl7pPr marL="8553572" indent="0" algn="ctr">
              <a:buNone/>
              <a:defRPr sz="4989"/>
            </a:lvl7pPr>
            <a:lvl8pPr marL="9979167" indent="0" algn="ctr">
              <a:buNone/>
              <a:defRPr sz="4989"/>
            </a:lvl8pPr>
            <a:lvl9pPr marL="11404763" indent="0" algn="ctr">
              <a:buNone/>
              <a:defRPr sz="4989"/>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935D909-C4FB-E447-91A0-B0F8D89B0017}"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465852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935D909-C4FB-E447-91A0-B0F8D89B0017}"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1189305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1138480"/>
            <a:ext cx="6528093" cy="1812163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081423" y="1138480"/>
            <a:ext cx="19205838" cy="181216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935D909-C4FB-E447-91A0-B0F8D89B0017}"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313493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935D909-C4FB-E447-91A0-B0F8D89B0017}"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405456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5331063"/>
            <a:ext cx="26112371" cy="8894992"/>
          </a:xfrm>
        </p:spPr>
        <p:txBody>
          <a:bodyPr anchor="b"/>
          <a:lstStyle>
            <a:lvl1pPr>
              <a:defRPr sz="18709"/>
            </a:lvl1pPr>
          </a:lstStyle>
          <a:p>
            <a:r>
              <a:rPr lang="en-GB"/>
              <a:t>Click to edit Master title style</a:t>
            </a:r>
            <a:endParaRPr lang="en-US" dirty="0"/>
          </a:p>
        </p:txBody>
      </p:sp>
      <p:sp>
        <p:nvSpPr>
          <p:cNvPr id="3" name="Text Placeholder 2"/>
          <p:cNvSpPr>
            <a:spLocks noGrp="1"/>
          </p:cNvSpPr>
          <p:nvPr>
            <p:ph type="body" idx="1"/>
          </p:nvPr>
        </p:nvSpPr>
        <p:spPr>
          <a:xfrm>
            <a:off x="2065654" y="14310205"/>
            <a:ext cx="26112371" cy="4677666"/>
          </a:xfrm>
        </p:spPr>
        <p:txBody>
          <a:bodyPr/>
          <a:lstStyle>
            <a:lvl1pPr marL="0" indent="0">
              <a:buNone/>
              <a:defRPr sz="7483">
                <a:solidFill>
                  <a:schemeClr val="tx1"/>
                </a:solidFill>
              </a:defRPr>
            </a:lvl1pPr>
            <a:lvl2pPr marL="1425595" indent="0">
              <a:buNone/>
              <a:defRPr sz="6236">
                <a:solidFill>
                  <a:schemeClr val="tx1">
                    <a:tint val="75000"/>
                  </a:schemeClr>
                </a:solidFill>
              </a:defRPr>
            </a:lvl2pPr>
            <a:lvl3pPr marL="2851191" indent="0">
              <a:buNone/>
              <a:defRPr sz="5613">
                <a:solidFill>
                  <a:schemeClr val="tx1">
                    <a:tint val="75000"/>
                  </a:schemeClr>
                </a:solidFill>
              </a:defRPr>
            </a:lvl3pPr>
            <a:lvl4pPr marL="4276786" indent="0">
              <a:buNone/>
              <a:defRPr sz="4989">
                <a:solidFill>
                  <a:schemeClr val="tx1">
                    <a:tint val="75000"/>
                  </a:schemeClr>
                </a:solidFill>
              </a:defRPr>
            </a:lvl4pPr>
            <a:lvl5pPr marL="5702381" indent="0">
              <a:buNone/>
              <a:defRPr sz="4989">
                <a:solidFill>
                  <a:schemeClr val="tx1">
                    <a:tint val="75000"/>
                  </a:schemeClr>
                </a:solidFill>
              </a:defRPr>
            </a:lvl5pPr>
            <a:lvl6pPr marL="7127977" indent="0">
              <a:buNone/>
              <a:defRPr sz="4989">
                <a:solidFill>
                  <a:schemeClr val="tx1">
                    <a:tint val="75000"/>
                  </a:schemeClr>
                </a:solidFill>
              </a:defRPr>
            </a:lvl6pPr>
            <a:lvl7pPr marL="8553572" indent="0">
              <a:buNone/>
              <a:defRPr sz="4989">
                <a:solidFill>
                  <a:schemeClr val="tx1">
                    <a:tint val="75000"/>
                  </a:schemeClr>
                </a:solidFill>
              </a:defRPr>
            </a:lvl7pPr>
            <a:lvl8pPr marL="9979167" indent="0">
              <a:buNone/>
              <a:defRPr sz="4989">
                <a:solidFill>
                  <a:schemeClr val="tx1">
                    <a:tint val="75000"/>
                  </a:schemeClr>
                </a:solidFill>
              </a:defRPr>
            </a:lvl8pPr>
            <a:lvl9pPr marL="11404763" indent="0">
              <a:buNone/>
              <a:defRPr sz="4989">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935D909-C4FB-E447-91A0-B0F8D89B0017}"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2858210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081421" y="5692400"/>
            <a:ext cx="12866966" cy="13567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15326826" y="5692400"/>
            <a:ext cx="12866966" cy="13567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935D909-C4FB-E447-91A0-B0F8D89B0017}"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300566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138485"/>
            <a:ext cx="26112371" cy="4133179"/>
          </a:xfrm>
        </p:spPr>
        <p:txBody>
          <a:bodyPr/>
          <a:lstStyle/>
          <a:p>
            <a:r>
              <a:rPr lang="en-GB"/>
              <a:t>Click to edit Master title style</a:t>
            </a:r>
            <a:endParaRPr lang="en-US" dirty="0"/>
          </a:p>
        </p:txBody>
      </p:sp>
      <p:sp>
        <p:nvSpPr>
          <p:cNvPr id="3" name="Text Placeholder 2"/>
          <p:cNvSpPr>
            <a:spLocks noGrp="1"/>
          </p:cNvSpPr>
          <p:nvPr>
            <p:ph type="body" idx="1"/>
          </p:nvPr>
        </p:nvSpPr>
        <p:spPr>
          <a:xfrm>
            <a:off x="2085368" y="5241960"/>
            <a:ext cx="12807832"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en-GB"/>
              <a:t>Click to edit Master text styles</a:t>
            </a:r>
          </a:p>
        </p:txBody>
      </p:sp>
      <p:sp>
        <p:nvSpPr>
          <p:cNvPr id="4" name="Content Placeholder 3"/>
          <p:cNvSpPr>
            <a:spLocks noGrp="1"/>
          </p:cNvSpPr>
          <p:nvPr>
            <p:ph sz="half" idx="2"/>
          </p:nvPr>
        </p:nvSpPr>
        <p:spPr>
          <a:xfrm>
            <a:off x="2085368" y="7810963"/>
            <a:ext cx="12807832" cy="11488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15326828" y="5241960"/>
            <a:ext cx="12870909" cy="2569003"/>
          </a:xfrm>
        </p:spPr>
        <p:txBody>
          <a:bodyPr anchor="b"/>
          <a:lstStyle>
            <a:lvl1pPr marL="0" indent="0">
              <a:buNone/>
              <a:defRPr sz="7483" b="1"/>
            </a:lvl1pPr>
            <a:lvl2pPr marL="1425595" indent="0">
              <a:buNone/>
              <a:defRPr sz="6236" b="1"/>
            </a:lvl2pPr>
            <a:lvl3pPr marL="2851191" indent="0">
              <a:buNone/>
              <a:defRPr sz="5613" b="1"/>
            </a:lvl3pPr>
            <a:lvl4pPr marL="4276786" indent="0">
              <a:buNone/>
              <a:defRPr sz="4989" b="1"/>
            </a:lvl4pPr>
            <a:lvl5pPr marL="5702381" indent="0">
              <a:buNone/>
              <a:defRPr sz="4989" b="1"/>
            </a:lvl5pPr>
            <a:lvl6pPr marL="7127977" indent="0">
              <a:buNone/>
              <a:defRPr sz="4989" b="1"/>
            </a:lvl6pPr>
            <a:lvl7pPr marL="8553572" indent="0">
              <a:buNone/>
              <a:defRPr sz="4989" b="1"/>
            </a:lvl7pPr>
            <a:lvl8pPr marL="9979167" indent="0">
              <a:buNone/>
              <a:defRPr sz="4989" b="1"/>
            </a:lvl8pPr>
            <a:lvl9pPr marL="11404763" indent="0">
              <a:buNone/>
              <a:defRPr sz="4989" b="1"/>
            </a:lvl9pPr>
          </a:lstStyle>
          <a:p>
            <a:pPr lvl="0"/>
            <a:r>
              <a:rPr lang="en-GB"/>
              <a:t>Click to edit Master text styles</a:t>
            </a:r>
          </a:p>
        </p:txBody>
      </p:sp>
      <p:sp>
        <p:nvSpPr>
          <p:cNvPr id="6" name="Content Placeholder 5"/>
          <p:cNvSpPr>
            <a:spLocks noGrp="1"/>
          </p:cNvSpPr>
          <p:nvPr>
            <p:ph sz="quarter" idx="4"/>
          </p:nvPr>
        </p:nvSpPr>
        <p:spPr>
          <a:xfrm>
            <a:off x="15326828" y="7810963"/>
            <a:ext cx="12870909" cy="11488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935D909-C4FB-E447-91A0-B0F8D89B0017}" type="datetimeFigureOut">
              <a:rPr lang="en-US" smtClean="0"/>
              <a:pPr/>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2107268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935D909-C4FB-E447-91A0-B0F8D89B0017}" type="datetimeFigureOut">
              <a:rPr lang="en-US" smtClean="0"/>
              <a:pPr/>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1930604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35D909-C4FB-E447-91A0-B0F8D89B0017}" type="datetimeFigureOut">
              <a:rPr lang="en-US" smtClean="0"/>
              <a:pPr/>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4161635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en-GB"/>
              <a:t>Click to edit Master title style</a:t>
            </a:r>
            <a:endParaRPr lang="en-US" dirty="0"/>
          </a:p>
        </p:txBody>
      </p:sp>
      <p:sp>
        <p:nvSpPr>
          <p:cNvPr id="3" name="Content Placeholder 2"/>
          <p:cNvSpPr>
            <a:spLocks noGrp="1"/>
          </p:cNvSpPr>
          <p:nvPr>
            <p:ph idx="1"/>
          </p:nvPr>
        </p:nvSpPr>
        <p:spPr>
          <a:xfrm>
            <a:off x="12870909" y="3078850"/>
            <a:ext cx="15326827" cy="15196234"/>
          </a:xfrm>
        </p:spPr>
        <p:txBody>
          <a:bodyPr/>
          <a:lstStyle>
            <a:lvl1pPr>
              <a:defRPr sz="9978"/>
            </a:lvl1pPr>
            <a:lvl2pPr>
              <a:defRPr sz="8731"/>
            </a:lvl2pPr>
            <a:lvl3pPr>
              <a:defRPr sz="7483"/>
            </a:lvl3pPr>
            <a:lvl4pPr>
              <a:defRPr sz="6236"/>
            </a:lvl4pPr>
            <a:lvl5pPr>
              <a:defRPr sz="6236"/>
            </a:lvl5pPr>
            <a:lvl6pPr>
              <a:defRPr sz="6236"/>
            </a:lvl6pPr>
            <a:lvl7pPr>
              <a:defRPr sz="6236"/>
            </a:lvl7pPr>
            <a:lvl8pPr>
              <a:defRPr sz="6236"/>
            </a:lvl8pPr>
            <a:lvl9pPr>
              <a:defRPr sz="6236"/>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en-GB"/>
              <a:t>Click to edit Master text styles</a:t>
            </a:r>
          </a:p>
        </p:txBody>
      </p:sp>
      <p:sp>
        <p:nvSpPr>
          <p:cNvPr id="5" name="Date Placeholder 4"/>
          <p:cNvSpPr>
            <a:spLocks noGrp="1"/>
          </p:cNvSpPr>
          <p:nvPr>
            <p:ph type="dt" sz="half" idx="10"/>
          </p:nvPr>
        </p:nvSpPr>
        <p:spPr/>
        <p:txBody>
          <a:bodyPr/>
          <a:lstStyle/>
          <a:p>
            <a:fld id="{9935D909-C4FB-E447-91A0-B0F8D89B0017}"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331849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1425575"/>
            <a:ext cx="9764544" cy="4989513"/>
          </a:xfrm>
        </p:spPr>
        <p:txBody>
          <a:bodyPr anchor="b"/>
          <a:lstStyle>
            <a:lvl1pPr>
              <a:defRPr sz="9978"/>
            </a:lvl1pPr>
          </a:lstStyle>
          <a:p>
            <a:r>
              <a:rPr lang="en-GB"/>
              <a:t>Click to edit Master title style</a:t>
            </a:r>
            <a:endParaRPr lang="en-US" dirty="0"/>
          </a:p>
        </p:txBody>
      </p:sp>
      <p:sp>
        <p:nvSpPr>
          <p:cNvPr id="3" name="Picture Placeholder 2"/>
          <p:cNvSpPr>
            <a:spLocks noGrp="1" noChangeAspect="1"/>
          </p:cNvSpPr>
          <p:nvPr>
            <p:ph type="pic" idx="1"/>
          </p:nvPr>
        </p:nvSpPr>
        <p:spPr>
          <a:xfrm>
            <a:off x="12870909" y="3078850"/>
            <a:ext cx="15326827" cy="15196234"/>
          </a:xfrm>
        </p:spPr>
        <p:txBody>
          <a:bodyPr anchor="t"/>
          <a:lstStyle>
            <a:lvl1pPr marL="0" indent="0">
              <a:buNone/>
              <a:defRPr sz="9978"/>
            </a:lvl1pPr>
            <a:lvl2pPr marL="1425595" indent="0">
              <a:buNone/>
              <a:defRPr sz="8731"/>
            </a:lvl2pPr>
            <a:lvl3pPr marL="2851191" indent="0">
              <a:buNone/>
              <a:defRPr sz="7483"/>
            </a:lvl3pPr>
            <a:lvl4pPr marL="4276786" indent="0">
              <a:buNone/>
              <a:defRPr sz="6236"/>
            </a:lvl4pPr>
            <a:lvl5pPr marL="5702381" indent="0">
              <a:buNone/>
              <a:defRPr sz="6236"/>
            </a:lvl5pPr>
            <a:lvl6pPr marL="7127977" indent="0">
              <a:buNone/>
              <a:defRPr sz="6236"/>
            </a:lvl6pPr>
            <a:lvl7pPr marL="8553572" indent="0">
              <a:buNone/>
              <a:defRPr sz="6236"/>
            </a:lvl7pPr>
            <a:lvl8pPr marL="9979167" indent="0">
              <a:buNone/>
              <a:defRPr sz="6236"/>
            </a:lvl8pPr>
            <a:lvl9pPr marL="11404763" indent="0">
              <a:buNone/>
              <a:defRPr sz="6236"/>
            </a:lvl9pPr>
          </a:lstStyle>
          <a:p>
            <a:r>
              <a:rPr lang="en-GB"/>
              <a:t>Click icon to add picture</a:t>
            </a:r>
            <a:endParaRPr lang="en-US" dirty="0"/>
          </a:p>
        </p:txBody>
      </p:sp>
      <p:sp>
        <p:nvSpPr>
          <p:cNvPr id="4" name="Text Placeholder 3"/>
          <p:cNvSpPr>
            <a:spLocks noGrp="1"/>
          </p:cNvSpPr>
          <p:nvPr>
            <p:ph type="body" sz="half" idx="2"/>
          </p:nvPr>
        </p:nvSpPr>
        <p:spPr>
          <a:xfrm>
            <a:off x="2085364" y="6415088"/>
            <a:ext cx="9764544" cy="11884743"/>
          </a:xfrm>
        </p:spPr>
        <p:txBody>
          <a:bodyPr/>
          <a:lstStyle>
            <a:lvl1pPr marL="0" indent="0">
              <a:buNone/>
              <a:defRPr sz="4989"/>
            </a:lvl1pPr>
            <a:lvl2pPr marL="1425595" indent="0">
              <a:buNone/>
              <a:defRPr sz="4365"/>
            </a:lvl2pPr>
            <a:lvl3pPr marL="2851191" indent="0">
              <a:buNone/>
              <a:defRPr sz="3742"/>
            </a:lvl3pPr>
            <a:lvl4pPr marL="4276786" indent="0">
              <a:buNone/>
              <a:defRPr sz="3118"/>
            </a:lvl4pPr>
            <a:lvl5pPr marL="5702381" indent="0">
              <a:buNone/>
              <a:defRPr sz="3118"/>
            </a:lvl5pPr>
            <a:lvl6pPr marL="7127977" indent="0">
              <a:buNone/>
              <a:defRPr sz="3118"/>
            </a:lvl6pPr>
            <a:lvl7pPr marL="8553572" indent="0">
              <a:buNone/>
              <a:defRPr sz="3118"/>
            </a:lvl7pPr>
            <a:lvl8pPr marL="9979167" indent="0">
              <a:buNone/>
              <a:defRPr sz="3118"/>
            </a:lvl8pPr>
            <a:lvl9pPr marL="11404763" indent="0">
              <a:buNone/>
              <a:defRPr sz="3118"/>
            </a:lvl9pPr>
          </a:lstStyle>
          <a:p>
            <a:pPr lvl="0"/>
            <a:r>
              <a:rPr lang="en-GB"/>
              <a:t>Click to edit Master text styles</a:t>
            </a:r>
          </a:p>
        </p:txBody>
      </p:sp>
      <p:sp>
        <p:nvSpPr>
          <p:cNvPr id="5" name="Date Placeholder 4"/>
          <p:cNvSpPr>
            <a:spLocks noGrp="1"/>
          </p:cNvSpPr>
          <p:nvPr>
            <p:ph type="dt" sz="half" idx="10"/>
          </p:nvPr>
        </p:nvSpPr>
        <p:spPr/>
        <p:txBody>
          <a:bodyPr/>
          <a:lstStyle/>
          <a:p>
            <a:fld id="{9935D909-C4FB-E447-91A0-B0F8D89B0017}"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3B9432-B076-7D43-BA3E-E4A139E3B2FB}" type="slidenum">
              <a:rPr lang="en-US" smtClean="0"/>
              <a:pPr/>
              <a:t>‹#›</a:t>
            </a:fld>
            <a:endParaRPr lang="en-US"/>
          </a:p>
        </p:txBody>
      </p:sp>
    </p:spTree>
    <p:extLst>
      <p:ext uri="{BB962C8B-B14F-4D97-AF65-F5344CB8AC3E}">
        <p14:creationId xmlns:p14="http://schemas.microsoft.com/office/powerpoint/2010/main" val="1115919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1138485"/>
            <a:ext cx="26112371" cy="4133179"/>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081421" y="5692400"/>
            <a:ext cx="26112371" cy="13567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2081421" y="19819457"/>
            <a:ext cx="6811923" cy="1138480"/>
          </a:xfrm>
          <a:prstGeom prst="rect">
            <a:avLst/>
          </a:prstGeom>
        </p:spPr>
        <p:txBody>
          <a:bodyPr vert="horz" lIns="91440" tIns="45720" rIns="91440" bIns="45720" rtlCol="0" anchor="ctr"/>
          <a:lstStyle>
            <a:lvl1pPr algn="l">
              <a:defRPr sz="3742">
                <a:solidFill>
                  <a:schemeClr val="tx1">
                    <a:tint val="75000"/>
                  </a:schemeClr>
                </a:solidFill>
              </a:defRPr>
            </a:lvl1pPr>
          </a:lstStyle>
          <a:p>
            <a:fld id="{9935D909-C4FB-E447-91A0-B0F8D89B0017}" type="datetimeFigureOut">
              <a:rPr lang="en-US" smtClean="0"/>
              <a:pPr/>
              <a:t>8/31/2026</a:t>
            </a:fld>
            <a:endParaRPr lang="en-US"/>
          </a:p>
        </p:txBody>
      </p:sp>
      <p:sp>
        <p:nvSpPr>
          <p:cNvPr id="5" name="Footer Placeholder 4"/>
          <p:cNvSpPr>
            <a:spLocks noGrp="1"/>
          </p:cNvSpPr>
          <p:nvPr>
            <p:ph type="ftr" sz="quarter" idx="3"/>
          </p:nvPr>
        </p:nvSpPr>
        <p:spPr>
          <a:xfrm>
            <a:off x="10028665" y="19819457"/>
            <a:ext cx="10217884" cy="1138480"/>
          </a:xfrm>
          <a:prstGeom prst="rect">
            <a:avLst/>
          </a:prstGeom>
        </p:spPr>
        <p:txBody>
          <a:bodyPr vert="horz" lIns="91440" tIns="45720" rIns="91440" bIns="45720" rtlCol="0" anchor="ctr"/>
          <a:lstStyle>
            <a:lvl1pPr algn="ctr">
              <a:defRPr sz="374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81869" y="19819457"/>
            <a:ext cx="6811923" cy="1138480"/>
          </a:xfrm>
          <a:prstGeom prst="rect">
            <a:avLst/>
          </a:prstGeom>
        </p:spPr>
        <p:txBody>
          <a:bodyPr vert="horz" lIns="91440" tIns="45720" rIns="91440" bIns="45720" rtlCol="0" anchor="ctr"/>
          <a:lstStyle>
            <a:lvl1pPr algn="r">
              <a:defRPr sz="3742">
                <a:solidFill>
                  <a:schemeClr val="tx1">
                    <a:tint val="75000"/>
                  </a:schemeClr>
                </a:solidFill>
              </a:defRPr>
            </a:lvl1pPr>
          </a:lstStyle>
          <a:p>
            <a:fld id="{3A3B9432-B076-7D43-BA3E-E4A139E3B2FB}" type="slidenum">
              <a:rPr lang="en-US" smtClean="0"/>
              <a:pPr/>
              <a:t>‹#›</a:t>
            </a:fld>
            <a:endParaRPr lang="en-US"/>
          </a:p>
        </p:txBody>
      </p:sp>
    </p:spTree>
    <p:extLst>
      <p:ext uri="{BB962C8B-B14F-4D97-AF65-F5344CB8AC3E}">
        <p14:creationId xmlns:p14="http://schemas.microsoft.com/office/powerpoint/2010/main" val="41356315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851191" rtl="0" eaLnBrk="1" latinLnBrk="0" hangingPunct="1">
        <a:lnSpc>
          <a:spcPct val="90000"/>
        </a:lnSpc>
        <a:spcBef>
          <a:spcPct val="0"/>
        </a:spcBef>
        <a:buNone/>
        <a:defRPr sz="13720" kern="1200">
          <a:solidFill>
            <a:schemeClr val="tx1"/>
          </a:solidFill>
          <a:latin typeface="+mj-lt"/>
          <a:ea typeface="+mj-ea"/>
          <a:cs typeface="+mj-cs"/>
        </a:defRPr>
      </a:lvl1pPr>
    </p:titleStyle>
    <p:bodyStyle>
      <a:lvl1pPr marL="712798" indent="-712798" algn="l" defTabSz="2851191" rtl="0" eaLnBrk="1" latinLnBrk="0" hangingPunct="1">
        <a:lnSpc>
          <a:spcPct val="90000"/>
        </a:lnSpc>
        <a:spcBef>
          <a:spcPts val="3118"/>
        </a:spcBef>
        <a:buFont typeface="Arial" panose="020B0604020202020204" pitchFamily="34" charset="0"/>
        <a:buChar char="•"/>
        <a:defRPr sz="8731" kern="1200">
          <a:solidFill>
            <a:schemeClr val="tx1"/>
          </a:solidFill>
          <a:latin typeface="+mn-lt"/>
          <a:ea typeface="+mn-ea"/>
          <a:cs typeface="+mn-cs"/>
        </a:defRPr>
      </a:lvl1pPr>
      <a:lvl2pPr marL="2138393" indent="-712798" algn="l" defTabSz="2851191" rtl="0" eaLnBrk="1" latinLnBrk="0" hangingPunct="1">
        <a:lnSpc>
          <a:spcPct val="90000"/>
        </a:lnSpc>
        <a:spcBef>
          <a:spcPts val="1559"/>
        </a:spcBef>
        <a:buFont typeface="Arial" panose="020B0604020202020204" pitchFamily="34" charset="0"/>
        <a:buChar char="•"/>
        <a:defRPr sz="7483" kern="1200">
          <a:solidFill>
            <a:schemeClr val="tx1"/>
          </a:solidFill>
          <a:latin typeface="+mn-lt"/>
          <a:ea typeface="+mn-ea"/>
          <a:cs typeface="+mn-cs"/>
        </a:defRPr>
      </a:lvl2pPr>
      <a:lvl3pPr marL="3563988" indent="-712798" algn="l" defTabSz="2851191" rtl="0" eaLnBrk="1" latinLnBrk="0" hangingPunct="1">
        <a:lnSpc>
          <a:spcPct val="90000"/>
        </a:lnSpc>
        <a:spcBef>
          <a:spcPts val="1559"/>
        </a:spcBef>
        <a:buFont typeface="Arial" panose="020B0604020202020204" pitchFamily="34" charset="0"/>
        <a:buChar char="•"/>
        <a:defRPr sz="6236" kern="1200">
          <a:solidFill>
            <a:schemeClr val="tx1"/>
          </a:solidFill>
          <a:latin typeface="+mn-lt"/>
          <a:ea typeface="+mn-ea"/>
          <a:cs typeface="+mn-cs"/>
        </a:defRPr>
      </a:lvl3pPr>
      <a:lvl4pPr marL="498958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4pPr>
      <a:lvl5pPr marL="6415179"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5pPr>
      <a:lvl6pPr marL="7840774"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6pPr>
      <a:lvl7pPr marL="926637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7pPr>
      <a:lvl8pPr marL="10691965"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8pPr>
      <a:lvl9pPr marL="12117560" indent="-712798" algn="l" defTabSz="2851191" rtl="0" eaLnBrk="1" latinLnBrk="0" hangingPunct="1">
        <a:lnSpc>
          <a:spcPct val="90000"/>
        </a:lnSpc>
        <a:spcBef>
          <a:spcPts val="1559"/>
        </a:spcBef>
        <a:buFont typeface="Arial" panose="020B0604020202020204" pitchFamily="34" charset="0"/>
        <a:buChar char="•"/>
        <a:defRPr sz="5613" kern="1200">
          <a:solidFill>
            <a:schemeClr val="tx1"/>
          </a:solidFill>
          <a:latin typeface="+mn-lt"/>
          <a:ea typeface="+mn-ea"/>
          <a:cs typeface="+mn-cs"/>
        </a:defRPr>
      </a:lvl9pPr>
    </p:bodyStyle>
    <p:otherStyle>
      <a:defPPr>
        <a:defRPr lang="en-US"/>
      </a:defPPr>
      <a:lvl1pPr marL="0" algn="l" defTabSz="2851191" rtl="0" eaLnBrk="1" latinLnBrk="0" hangingPunct="1">
        <a:defRPr sz="5613" kern="1200">
          <a:solidFill>
            <a:schemeClr val="tx1"/>
          </a:solidFill>
          <a:latin typeface="+mn-lt"/>
          <a:ea typeface="+mn-ea"/>
          <a:cs typeface="+mn-cs"/>
        </a:defRPr>
      </a:lvl1pPr>
      <a:lvl2pPr marL="1425595" algn="l" defTabSz="2851191" rtl="0" eaLnBrk="1" latinLnBrk="0" hangingPunct="1">
        <a:defRPr sz="5613" kern="1200">
          <a:solidFill>
            <a:schemeClr val="tx1"/>
          </a:solidFill>
          <a:latin typeface="+mn-lt"/>
          <a:ea typeface="+mn-ea"/>
          <a:cs typeface="+mn-cs"/>
        </a:defRPr>
      </a:lvl2pPr>
      <a:lvl3pPr marL="2851191" algn="l" defTabSz="2851191" rtl="0" eaLnBrk="1" latinLnBrk="0" hangingPunct="1">
        <a:defRPr sz="5613" kern="1200">
          <a:solidFill>
            <a:schemeClr val="tx1"/>
          </a:solidFill>
          <a:latin typeface="+mn-lt"/>
          <a:ea typeface="+mn-ea"/>
          <a:cs typeface="+mn-cs"/>
        </a:defRPr>
      </a:lvl3pPr>
      <a:lvl4pPr marL="4276786" algn="l" defTabSz="2851191" rtl="0" eaLnBrk="1" latinLnBrk="0" hangingPunct="1">
        <a:defRPr sz="5613" kern="1200">
          <a:solidFill>
            <a:schemeClr val="tx1"/>
          </a:solidFill>
          <a:latin typeface="+mn-lt"/>
          <a:ea typeface="+mn-ea"/>
          <a:cs typeface="+mn-cs"/>
        </a:defRPr>
      </a:lvl4pPr>
      <a:lvl5pPr marL="5702381" algn="l" defTabSz="2851191" rtl="0" eaLnBrk="1" latinLnBrk="0" hangingPunct="1">
        <a:defRPr sz="5613" kern="1200">
          <a:solidFill>
            <a:schemeClr val="tx1"/>
          </a:solidFill>
          <a:latin typeface="+mn-lt"/>
          <a:ea typeface="+mn-ea"/>
          <a:cs typeface="+mn-cs"/>
        </a:defRPr>
      </a:lvl5pPr>
      <a:lvl6pPr marL="7127977" algn="l" defTabSz="2851191" rtl="0" eaLnBrk="1" latinLnBrk="0" hangingPunct="1">
        <a:defRPr sz="5613" kern="1200">
          <a:solidFill>
            <a:schemeClr val="tx1"/>
          </a:solidFill>
          <a:latin typeface="+mn-lt"/>
          <a:ea typeface="+mn-ea"/>
          <a:cs typeface="+mn-cs"/>
        </a:defRPr>
      </a:lvl6pPr>
      <a:lvl7pPr marL="8553572" algn="l" defTabSz="2851191" rtl="0" eaLnBrk="1" latinLnBrk="0" hangingPunct="1">
        <a:defRPr sz="5613" kern="1200">
          <a:solidFill>
            <a:schemeClr val="tx1"/>
          </a:solidFill>
          <a:latin typeface="+mn-lt"/>
          <a:ea typeface="+mn-ea"/>
          <a:cs typeface="+mn-cs"/>
        </a:defRPr>
      </a:lvl7pPr>
      <a:lvl8pPr marL="9979167" algn="l" defTabSz="2851191" rtl="0" eaLnBrk="1" latinLnBrk="0" hangingPunct="1">
        <a:defRPr sz="5613" kern="1200">
          <a:solidFill>
            <a:schemeClr val="tx1"/>
          </a:solidFill>
          <a:latin typeface="+mn-lt"/>
          <a:ea typeface="+mn-ea"/>
          <a:cs typeface="+mn-cs"/>
        </a:defRPr>
      </a:lvl8pPr>
      <a:lvl9pPr marL="11404763" algn="l" defTabSz="2851191" rtl="0" eaLnBrk="1" latinLnBrk="0" hangingPunct="1">
        <a:defRPr sz="56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jpeg"/><Relationship Id="rId39" Type="http://schemas.openxmlformats.org/officeDocument/2006/relationships/image" Target="../media/image38.png"/><Relationship Id="rId21" Type="http://schemas.openxmlformats.org/officeDocument/2006/relationships/image" Target="../media/image20.jpeg"/><Relationship Id="rId34" Type="http://schemas.openxmlformats.org/officeDocument/2006/relationships/image" Target="../media/image33.jpeg"/><Relationship Id="rId42" Type="http://schemas.openxmlformats.org/officeDocument/2006/relationships/image" Target="../media/image40.jpeg"/><Relationship Id="rId7" Type="http://schemas.openxmlformats.org/officeDocument/2006/relationships/image" Target="../media/image6.jpeg"/><Relationship Id="rId2" Type="http://schemas.openxmlformats.org/officeDocument/2006/relationships/image" Target="../media/image1.png"/><Relationship Id="rId16" Type="http://schemas.openxmlformats.org/officeDocument/2006/relationships/image" Target="../media/image15.jpeg"/><Relationship Id="rId20" Type="http://schemas.openxmlformats.org/officeDocument/2006/relationships/image" Target="../media/image19.jpeg"/><Relationship Id="rId29" Type="http://schemas.openxmlformats.org/officeDocument/2006/relationships/image" Target="../media/image28.jpeg"/><Relationship Id="rId41" Type="http://schemas.openxmlformats.org/officeDocument/2006/relationships/hyperlink" Target="https://www.facebook.com/PertubuhanAkitekMalaysia?__cft__%5b0%5d=AZZD6yY-8XU8hut-vEjHhatzx3ie1Yj9oQaTmFqoE1FbQAGC66UXbcpyvrnYADp3C7SjNWlIpb6wOG7Ua9-vM0ZZF7NeA9ci1KVcEc3IfDb6KyFOzj2lq_mMZEYLvjTgaSU0mCzkojn2d7dzIhp-zUJ3FYwEJ230shvCp0CJWobawPsGPK0RawBFCI6PT7YpUPc&amp;__tn__=-%5dK-R" TargetMode="Externa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24" Type="http://schemas.openxmlformats.org/officeDocument/2006/relationships/image" Target="../media/image23.jpeg"/><Relationship Id="rId32" Type="http://schemas.openxmlformats.org/officeDocument/2006/relationships/image" Target="../media/image31.jpeg"/><Relationship Id="rId37" Type="http://schemas.openxmlformats.org/officeDocument/2006/relationships/image" Target="../media/image36.jpeg"/><Relationship Id="rId40" Type="http://schemas.openxmlformats.org/officeDocument/2006/relationships/image" Target="../media/image39.jpeg"/><Relationship Id="rId5" Type="http://schemas.openxmlformats.org/officeDocument/2006/relationships/image" Target="../media/image4.jpeg"/><Relationship Id="rId15" Type="http://schemas.openxmlformats.org/officeDocument/2006/relationships/image" Target="../media/image14.jpeg"/><Relationship Id="rId23" Type="http://schemas.openxmlformats.org/officeDocument/2006/relationships/image" Target="../media/image22.jpeg"/><Relationship Id="rId28" Type="http://schemas.openxmlformats.org/officeDocument/2006/relationships/image" Target="../media/image27.jpeg"/><Relationship Id="rId36" Type="http://schemas.openxmlformats.org/officeDocument/2006/relationships/image" Target="../media/image35.jpeg"/><Relationship Id="rId10" Type="http://schemas.openxmlformats.org/officeDocument/2006/relationships/image" Target="../media/image9.jpeg"/><Relationship Id="rId19" Type="http://schemas.openxmlformats.org/officeDocument/2006/relationships/image" Target="../media/image18.jpeg"/><Relationship Id="rId31" Type="http://schemas.openxmlformats.org/officeDocument/2006/relationships/image" Target="../media/image30.jpe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jpeg"/><Relationship Id="rId27" Type="http://schemas.openxmlformats.org/officeDocument/2006/relationships/image" Target="../media/image26.jpeg"/><Relationship Id="rId30" Type="http://schemas.openxmlformats.org/officeDocument/2006/relationships/image" Target="../media/image29.jpeg"/><Relationship Id="rId35" Type="http://schemas.openxmlformats.org/officeDocument/2006/relationships/image" Target="../media/image34.jpeg"/><Relationship Id="rId8" Type="http://schemas.openxmlformats.org/officeDocument/2006/relationships/image" Target="../media/image7.jpeg"/><Relationship Id="rId3" Type="http://schemas.openxmlformats.org/officeDocument/2006/relationships/image" Target="../media/image2.jpeg"/><Relationship Id="rId12" Type="http://schemas.openxmlformats.org/officeDocument/2006/relationships/image" Target="../media/image11.jpeg"/><Relationship Id="rId17" Type="http://schemas.openxmlformats.org/officeDocument/2006/relationships/image" Target="../media/image16.jpeg"/><Relationship Id="rId25" Type="http://schemas.openxmlformats.org/officeDocument/2006/relationships/image" Target="../media/image24.jpeg"/><Relationship Id="rId33" Type="http://schemas.openxmlformats.org/officeDocument/2006/relationships/image" Target="../media/image32.jpeg"/><Relationship Id="rId38"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0177797-6069-CA45-A214-485790CF030F}"/>
              </a:ext>
            </a:extLst>
          </p:cNvPr>
          <p:cNvSpPr txBox="1"/>
          <p:nvPr/>
        </p:nvSpPr>
        <p:spPr>
          <a:xfrm>
            <a:off x="1470833" y="529240"/>
            <a:ext cx="19463657" cy="646331"/>
          </a:xfrm>
          <a:prstGeom prst="rect">
            <a:avLst/>
          </a:prstGeom>
          <a:noFill/>
        </p:spPr>
        <p:txBody>
          <a:bodyPr wrap="square" rtlCol="0">
            <a:spAutoFit/>
          </a:bodyPr>
          <a:lstStyle/>
          <a:p>
            <a:r>
              <a:rPr lang="en-US" sz="3600" b="1" dirty="0">
                <a:latin typeface="Arial Black" panose="020B0604020202020204" pitchFamily="34" charset="0"/>
                <a:cs typeface="Arial Black" panose="020B0604020202020204" pitchFamily="34" charset="0"/>
              </a:rPr>
              <a:t>SOCIETY OF NEPALESE ARCHITECTS (SONA)</a:t>
            </a:r>
          </a:p>
        </p:txBody>
      </p:sp>
      <p:pic>
        <p:nvPicPr>
          <p:cNvPr id="15" name="Picture 14" descr="308103108_469378771889244_1556365714698258604_n.png"/>
          <p:cNvPicPr>
            <a:picLocks noChangeAspect="1"/>
          </p:cNvPicPr>
          <p:nvPr/>
        </p:nvPicPr>
        <p:blipFill>
          <a:blip r:embed="rId2"/>
          <a:stretch>
            <a:fillRect/>
          </a:stretch>
        </p:blipFill>
        <p:spPr>
          <a:xfrm>
            <a:off x="255192" y="290652"/>
            <a:ext cx="872014" cy="884919"/>
          </a:xfrm>
          <a:prstGeom prst="rect">
            <a:avLst/>
          </a:prstGeom>
        </p:spPr>
      </p:pic>
      <p:sp>
        <p:nvSpPr>
          <p:cNvPr id="17" name="Rectangle 16"/>
          <p:cNvSpPr/>
          <p:nvPr/>
        </p:nvSpPr>
        <p:spPr>
          <a:xfrm>
            <a:off x="17604762" y="4424516"/>
            <a:ext cx="7687322" cy="1754326"/>
          </a:xfrm>
          <a:prstGeom prst="rect">
            <a:avLst/>
          </a:prstGeom>
        </p:spPr>
        <p:txBody>
          <a:bodyPr wrap="square">
            <a:spAutoFit/>
          </a:bodyPr>
          <a:lstStyle/>
          <a:p>
            <a:pPr algn="just"/>
            <a:r>
              <a:rPr lang="en-US" b="1" dirty="0"/>
              <a:t>November, 2026: </a:t>
            </a:r>
            <a:r>
              <a:rPr lang="en-US" dirty="0"/>
              <a:t>SONA organized panel sessions on 35</a:t>
            </a:r>
            <a:r>
              <a:rPr lang="en-US" baseline="30000" dirty="0"/>
              <a:t>th</a:t>
            </a:r>
            <a:r>
              <a:rPr lang="en-US" dirty="0"/>
              <a:t> SONA Day; (a) Fire Safety parameters in Building Design with multidisciplinary professions and (b) Understanding modern architecture as Heritage: Restoration of the Ministry of Health and Population Building by Louis I Kahn. The sessions were attended by number of  concerned Government officials  which helped them to understand the importance of the MOHP building. </a:t>
            </a:r>
          </a:p>
        </p:txBody>
      </p:sp>
      <p:sp>
        <p:nvSpPr>
          <p:cNvPr id="18" name="Rectangle 17"/>
          <p:cNvSpPr/>
          <p:nvPr/>
        </p:nvSpPr>
        <p:spPr>
          <a:xfrm>
            <a:off x="631824" y="8047323"/>
            <a:ext cx="16894175" cy="1754326"/>
          </a:xfrm>
          <a:prstGeom prst="rect">
            <a:avLst/>
          </a:prstGeom>
        </p:spPr>
        <p:txBody>
          <a:bodyPr wrap="square">
            <a:spAutoFit/>
          </a:bodyPr>
          <a:lstStyle/>
          <a:p>
            <a:pPr algn="just"/>
            <a:r>
              <a:rPr lang="en-US" b="1" dirty="0"/>
              <a:t>September 2025-March 2026: </a:t>
            </a:r>
            <a:r>
              <a:rPr lang="en-US" dirty="0"/>
              <a:t>During the 21</a:t>
            </a:r>
            <a:r>
              <a:rPr lang="en-US" baseline="30000" dirty="0"/>
              <a:t>st</a:t>
            </a:r>
            <a:r>
              <a:rPr lang="en-US" dirty="0"/>
              <a:t> Asian Congress of Architects in </a:t>
            </a:r>
            <a:r>
              <a:rPr lang="en-US" dirty="0" err="1"/>
              <a:t>Incheon</a:t>
            </a:r>
            <a:r>
              <a:rPr lang="en-US" dirty="0"/>
              <a:t>, South Korea, </a:t>
            </a:r>
            <a:r>
              <a:rPr lang="en-US" dirty="0" err="1"/>
              <a:t>Genz</a:t>
            </a:r>
            <a:r>
              <a:rPr lang="en-US" dirty="0"/>
              <a:t> Protest sparked the whole Nepal where many lives were lost and important buildings were badly burnt down. SONA is very grateful to receive a number of concerned letters from ARCASIA and ARCASIA nations. Immediately after we got back, after a series of meetings with Government officials, our advisory panels, and heritage experts, SONA mobilized volunteers for the inventories of the damaged buildings. One of the buildings was iconic Ministry of Health and Population (MOHP), designed by Master Architect Louis I Kahn in 1960s. With SONA’s continuous and dedicated effort, the Government agreed to preserve it with required interventions and technology. A complete restoration project document has been submitted to the Government for the implementation which was done by Center for Urban Planning Studies (CUPS) under SONA’s guidance. </a:t>
            </a:r>
          </a:p>
        </p:txBody>
      </p:sp>
      <p:pic>
        <p:nvPicPr>
          <p:cNvPr id="20" name="Picture 19" descr="548219406_1235885675238546_2503537715490471941_n (1).jpg"/>
          <p:cNvPicPr>
            <a:picLocks noChangeAspect="1"/>
          </p:cNvPicPr>
          <p:nvPr/>
        </p:nvPicPr>
        <p:blipFill>
          <a:blip r:embed="rId3"/>
          <a:stretch>
            <a:fillRect/>
          </a:stretch>
        </p:blipFill>
        <p:spPr>
          <a:xfrm>
            <a:off x="708025" y="1544156"/>
            <a:ext cx="3835972" cy="2086327"/>
          </a:xfrm>
          <a:prstGeom prst="rect">
            <a:avLst/>
          </a:prstGeom>
        </p:spPr>
      </p:pic>
      <p:pic>
        <p:nvPicPr>
          <p:cNvPr id="1026" name="Picture 2" descr="C:\Users\Tattva\Downloads\565752048_1268740761953037_4763057493882582363_n.jpg"/>
          <p:cNvPicPr>
            <a:picLocks noChangeAspect="1" noChangeArrowheads="1"/>
          </p:cNvPicPr>
          <p:nvPr/>
        </p:nvPicPr>
        <p:blipFill>
          <a:blip r:embed="rId4"/>
          <a:srcRect/>
          <a:stretch>
            <a:fillRect/>
          </a:stretch>
        </p:blipFill>
        <p:spPr bwMode="auto">
          <a:xfrm>
            <a:off x="7064660" y="1544157"/>
            <a:ext cx="2228358" cy="2880359"/>
          </a:xfrm>
          <a:prstGeom prst="rect">
            <a:avLst/>
          </a:prstGeom>
          <a:noFill/>
        </p:spPr>
      </p:pic>
      <p:pic>
        <p:nvPicPr>
          <p:cNvPr id="1027" name="Picture 3" descr="C:\Users\Tattva\Downloads\547988791_1238445948315852_5741846090877333084_n.jpg"/>
          <p:cNvPicPr>
            <a:picLocks noChangeAspect="1" noChangeArrowheads="1"/>
          </p:cNvPicPr>
          <p:nvPr/>
        </p:nvPicPr>
        <p:blipFill>
          <a:blip r:embed="rId5"/>
          <a:srcRect/>
          <a:stretch>
            <a:fillRect/>
          </a:stretch>
        </p:blipFill>
        <p:spPr bwMode="auto">
          <a:xfrm>
            <a:off x="9452974" y="1454045"/>
            <a:ext cx="2010094" cy="2970471"/>
          </a:xfrm>
          <a:prstGeom prst="rect">
            <a:avLst/>
          </a:prstGeom>
          <a:noFill/>
        </p:spPr>
      </p:pic>
      <p:pic>
        <p:nvPicPr>
          <p:cNvPr id="1028" name="Picture 4" descr="C:\Users\Tattva\Downloads\548047727_1238445401649240_3345423385510803886_n.jpg"/>
          <p:cNvPicPr>
            <a:picLocks noChangeAspect="1" noChangeArrowheads="1"/>
          </p:cNvPicPr>
          <p:nvPr/>
        </p:nvPicPr>
        <p:blipFill>
          <a:blip r:embed="rId6"/>
          <a:srcRect/>
          <a:stretch>
            <a:fillRect/>
          </a:stretch>
        </p:blipFill>
        <p:spPr bwMode="auto">
          <a:xfrm>
            <a:off x="7064660" y="4542742"/>
            <a:ext cx="2270002" cy="3251141"/>
          </a:xfrm>
          <a:prstGeom prst="rect">
            <a:avLst/>
          </a:prstGeom>
          <a:noFill/>
        </p:spPr>
      </p:pic>
      <p:pic>
        <p:nvPicPr>
          <p:cNvPr id="1029" name="Picture 5" descr="C:\Users\Tattva\Downloads\548184130_1238445694982544_7034982134706288595_n.jpg"/>
          <p:cNvPicPr>
            <a:picLocks noChangeAspect="1" noChangeArrowheads="1"/>
          </p:cNvPicPr>
          <p:nvPr/>
        </p:nvPicPr>
        <p:blipFill>
          <a:blip r:embed="rId7"/>
          <a:srcRect/>
          <a:stretch>
            <a:fillRect/>
          </a:stretch>
        </p:blipFill>
        <p:spPr bwMode="auto">
          <a:xfrm>
            <a:off x="4681913" y="4530610"/>
            <a:ext cx="2164827" cy="3263275"/>
          </a:xfrm>
          <a:prstGeom prst="rect">
            <a:avLst/>
          </a:prstGeom>
          <a:noFill/>
        </p:spPr>
      </p:pic>
      <p:pic>
        <p:nvPicPr>
          <p:cNvPr id="1030" name="Picture 6" descr="C:\Users\Tattva\Downloads\548191468_1238445794982534_7588011514136904694_n.jpg"/>
          <p:cNvPicPr>
            <a:picLocks noChangeAspect="1" noChangeArrowheads="1"/>
          </p:cNvPicPr>
          <p:nvPr/>
        </p:nvPicPr>
        <p:blipFill>
          <a:blip r:embed="rId8"/>
          <a:srcRect/>
          <a:stretch>
            <a:fillRect/>
          </a:stretch>
        </p:blipFill>
        <p:spPr bwMode="auto">
          <a:xfrm>
            <a:off x="9559654" y="4542743"/>
            <a:ext cx="2019111" cy="3251142"/>
          </a:xfrm>
          <a:prstGeom prst="rect">
            <a:avLst/>
          </a:prstGeom>
          <a:noFill/>
        </p:spPr>
      </p:pic>
      <p:pic>
        <p:nvPicPr>
          <p:cNvPr id="1031" name="Picture 7" descr="C:\Users\Tattva\Downloads\548238374_1238445041649276_298765393991715806_n.jpg"/>
          <p:cNvPicPr>
            <a:picLocks noChangeAspect="1" noChangeArrowheads="1"/>
          </p:cNvPicPr>
          <p:nvPr/>
        </p:nvPicPr>
        <p:blipFill>
          <a:blip r:embed="rId9"/>
          <a:srcRect/>
          <a:stretch>
            <a:fillRect/>
          </a:stretch>
        </p:blipFill>
        <p:spPr bwMode="auto">
          <a:xfrm>
            <a:off x="4771725" y="1544156"/>
            <a:ext cx="2075015" cy="2880360"/>
          </a:xfrm>
          <a:prstGeom prst="rect">
            <a:avLst/>
          </a:prstGeom>
          <a:noFill/>
        </p:spPr>
      </p:pic>
      <p:pic>
        <p:nvPicPr>
          <p:cNvPr id="1032" name="Picture 8" descr="C:\Users\Tattva\Downloads\548894444_1238445238315923_6618033146082849524_n.jpg"/>
          <p:cNvPicPr>
            <a:picLocks noChangeAspect="1" noChangeArrowheads="1"/>
          </p:cNvPicPr>
          <p:nvPr/>
        </p:nvPicPr>
        <p:blipFill>
          <a:blip r:embed="rId10"/>
          <a:srcRect/>
          <a:stretch>
            <a:fillRect/>
          </a:stretch>
        </p:blipFill>
        <p:spPr bwMode="auto">
          <a:xfrm>
            <a:off x="11531074" y="1441169"/>
            <a:ext cx="2632906" cy="2998587"/>
          </a:xfrm>
          <a:prstGeom prst="rect">
            <a:avLst/>
          </a:prstGeom>
          <a:noFill/>
        </p:spPr>
      </p:pic>
      <p:pic>
        <p:nvPicPr>
          <p:cNvPr id="1033" name="Picture 9" descr="C:\Users\Tattva\Downloads\549669268_1238445471649233_8572664489224396489_n.jpg"/>
          <p:cNvPicPr>
            <a:picLocks noChangeAspect="1" noChangeArrowheads="1"/>
          </p:cNvPicPr>
          <p:nvPr/>
        </p:nvPicPr>
        <p:blipFill>
          <a:blip r:embed="rId11"/>
          <a:srcRect/>
          <a:stretch>
            <a:fillRect/>
          </a:stretch>
        </p:blipFill>
        <p:spPr bwMode="auto">
          <a:xfrm>
            <a:off x="11808503" y="4530610"/>
            <a:ext cx="2276226" cy="3251141"/>
          </a:xfrm>
          <a:prstGeom prst="rect">
            <a:avLst/>
          </a:prstGeom>
          <a:noFill/>
        </p:spPr>
      </p:pic>
      <p:pic>
        <p:nvPicPr>
          <p:cNvPr id="1034" name="Picture 10" descr="C:\Users\Tattva\Downloads\561828168_1264175992409514_508027071041066039_n.jpg"/>
          <p:cNvPicPr>
            <a:picLocks noChangeAspect="1" noChangeArrowheads="1"/>
          </p:cNvPicPr>
          <p:nvPr/>
        </p:nvPicPr>
        <p:blipFill>
          <a:blip r:embed="rId12"/>
          <a:srcRect b="13974"/>
          <a:stretch>
            <a:fillRect/>
          </a:stretch>
        </p:blipFill>
        <p:spPr bwMode="auto">
          <a:xfrm>
            <a:off x="14330668" y="5914712"/>
            <a:ext cx="3069401" cy="1980358"/>
          </a:xfrm>
          <a:prstGeom prst="rect">
            <a:avLst/>
          </a:prstGeom>
          <a:noFill/>
        </p:spPr>
      </p:pic>
      <p:pic>
        <p:nvPicPr>
          <p:cNvPr id="1036" name="Picture 12" descr="C:\Users\Tattva\Downloads\565740926_1264173049076475_5931568265273592364_n.jpg"/>
          <p:cNvPicPr>
            <a:picLocks noChangeAspect="1" noChangeArrowheads="1"/>
          </p:cNvPicPr>
          <p:nvPr/>
        </p:nvPicPr>
        <p:blipFill>
          <a:blip r:embed="rId13"/>
          <a:srcRect l="7315" r="11022" b="18804"/>
          <a:stretch>
            <a:fillRect/>
          </a:stretch>
        </p:blipFill>
        <p:spPr bwMode="auto">
          <a:xfrm>
            <a:off x="14330669" y="3554283"/>
            <a:ext cx="3069401" cy="2288911"/>
          </a:xfrm>
          <a:prstGeom prst="rect">
            <a:avLst/>
          </a:prstGeom>
          <a:noFill/>
        </p:spPr>
      </p:pic>
      <p:pic>
        <p:nvPicPr>
          <p:cNvPr id="1037" name="Picture 13" descr="C:\Users\Tattva\Downloads\642782889_1378807224279723_5532261488061701053_n.jpg"/>
          <p:cNvPicPr>
            <a:picLocks noChangeAspect="1" noChangeArrowheads="1"/>
          </p:cNvPicPr>
          <p:nvPr/>
        </p:nvPicPr>
        <p:blipFill>
          <a:blip r:embed="rId14"/>
          <a:srcRect l="16351"/>
          <a:stretch>
            <a:fillRect/>
          </a:stretch>
        </p:blipFill>
        <p:spPr bwMode="auto">
          <a:xfrm>
            <a:off x="14330669" y="1428293"/>
            <a:ext cx="3069401" cy="2064031"/>
          </a:xfrm>
          <a:prstGeom prst="rect">
            <a:avLst/>
          </a:prstGeom>
          <a:noFill/>
        </p:spPr>
      </p:pic>
      <p:pic>
        <p:nvPicPr>
          <p:cNvPr id="1038" name="Picture 14" descr="C:\Users\Tattva\Downloads\548203046_1238687281625052_753906944407839331_n.jpg"/>
          <p:cNvPicPr>
            <a:picLocks noChangeAspect="1" noChangeArrowheads="1"/>
          </p:cNvPicPr>
          <p:nvPr/>
        </p:nvPicPr>
        <p:blipFill>
          <a:blip r:embed="rId15"/>
          <a:srcRect/>
          <a:stretch>
            <a:fillRect/>
          </a:stretch>
        </p:blipFill>
        <p:spPr bwMode="auto">
          <a:xfrm>
            <a:off x="708025" y="5731832"/>
            <a:ext cx="3835972" cy="2157735"/>
          </a:xfrm>
          <a:prstGeom prst="rect">
            <a:avLst/>
          </a:prstGeom>
          <a:noFill/>
        </p:spPr>
      </p:pic>
      <p:pic>
        <p:nvPicPr>
          <p:cNvPr id="1039" name="Picture 15" descr="C:\Users\Tattva\Downloads\552079366_1241765964650517_2705269331162752190_n.jpg"/>
          <p:cNvPicPr>
            <a:picLocks noChangeAspect="1" noChangeArrowheads="1"/>
          </p:cNvPicPr>
          <p:nvPr/>
        </p:nvPicPr>
        <p:blipFill>
          <a:blip r:embed="rId16"/>
          <a:srcRect/>
          <a:stretch>
            <a:fillRect/>
          </a:stretch>
        </p:blipFill>
        <p:spPr bwMode="auto">
          <a:xfrm>
            <a:off x="708026" y="3795749"/>
            <a:ext cx="3835972" cy="1813796"/>
          </a:xfrm>
          <a:prstGeom prst="rect">
            <a:avLst/>
          </a:prstGeom>
          <a:noFill/>
        </p:spPr>
      </p:pic>
      <p:pic>
        <p:nvPicPr>
          <p:cNvPr id="1040" name="Picture 16" descr="C:\Users\Tattva\Downloads\577412178_1284508677042912_3276438560272021257_n.jpg"/>
          <p:cNvPicPr>
            <a:picLocks noChangeAspect="1" noChangeArrowheads="1"/>
          </p:cNvPicPr>
          <p:nvPr/>
        </p:nvPicPr>
        <p:blipFill>
          <a:blip r:embed="rId17"/>
          <a:srcRect/>
          <a:stretch>
            <a:fillRect/>
          </a:stretch>
        </p:blipFill>
        <p:spPr bwMode="auto">
          <a:xfrm>
            <a:off x="17604761" y="1428293"/>
            <a:ext cx="3728781" cy="2851207"/>
          </a:xfrm>
          <a:prstGeom prst="rect">
            <a:avLst/>
          </a:prstGeom>
          <a:noFill/>
        </p:spPr>
      </p:pic>
      <p:pic>
        <p:nvPicPr>
          <p:cNvPr id="1041" name="Picture 17" descr="C:\Users\Tattva\Downloads\578755249_1284508497042930_2128704920178736307_n.jpg"/>
          <p:cNvPicPr>
            <a:picLocks noChangeAspect="1" noChangeArrowheads="1"/>
          </p:cNvPicPr>
          <p:nvPr/>
        </p:nvPicPr>
        <p:blipFill>
          <a:blip r:embed="rId18"/>
          <a:srcRect/>
          <a:stretch>
            <a:fillRect/>
          </a:stretch>
        </p:blipFill>
        <p:spPr bwMode="auto">
          <a:xfrm>
            <a:off x="21563303" y="1428293"/>
            <a:ext cx="3728780" cy="2851206"/>
          </a:xfrm>
          <a:prstGeom prst="rect">
            <a:avLst/>
          </a:prstGeom>
          <a:noFill/>
        </p:spPr>
      </p:pic>
      <p:pic>
        <p:nvPicPr>
          <p:cNvPr id="1042" name="Picture 18" descr="C:\Users\Tattva\Downloads\612207333_1332774942216285_7007057824057974387_n.jpg"/>
          <p:cNvPicPr>
            <a:picLocks noChangeAspect="1" noChangeArrowheads="1"/>
          </p:cNvPicPr>
          <p:nvPr/>
        </p:nvPicPr>
        <p:blipFill>
          <a:blip r:embed="rId19"/>
          <a:srcRect l="6570" r="6734"/>
          <a:stretch>
            <a:fillRect/>
          </a:stretch>
        </p:blipFill>
        <p:spPr bwMode="auto">
          <a:xfrm>
            <a:off x="25687020" y="1404171"/>
            <a:ext cx="3703320" cy="2851206"/>
          </a:xfrm>
          <a:prstGeom prst="rect">
            <a:avLst/>
          </a:prstGeom>
          <a:noFill/>
        </p:spPr>
      </p:pic>
      <p:sp>
        <p:nvSpPr>
          <p:cNvPr id="39" name="Rectangle 38"/>
          <p:cNvSpPr/>
          <p:nvPr/>
        </p:nvSpPr>
        <p:spPr>
          <a:xfrm>
            <a:off x="25687020" y="6393989"/>
            <a:ext cx="3824966" cy="2862322"/>
          </a:xfrm>
          <a:prstGeom prst="rect">
            <a:avLst/>
          </a:prstGeom>
        </p:spPr>
        <p:txBody>
          <a:bodyPr wrap="square">
            <a:spAutoFit/>
          </a:bodyPr>
          <a:lstStyle/>
          <a:p>
            <a:pPr algn="just"/>
            <a:r>
              <a:rPr lang="en-US" b="1" dirty="0"/>
              <a:t>February, 2026</a:t>
            </a:r>
            <a:r>
              <a:rPr lang="en-US" dirty="0"/>
              <a:t>: Logo Design Competition was announced for the newly formed  Architects Association of South Asia (AASA) which includes Maldives, Bhutan, Bangladesh, Pakistan, India, Sri Lanka and Nepal. About 53 entries were received from the member nations. The winner of the logo design competition was Ar. </a:t>
            </a:r>
            <a:r>
              <a:rPr lang="en-US" dirty="0" err="1"/>
              <a:t>Kabindra</a:t>
            </a:r>
            <a:r>
              <a:rPr lang="en-US" dirty="0"/>
              <a:t> </a:t>
            </a:r>
            <a:r>
              <a:rPr lang="en-US" dirty="0" err="1"/>
              <a:t>Shrestha</a:t>
            </a:r>
            <a:r>
              <a:rPr lang="en-US" dirty="0"/>
              <a:t> from SONA. </a:t>
            </a:r>
          </a:p>
        </p:txBody>
      </p:sp>
      <p:pic>
        <p:nvPicPr>
          <p:cNvPr id="1043" name="Picture 19" descr="C:\Users\Tattva\Downloads\629206080_1359511819542597_3340419861007537143_n.jpg"/>
          <p:cNvPicPr>
            <a:picLocks noChangeAspect="1" noChangeArrowheads="1"/>
          </p:cNvPicPr>
          <p:nvPr/>
        </p:nvPicPr>
        <p:blipFill>
          <a:blip r:embed="rId20"/>
          <a:srcRect/>
          <a:stretch>
            <a:fillRect/>
          </a:stretch>
        </p:blipFill>
        <p:spPr bwMode="auto">
          <a:xfrm>
            <a:off x="19045781" y="6269287"/>
            <a:ext cx="3024928" cy="3024928"/>
          </a:xfrm>
          <a:prstGeom prst="rect">
            <a:avLst/>
          </a:prstGeom>
          <a:noFill/>
        </p:spPr>
      </p:pic>
      <p:sp>
        <p:nvSpPr>
          <p:cNvPr id="40" name="Rectangle 39"/>
          <p:cNvSpPr/>
          <p:nvPr/>
        </p:nvSpPr>
        <p:spPr>
          <a:xfrm>
            <a:off x="25580340" y="4424516"/>
            <a:ext cx="3985260" cy="2031325"/>
          </a:xfrm>
          <a:prstGeom prst="rect">
            <a:avLst/>
          </a:prstGeom>
        </p:spPr>
        <p:txBody>
          <a:bodyPr wrap="square">
            <a:spAutoFit/>
          </a:bodyPr>
          <a:lstStyle/>
          <a:p>
            <a:pPr algn="just"/>
            <a:r>
              <a:rPr lang="en-US" b="1" dirty="0"/>
              <a:t>December, 2026</a:t>
            </a:r>
            <a:r>
              <a:rPr lang="en-US" dirty="0"/>
              <a:t>: New 16</a:t>
            </a:r>
            <a:r>
              <a:rPr lang="en-US" baseline="30000" dirty="0"/>
              <a:t>th</a:t>
            </a:r>
            <a:r>
              <a:rPr lang="en-US" dirty="0"/>
              <a:t> SONA Executive Committee was formed through the election. It is now led by Ar. </a:t>
            </a:r>
            <a:r>
              <a:rPr lang="en-US" dirty="0" err="1"/>
              <a:t>Iswor</a:t>
            </a:r>
            <a:r>
              <a:rPr lang="en-US" dirty="0"/>
              <a:t> </a:t>
            </a:r>
            <a:r>
              <a:rPr lang="en-US" dirty="0" err="1"/>
              <a:t>Lal</a:t>
            </a:r>
            <a:r>
              <a:rPr lang="en-US" dirty="0"/>
              <a:t> Joshi as the President along with 14 other executive members. This is Ar. Joshi’s second term as the President.</a:t>
            </a:r>
          </a:p>
          <a:p>
            <a:pPr algn="just"/>
            <a:endParaRPr lang="en-US" dirty="0"/>
          </a:p>
        </p:txBody>
      </p:sp>
      <p:pic>
        <p:nvPicPr>
          <p:cNvPr id="1045" name="Picture 21" descr="C:\Users\Tattva\Downloads\749301465_1496481012512343_7782055249885384209_n.jpg"/>
          <p:cNvPicPr>
            <a:picLocks noChangeAspect="1" noChangeArrowheads="1"/>
          </p:cNvPicPr>
          <p:nvPr/>
        </p:nvPicPr>
        <p:blipFill>
          <a:blip r:embed="rId21"/>
          <a:srcRect/>
          <a:stretch>
            <a:fillRect/>
          </a:stretch>
        </p:blipFill>
        <p:spPr bwMode="auto">
          <a:xfrm>
            <a:off x="6180635" y="13194831"/>
            <a:ext cx="4925530" cy="2579746"/>
          </a:xfrm>
          <a:prstGeom prst="rect">
            <a:avLst/>
          </a:prstGeom>
          <a:noFill/>
        </p:spPr>
      </p:pic>
      <p:pic>
        <p:nvPicPr>
          <p:cNvPr id="1048" name="Picture 24" descr="C:\Users\Tattva\Downloads\721576194_1464151005745344_5720803144754212028_n (1).jpg"/>
          <p:cNvPicPr>
            <a:picLocks noChangeAspect="1" noChangeArrowheads="1"/>
          </p:cNvPicPr>
          <p:nvPr/>
        </p:nvPicPr>
        <p:blipFill>
          <a:blip r:embed="rId22"/>
          <a:srcRect/>
          <a:stretch>
            <a:fillRect/>
          </a:stretch>
        </p:blipFill>
        <p:spPr bwMode="auto">
          <a:xfrm>
            <a:off x="24118028" y="9733526"/>
            <a:ext cx="2576710" cy="31383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49" name="Picture 25" descr="C:\Users\Tattva\Downloads\780097102_1525183666308744_6121083479452936384_n.jpg"/>
          <p:cNvPicPr>
            <a:picLocks noChangeAspect="1" noChangeArrowheads="1"/>
          </p:cNvPicPr>
          <p:nvPr/>
        </p:nvPicPr>
        <p:blipFill>
          <a:blip r:embed="rId23"/>
          <a:srcRect/>
          <a:stretch>
            <a:fillRect/>
          </a:stretch>
        </p:blipFill>
        <p:spPr bwMode="auto">
          <a:xfrm>
            <a:off x="18894375" y="16275671"/>
            <a:ext cx="2338484" cy="3174204"/>
          </a:xfrm>
          <a:prstGeom prst="rect">
            <a:avLst/>
          </a:prstGeom>
          <a:noFill/>
        </p:spPr>
      </p:pic>
      <p:pic>
        <p:nvPicPr>
          <p:cNvPr id="1050" name="Picture 26" descr="C:\Users\Tattva\Downloads\782583585_1526451566181954_7351092087123229740_n (1).jpg"/>
          <p:cNvPicPr>
            <a:picLocks noChangeAspect="1" noChangeArrowheads="1"/>
          </p:cNvPicPr>
          <p:nvPr/>
        </p:nvPicPr>
        <p:blipFill>
          <a:blip r:embed="rId24"/>
          <a:srcRect/>
          <a:stretch>
            <a:fillRect/>
          </a:stretch>
        </p:blipFill>
        <p:spPr bwMode="auto">
          <a:xfrm>
            <a:off x="21637464" y="16222331"/>
            <a:ext cx="2305614" cy="3227543"/>
          </a:xfrm>
          <a:prstGeom prst="rect">
            <a:avLst/>
          </a:prstGeom>
          <a:noFill/>
        </p:spPr>
      </p:pic>
      <p:pic>
        <p:nvPicPr>
          <p:cNvPr id="1051" name="Picture 27" descr="C:\Users\Tattva\Downloads\718309739_1464151189078659_2434628473961758436_n.jpg"/>
          <p:cNvPicPr>
            <a:picLocks noChangeAspect="1" noChangeArrowheads="1"/>
          </p:cNvPicPr>
          <p:nvPr/>
        </p:nvPicPr>
        <p:blipFill>
          <a:blip r:embed="rId25"/>
          <a:srcRect/>
          <a:stretch>
            <a:fillRect/>
          </a:stretch>
        </p:blipFill>
        <p:spPr bwMode="auto">
          <a:xfrm>
            <a:off x="24162579" y="13108322"/>
            <a:ext cx="2532159" cy="1899119"/>
          </a:xfrm>
          <a:prstGeom prst="rect">
            <a:avLst/>
          </a:prstGeom>
          <a:noFill/>
        </p:spPr>
      </p:pic>
      <p:pic>
        <p:nvPicPr>
          <p:cNvPr id="1052" name="Picture 28" descr="C:\Users\Tattva\Downloads\721089519_1467153435445101_2636189490630612716_n.jpg"/>
          <p:cNvPicPr>
            <a:picLocks noChangeAspect="1" noChangeArrowheads="1"/>
          </p:cNvPicPr>
          <p:nvPr/>
        </p:nvPicPr>
        <p:blipFill>
          <a:blip r:embed="rId26"/>
          <a:srcRect/>
          <a:stretch>
            <a:fillRect/>
          </a:stretch>
        </p:blipFill>
        <p:spPr bwMode="auto">
          <a:xfrm>
            <a:off x="27009080" y="9733527"/>
            <a:ext cx="2378677" cy="3171569"/>
          </a:xfrm>
          <a:prstGeom prst="rect">
            <a:avLst/>
          </a:prstGeom>
          <a:noFill/>
        </p:spPr>
      </p:pic>
      <p:pic>
        <p:nvPicPr>
          <p:cNvPr id="1053" name="Picture 29" descr="C:\Users\Tattva\Downloads\728195660_1471660491661062_6687441917874520498_n.jpg"/>
          <p:cNvPicPr>
            <a:picLocks noChangeAspect="1" noChangeArrowheads="1"/>
          </p:cNvPicPr>
          <p:nvPr/>
        </p:nvPicPr>
        <p:blipFill>
          <a:blip r:embed="rId27"/>
          <a:srcRect/>
          <a:stretch>
            <a:fillRect/>
          </a:stretch>
        </p:blipFill>
        <p:spPr bwMode="auto">
          <a:xfrm>
            <a:off x="26917640" y="13108322"/>
            <a:ext cx="2532157" cy="1899119"/>
          </a:xfrm>
          <a:prstGeom prst="rect">
            <a:avLst/>
          </a:prstGeom>
          <a:noFill/>
        </p:spPr>
      </p:pic>
      <p:pic>
        <p:nvPicPr>
          <p:cNvPr id="1054" name="Picture 30" descr="C:\Users\Tattva\Downloads\673512549_1419491353544643_1761858323507642612_n.jpg"/>
          <p:cNvPicPr>
            <a:picLocks noChangeAspect="1" noChangeArrowheads="1"/>
          </p:cNvPicPr>
          <p:nvPr/>
        </p:nvPicPr>
        <p:blipFill>
          <a:blip r:embed="rId28"/>
          <a:srcRect/>
          <a:stretch>
            <a:fillRect/>
          </a:stretch>
        </p:blipFill>
        <p:spPr bwMode="auto">
          <a:xfrm>
            <a:off x="9681574" y="9723169"/>
            <a:ext cx="2099139" cy="3148709"/>
          </a:xfrm>
          <a:prstGeom prst="rect">
            <a:avLst/>
          </a:prstGeom>
          <a:noFill/>
        </p:spPr>
      </p:pic>
      <p:pic>
        <p:nvPicPr>
          <p:cNvPr id="1055" name="Picture 31" descr="C:\Users\Tattva\Downloads\686198983_1428276875999424_7430534232563699655_n.jpg"/>
          <p:cNvPicPr>
            <a:picLocks noChangeAspect="1" noChangeArrowheads="1"/>
          </p:cNvPicPr>
          <p:nvPr/>
        </p:nvPicPr>
        <p:blipFill>
          <a:blip r:embed="rId29"/>
          <a:srcRect/>
          <a:stretch>
            <a:fillRect/>
          </a:stretch>
        </p:blipFill>
        <p:spPr bwMode="auto">
          <a:xfrm>
            <a:off x="12078326" y="9733526"/>
            <a:ext cx="3835971" cy="1998526"/>
          </a:xfrm>
          <a:prstGeom prst="rect">
            <a:avLst/>
          </a:prstGeom>
          <a:noFill/>
        </p:spPr>
      </p:pic>
      <p:sp>
        <p:nvSpPr>
          <p:cNvPr id="52" name="Rectangle 51"/>
          <p:cNvSpPr/>
          <p:nvPr/>
        </p:nvSpPr>
        <p:spPr>
          <a:xfrm>
            <a:off x="12055466" y="11869926"/>
            <a:ext cx="3835971" cy="1200329"/>
          </a:xfrm>
          <a:prstGeom prst="rect">
            <a:avLst/>
          </a:prstGeom>
        </p:spPr>
        <p:txBody>
          <a:bodyPr wrap="square">
            <a:spAutoFit/>
          </a:bodyPr>
          <a:lstStyle/>
          <a:p>
            <a:pPr algn="just"/>
            <a:r>
              <a:rPr lang="en-US" b="1" dirty="0"/>
              <a:t>May, 2026</a:t>
            </a:r>
            <a:r>
              <a:rPr lang="en-US" dirty="0"/>
              <a:t>: Annual SONA </a:t>
            </a:r>
            <a:r>
              <a:rPr lang="en-US" dirty="0" err="1"/>
              <a:t>Futsal</a:t>
            </a:r>
            <a:r>
              <a:rPr lang="en-US" dirty="0"/>
              <a:t> Competition was organized by </a:t>
            </a:r>
            <a:r>
              <a:rPr lang="en-US" b="1" dirty="0"/>
              <a:t>SONA Committee on Young Architects (SCYA). </a:t>
            </a:r>
          </a:p>
        </p:txBody>
      </p:sp>
      <p:sp>
        <p:nvSpPr>
          <p:cNvPr id="53" name="Rectangle 52"/>
          <p:cNvSpPr/>
          <p:nvPr/>
        </p:nvSpPr>
        <p:spPr>
          <a:xfrm>
            <a:off x="19545608" y="13194831"/>
            <a:ext cx="4369236" cy="2585323"/>
          </a:xfrm>
          <a:prstGeom prst="rect">
            <a:avLst/>
          </a:prstGeom>
        </p:spPr>
        <p:txBody>
          <a:bodyPr wrap="square">
            <a:spAutoFit/>
          </a:bodyPr>
          <a:lstStyle/>
          <a:p>
            <a:pPr algn="just"/>
            <a:r>
              <a:rPr lang="en-US" b="1" dirty="0"/>
              <a:t>June, 2026</a:t>
            </a:r>
            <a:r>
              <a:rPr lang="en-US" dirty="0"/>
              <a:t>: SONA revised its Code of Ethics which was formalized in 2016 to Code of Conduct which included all the parameters with legal definitions for professional ethics and harassments in work space, educational institutions etc. It was vigorously discussed with Advisory group, Architecture schools and concerned SONA members in presence of Legal Advisor. </a:t>
            </a:r>
          </a:p>
        </p:txBody>
      </p:sp>
      <p:pic>
        <p:nvPicPr>
          <p:cNvPr id="1056" name="Picture 32" descr="C:\Users\Tattva\Downloads\759849462_1507446261415818_6442739888909760645_n.jpg"/>
          <p:cNvPicPr>
            <a:picLocks noChangeAspect="1" noChangeArrowheads="1"/>
          </p:cNvPicPr>
          <p:nvPr/>
        </p:nvPicPr>
        <p:blipFill>
          <a:blip r:embed="rId30"/>
          <a:srcRect/>
          <a:stretch>
            <a:fillRect/>
          </a:stretch>
        </p:blipFill>
        <p:spPr bwMode="auto">
          <a:xfrm>
            <a:off x="11283734" y="13194831"/>
            <a:ext cx="4015343" cy="2676896"/>
          </a:xfrm>
          <a:prstGeom prst="rect">
            <a:avLst/>
          </a:prstGeom>
          <a:noFill/>
        </p:spPr>
      </p:pic>
      <p:pic>
        <p:nvPicPr>
          <p:cNvPr id="1057" name="Picture 33" descr="C:\Users\Tattva\Downloads\765694651_1514881657338945_3869508291764042810_n.jpg"/>
          <p:cNvPicPr>
            <a:picLocks noChangeAspect="1" noChangeArrowheads="1"/>
          </p:cNvPicPr>
          <p:nvPr/>
        </p:nvPicPr>
        <p:blipFill>
          <a:blip r:embed="rId31"/>
          <a:srcRect/>
          <a:stretch>
            <a:fillRect/>
          </a:stretch>
        </p:blipFill>
        <p:spPr bwMode="auto">
          <a:xfrm>
            <a:off x="15483132" y="13217132"/>
            <a:ext cx="3833875" cy="1622540"/>
          </a:xfrm>
          <a:prstGeom prst="rect">
            <a:avLst/>
          </a:prstGeom>
          <a:noFill/>
        </p:spPr>
      </p:pic>
      <p:pic>
        <p:nvPicPr>
          <p:cNvPr id="1058" name="Picture 34" descr="C:\Users\Tattva\Downloads\658177076_1397969105696868_2854415425873723873_n.jpg"/>
          <p:cNvPicPr>
            <a:picLocks noChangeAspect="1" noChangeArrowheads="1"/>
          </p:cNvPicPr>
          <p:nvPr/>
        </p:nvPicPr>
        <p:blipFill>
          <a:blip r:embed="rId32"/>
          <a:srcRect/>
          <a:stretch>
            <a:fillRect/>
          </a:stretch>
        </p:blipFill>
        <p:spPr bwMode="auto">
          <a:xfrm>
            <a:off x="741724" y="9948851"/>
            <a:ext cx="2539652" cy="3176633"/>
          </a:xfrm>
          <a:prstGeom prst="rect">
            <a:avLst/>
          </a:prstGeom>
          <a:noFill/>
        </p:spPr>
      </p:pic>
      <p:pic>
        <p:nvPicPr>
          <p:cNvPr id="1059" name="Picture 35" descr="C:\Users\Tattva\Downloads\665196910_1407666694727109_6468722960135127115_n.jpg"/>
          <p:cNvPicPr>
            <a:picLocks noChangeAspect="1" noChangeArrowheads="1"/>
          </p:cNvPicPr>
          <p:nvPr/>
        </p:nvPicPr>
        <p:blipFill>
          <a:blip r:embed="rId33"/>
          <a:srcRect/>
          <a:stretch>
            <a:fillRect/>
          </a:stretch>
        </p:blipFill>
        <p:spPr bwMode="auto">
          <a:xfrm>
            <a:off x="7343443" y="9718105"/>
            <a:ext cx="2109531" cy="3166276"/>
          </a:xfrm>
          <a:prstGeom prst="rect">
            <a:avLst/>
          </a:prstGeom>
          <a:noFill/>
        </p:spPr>
      </p:pic>
      <p:sp>
        <p:nvSpPr>
          <p:cNvPr id="59" name="Rectangle 58"/>
          <p:cNvSpPr/>
          <p:nvPr/>
        </p:nvSpPr>
        <p:spPr>
          <a:xfrm>
            <a:off x="3362058" y="9948851"/>
            <a:ext cx="3981385" cy="1200329"/>
          </a:xfrm>
          <a:prstGeom prst="rect">
            <a:avLst/>
          </a:prstGeom>
        </p:spPr>
        <p:txBody>
          <a:bodyPr wrap="square">
            <a:spAutoFit/>
          </a:bodyPr>
          <a:lstStyle/>
          <a:p>
            <a:pPr algn="just"/>
            <a:r>
              <a:rPr lang="en-US" b="1" dirty="0"/>
              <a:t>March, 2026</a:t>
            </a:r>
            <a:r>
              <a:rPr lang="en-US" dirty="0"/>
              <a:t>: SONA in collaboration with </a:t>
            </a:r>
            <a:r>
              <a:rPr lang="en-US" dirty="0" err="1"/>
              <a:t>Architie</a:t>
            </a:r>
            <a:r>
              <a:rPr lang="en-US" dirty="0"/>
              <a:t> organized a Portfolio and Practicum Experience sharing webinar with young student of architecture. </a:t>
            </a:r>
          </a:p>
        </p:txBody>
      </p:sp>
      <p:sp>
        <p:nvSpPr>
          <p:cNvPr id="60" name="Rectangle 59"/>
          <p:cNvSpPr/>
          <p:nvPr/>
        </p:nvSpPr>
        <p:spPr>
          <a:xfrm>
            <a:off x="3362058" y="11648156"/>
            <a:ext cx="3981385" cy="1477328"/>
          </a:xfrm>
          <a:prstGeom prst="rect">
            <a:avLst/>
          </a:prstGeom>
        </p:spPr>
        <p:txBody>
          <a:bodyPr wrap="square">
            <a:spAutoFit/>
          </a:bodyPr>
          <a:lstStyle/>
          <a:p>
            <a:pPr algn="just"/>
            <a:r>
              <a:rPr lang="en-US" b="1" dirty="0"/>
              <a:t>April, 2026</a:t>
            </a:r>
            <a:r>
              <a:rPr lang="en-US" dirty="0"/>
              <a:t>: SONA invited interested architecture students to be on the list of Volunteer roster for the future SONA events. Interestingly 300 entries were received.  </a:t>
            </a:r>
          </a:p>
        </p:txBody>
      </p:sp>
      <p:sp>
        <p:nvSpPr>
          <p:cNvPr id="63" name="Rectangle 62"/>
          <p:cNvSpPr/>
          <p:nvPr/>
        </p:nvSpPr>
        <p:spPr>
          <a:xfrm>
            <a:off x="631824" y="13382642"/>
            <a:ext cx="5335451" cy="2585323"/>
          </a:xfrm>
          <a:prstGeom prst="rect">
            <a:avLst/>
          </a:prstGeom>
        </p:spPr>
        <p:txBody>
          <a:bodyPr wrap="square">
            <a:spAutoFit/>
          </a:bodyPr>
          <a:lstStyle/>
          <a:p>
            <a:pPr algn="just"/>
            <a:r>
              <a:rPr lang="en-US" b="1" dirty="0"/>
              <a:t>July, 2026</a:t>
            </a:r>
            <a:r>
              <a:rPr lang="en-US" dirty="0"/>
              <a:t>: SONA in collaboration with Nepal Engineering Association (NEA) organized a session regarding the By-laws and Building Codes-Issues and  Challenges. The discussion brought together a diverse panel of experts, including private practitioners, municipal engineers, and academic professionals, to share their experiences, perspectives, and recommendations on the practical challenges of implementing building codes and bylaws inn Nepal.</a:t>
            </a:r>
          </a:p>
        </p:txBody>
      </p:sp>
      <p:pic>
        <p:nvPicPr>
          <p:cNvPr id="1062" name="Picture 38" descr="C:\Users\Tattva\Downloads\709883050_1451522890341489_5586539053152810676_n (1).jpg"/>
          <p:cNvPicPr>
            <a:picLocks noChangeAspect="1" noChangeArrowheads="1"/>
          </p:cNvPicPr>
          <p:nvPr/>
        </p:nvPicPr>
        <p:blipFill>
          <a:blip r:embed="rId34"/>
          <a:srcRect/>
          <a:stretch>
            <a:fillRect/>
          </a:stretch>
        </p:blipFill>
        <p:spPr bwMode="auto">
          <a:xfrm>
            <a:off x="16230801" y="9684887"/>
            <a:ext cx="4015343" cy="3070087"/>
          </a:xfrm>
          <a:prstGeom prst="rect">
            <a:avLst/>
          </a:prstGeom>
          <a:noFill/>
        </p:spPr>
      </p:pic>
      <p:pic>
        <p:nvPicPr>
          <p:cNvPr id="1063" name="Picture 39" descr="C:\Users\Tattva\Downloads\713143889_1455107569983021_3710705185881844735_n.jpg"/>
          <p:cNvPicPr>
            <a:picLocks noChangeAspect="1" noChangeArrowheads="1"/>
          </p:cNvPicPr>
          <p:nvPr/>
        </p:nvPicPr>
        <p:blipFill>
          <a:blip r:embed="rId35"/>
          <a:srcRect/>
          <a:stretch>
            <a:fillRect/>
          </a:stretch>
        </p:blipFill>
        <p:spPr bwMode="auto">
          <a:xfrm>
            <a:off x="20512525" y="9684887"/>
            <a:ext cx="3242298" cy="2146757"/>
          </a:xfrm>
          <a:prstGeom prst="rect">
            <a:avLst/>
          </a:prstGeom>
          <a:noFill/>
        </p:spPr>
      </p:pic>
      <p:sp>
        <p:nvSpPr>
          <p:cNvPr id="66" name="Rectangle 65"/>
          <p:cNvSpPr/>
          <p:nvPr/>
        </p:nvSpPr>
        <p:spPr>
          <a:xfrm>
            <a:off x="20512525" y="11938191"/>
            <a:ext cx="3242299" cy="1200329"/>
          </a:xfrm>
          <a:prstGeom prst="rect">
            <a:avLst/>
          </a:prstGeom>
        </p:spPr>
        <p:txBody>
          <a:bodyPr wrap="square">
            <a:spAutoFit/>
          </a:bodyPr>
          <a:lstStyle/>
          <a:p>
            <a:pPr algn="just"/>
            <a:r>
              <a:rPr lang="en-US" b="1" dirty="0"/>
              <a:t>May, 2026: SONA Committee on Professional Practice (SCPP) </a:t>
            </a:r>
            <a:r>
              <a:rPr lang="en-US" dirty="0"/>
              <a:t>organized an Architect Speaks Series on Inside Public Practice. </a:t>
            </a:r>
          </a:p>
        </p:txBody>
      </p:sp>
      <p:sp>
        <p:nvSpPr>
          <p:cNvPr id="67" name="Rectangle 66"/>
          <p:cNvSpPr/>
          <p:nvPr/>
        </p:nvSpPr>
        <p:spPr>
          <a:xfrm>
            <a:off x="15380102" y="14851247"/>
            <a:ext cx="4017930" cy="1200329"/>
          </a:xfrm>
          <a:prstGeom prst="rect">
            <a:avLst/>
          </a:prstGeom>
        </p:spPr>
        <p:txBody>
          <a:bodyPr wrap="square">
            <a:spAutoFit/>
          </a:bodyPr>
          <a:lstStyle/>
          <a:p>
            <a:pPr algn="just"/>
            <a:r>
              <a:rPr lang="en-US" b="1" dirty="0"/>
              <a:t>August, 2026</a:t>
            </a:r>
            <a:r>
              <a:rPr lang="en-US" dirty="0"/>
              <a:t>: SCYA organized an Architect Speaks Series on Aspiring Young Architects of the fraternity. The session was attended by 150 audiences.</a:t>
            </a:r>
          </a:p>
        </p:txBody>
      </p:sp>
      <p:pic>
        <p:nvPicPr>
          <p:cNvPr id="1064" name="Picture 40" descr="C:\Users\Tattva\Downloads\705988978_1446525650841213_7393593754631679515_n.jpg"/>
          <p:cNvPicPr>
            <a:picLocks noChangeAspect="1" noChangeArrowheads="1"/>
          </p:cNvPicPr>
          <p:nvPr/>
        </p:nvPicPr>
        <p:blipFill>
          <a:blip r:embed="rId36"/>
          <a:srcRect/>
          <a:stretch>
            <a:fillRect/>
          </a:stretch>
        </p:blipFill>
        <p:spPr bwMode="auto">
          <a:xfrm>
            <a:off x="16269123" y="17722518"/>
            <a:ext cx="2170452" cy="3255679"/>
          </a:xfrm>
          <a:prstGeom prst="rect">
            <a:avLst/>
          </a:prstGeom>
          <a:noFill/>
        </p:spPr>
      </p:pic>
      <p:pic>
        <p:nvPicPr>
          <p:cNvPr id="1065" name="Picture 41" descr="C:\Users\Tattva\Downloads\727468906_1472640654896379_7975417685967811279_n.jpg"/>
          <p:cNvPicPr>
            <a:picLocks noChangeAspect="1" noChangeArrowheads="1"/>
          </p:cNvPicPr>
          <p:nvPr/>
        </p:nvPicPr>
        <p:blipFill>
          <a:blip r:embed="rId37"/>
          <a:srcRect/>
          <a:stretch>
            <a:fillRect/>
          </a:stretch>
        </p:blipFill>
        <p:spPr bwMode="auto">
          <a:xfrm>
            <a:off x="12965031" y="16245190"/>
            <a:ext cx="2701340" cy="3375438"/>
          </a:xfrm>
          <a:prstGeom prst="rect">
            <a:avLst/>
          </a:prstGeom>
          <a:noFill/>
        </p:spPr>
      </p:pic>
      <p:pic>
        <p:nvPicPr>
          <p:cNvPr id="1066" name="Picture 42" descr="C:\Users\Tattva\Pictures\Screenshots\Screenshot 2026-08-28 164240.png"/>
          <p:cNvPicPr>
            <a:picLocks noChangeAspect="1" noChangeArrowheads="1"/>
          </p:cNvPicPr>
          <p:nvPr/>
        </p:nvPicPr>
        <p:blipFill>
          <a:blip r:embed="rId38"/>
          <a:srcRect/>
          <a:stretch>
            <a:fillRect/>
          </a:stretch>
        </p:blipFill>
        <p:spPr bwMode="auto">
          <a:xfrm>
            <a:off x="4553244" y="16165876"/>
            <a:ext cx="2609326" cy="2625044"/>
          </a:xfrm>
          <a:prstGeom prst="rect">
            <a:avLst/>
          </a:prstGeom>
          <a:noFill/>
        </p:spPr>
      </p:pic>
      <p:pic>
        <p:nvPicPr>
          <p:cNvPr id="1067" name="Picture 43" descr="C:\Users\Tattva\Pictures\Screenshots\Screenshot 2026-08-28 164429.png"/>
          <p:cNvPicPr>
            <a:picLocks noChangeAspect="1" noChangeArrowheads="1"/>
          </p:cNvPicPr>
          <p:nvPr/>
        </p:nvPicPr>
        <p:blipFill>
          <a:blip r:embed="rId39"/>
          <a:srcRect/>
          <a:stretch>
            <a:fillRect/>
          </a:stretch>
        </p:blipFill>
        <p:spPr bwMode="auto">
          <a:xfrm>
            <a:off x="779376" y="16143016"/>
            <a:ext cx="3171980" cy="2647904"/>
          </a:xfrm>
          <a:prstGeom prst="rect">
            <a:avLst/>
          </a:prstGeom>
          <a:noFill/>
        </p:spPr>
      </p:pic>
      <p:sp>
        <p:nvSpPr>
          <p:cNvPr id="72" name="Rectangle 71"/>
          <p:cNvSpPr/>
          <p:nvPr/>
        </p:nvSpPr>
        <p:spPr>
          <a:xfrm>
            <a:off x="698694" y="18968879"/>
            <a:ext cx="3286280" cy="2031325"/>
          </a:xfrm>
          <a:prstGeom prst="rect">
            <a:avLst/>
          </a:prstGeom>
        </p:spPr>
        <p:txBody>
          <a:bodyPr wrap="square">
            <a:spAutoFit/>
          </a:bodyPr>
          <a:lstStyle/>
          <a:p>
            <a:pPr algn="just"/>
            <a:r>
              <a:rPr lang="en-US" b="1" dirty="0"/>
              <a:t>February, 2026</a:t>
            </a:r>
            <a:r>
              <a:rPr lang="en-US" dirty="0"/>
              <a:t>: SONA Life member Ar. Alex </a:t>
            </a:r>
            <a:r>
              <a:rPr lang="en-US" dirty="0" err="1"/>
              <a:t>Shrestha</a:t>
            </a:r>
            <a:r>
              <a:rPr lang="en-US" dirty="0"/>
              <a:t>, won the prestigious UNESCO 2025 Asia-Pacific Heritage Awards for his conservation project of </a:t>
            </a:r>
            <a:r>
              <a:rPr lang="en-US" dirty="0" err="1"/>
              <a:t>Lowo</a:t>
            </a:r>
            <a:r>
              <a:rPr lang="en-US" dirty="0"/>
              <a:t> </a:t>
            </a:r>
            <a:r>
              <a:rPr lang="en-US" dirty="0" err="1"/>
              <a:t>Nyiphug</a:t>
            </a:r>
            <a:r>
              <a:rPr lang="en-US" dirty="0"/>
              <a:t> </a:t>
            </a:r>
            <a:r>
              <a:rPr lang="en-US" dirty="0" err="1"/>
              <a:t>Namrol</a:t>
            </a:r>
            <a:r>
              <a:rPr lang="en-US" dirty="0"/>
              <a:t> </a:t>
            </a:r>
            <a:r>
              <a:rPr lang="en-US" dirty="0" err="1"/>
              <a:t>Norbuling</a:t>
            </a:r>
            <a:r>
              <a:rPr lang="en-US" dirty="0"/>
              <a:t> Monastery in Mustang. </a:t>
            </a:r>
          </a:p>
        </p:txBody>
      </p:sp>
      <p:sp>
        <p:nvSpPr>
          <p:cNvPr id="73" name="Rectangle 72"/>
          <p:cNvSpPr/>
          <p:nvPr/>
        </p:nvSpPr>
        <p:spPr>
          <a:xfrm>
            <a:off x="4198786" y="18968879"/>
            <a:ext cx="3372806" cy="2031325"/>
          </a:xfrm>
          <a:prstGeom prst="rect">
            <a:avLst/>
          </a:prstGeom>
        </p:spPr>
        <p:txBody>
          <a:bodyPr wrap="square">
            <a:spAutoFit/>
          </a:bodyPr>
          <a:lstStyle/>
          <a:p>
            <a:pPr algn="just"/>
            <a:r>
              <a:rPr lang="en-US" b="1" dirty="0"/>
              <a:t>July, 2026</a:t>
            </a:r>
            <a:r>
              <a:rPr lang="en-US" dirty="0"/>
              <a:t>: SONA Life member Ar. </a:t>
            </a:r>
            <a:r>
              <a:rPr lang="en-US" dirty="0" err="1"/>
              <a:t>Prabal</a:t>
            </a:r>
            <a:r>
              <a:rPr lang="en-US" dirty="0"/>
              <a:t> </a:t>
            </a:r>
            <a:r>
              <a:rPr lang="en-US" dirty="0" err="1"/>
              <a:t>Thapa</a:t>
            </a:r>
            <a:r>
              <a:rPr lang="en-US" dirty="0"/>
              <a:t> won the Second prize at the Terra Landscape Architectural Award 2026 in the category of integration into the natural site for his project </a:t>
            </a:r>
            <a:r>
              <a:rPr lang="en-US" dirty="0" err="1"/>
              <a:t>Kopila</a:t>
            </a:r>
            <a:r>
              <a:rPr lang="en-US" dirty="0"/>
              <a:t> Valley School in </a:t>
            </a:r>
            <a:r>
              <a:rPr lang="en-US" dirty="0" err="1"/>
              <a:t>Surkhet</a:t>
            </a:r>
            <a:r>
              <a:rPr lang="en-US" dirty="0"/>
              <a:t>. </a:t>
            </a:r>
          </a:p>
        </p:txBody>
      </p:sp>
      <p:pic>
        <p:nvPicPr>
          <p:cNvPr id="1068" name="Picture 44" descr="C:\Users\Tattva\Downloads\677404602_1421204943373284_6449504830678075750_n.jpg"/>
          <p:cNvPicPr>
            <a:picLocks noChangeAspect="1" noChangeArrowheads="1"/>
          </p:cNvPicPr>
          <p:nvPr/>
        </p:nvPicPr>
        <p:blipFill>
          <a:blip r:embed="rId40"/>
          <a:srcRect/>
          <a:stretch>
            <a:fillRect/>
          </a:stretch>
        </p:blipFill>
        <p:spPr bwMode="auto">
          <a:xfrm>
            <a:off x="8021778" y="16165877"/>
            <a:ext cx="2181774" cy="2727218"/>
          </a:xfrm>
          <a:prstGeom prst="rect">
            <a:avLst/>
          </a:prstGeom>
          <a:noFill/>
        </p:spPr>
      </p:pic>
      <p:sp>
        <p:nvSpPr>
          <p:cNvPr id="76" name="Rectangle 75"/>
          <p:cNvSpPr/>
          <p:nvPr/>
        </p:nvSpPr>
        <p:spPr>
          <a:xfrm>
            <a:off x="7842489" y="18968879"/>
            <a:ext cx="3642390" cy="2031325"/>
          </a:xfrm>
          <a:prstGeom prst="rect">
            <a:avLst/>
          </a:prstGeom>
        </p:spPr>
        <p:txBody>
          <a:bodyPr wrap="square">
            <a:spAutoFit/>
          </a:bodyPr>
          <a:lstStyle/>
          <a:p>
            <a:pPr algn="just"/>
            <a:r>
              <a:rPr lang="en-US" b="1" dirty="0"/>
              <a:t>April, 2026</a:t>
            </a:r>
            <a:r>
              <a:rPr lang="en-US" dirty="0"/>
              <a:t>: SONA Life member Ar. </a:t>
            </a:r>
            <a:r>
              <a:rPr lang="en-US" dirty="0" err="1"/>
              <a:t>Sarosh</a:t>
            </a:r>
            <a:r>
              <a:rPr lang="en-US" dirty="0"/>
              <a:t> </a:t>
            </a:r>
            <a:r>
              <a:rPr lang="en-US" dirty="0" err="1"/>
              <a:t>Pradhan</a:t>
            </a:r>
            <a:r>
              <a:rPr lang="en-US" dirty="0"/>
              <a:t> was invited as speaker in the Design Lecture Series (DLS) 2026: Architecture in Transition, organized by </a:t>
            </a:r>
            <a:r>
              <a:rPr lang="en-US" b="1" dirty="0">
                <a:hlinkClick r:id="rId41"/>
              </a:rPr>
              <a:t>PAM </a:t>
            </a:r>
            <a:r>
              <a:rPr lang="en-US" b="1" dirty="0" err="1">
                <a:hlinkClick r:id="rId41"/>
              </a:rPr>
              <a:t>Pertubuhan</a:t>
            </a:r>
            <a:r>
              <a:rPr lang="en-US" b="1" dirty="0">
                <a:hlinkClick r:id="rId41"/>
              </a:rPr>
              <a:t> </a:t>
            </a:r>
            <a:r>
              <a:rPr lang="en-US" b="1" dirty="0" err="1">
                <a:hlinkClick r:id="rId41"/>
              </a:rPr>
              <a:t>Akitek</a:t>
            </a:r>
            <a:r>
              <a:rPr lang="en-US" b="1" dirty="0">
                <a:hlinkClick r:id="rId41"/>
              </a:rPr>
              <a:t> Malaysia</a:t>
            </a:r>
            <a:r>
              <a:rPr lang="en-US" dirty="0"/>
              <a:t> (PAM) at PAM Centre, Kuala Lumpur. </a:t>
            </a:r>
          </a:p>
        </p:txBody>
      </p:sp>
      <p:pic>
        <p:nvPicPr>
          <p:cNvPr id="58" name="Picture 20" descr="C:\Users\Tattva\Downloads\683162108_1426596369500808_2210017917862086453_n.jpg"/>
          <p:cNvPicPr>
            <a:picLocks noChangeAspect="1" noChangeArrowheads="1"/>
          </p:cNvPicPr>
          <p:nvPr/>
        </p:nvPicPr>
        <p:blipFill>
          <a:blip r:embed="rId42"/>
          <a:srcRect/>
          <a:stretch>
            <a:fillRect/>
          </a:stretch>
        </p:blipFill>
        <p:spPr bwMode="auto">
          <a:xfrm>
            <a:off x="22491264" y="6281421"/>
            <a:ext cx="3024928" cy="3024928"/>
          </a:xfrm>
          <a:prstGeom prst="rect">
            <a:avLst/>
          </a:prstGeom>
          <a:noFill/>
        </p:spPr>
      </p:pic>
      <p:sp>
        <p:nvSpPr>
          <p:cNvPr id="61" name="Rectangle 60"/>
          <p:cNvSpPr/>
          <p:nvPr/>
        </p:nvSpPr>
        <p:spPr>
          <a:xfrm>
            <a:off x="17696201" y="6325409"/>
            <a:ext cx="1094719" cy="296880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15769907" y="16245190"/>
            <a:ext cx="3124468" cy="1477328"/>
          </a:xfrm>
          <a:prstGeom prst="rect">
            <a:avLst/>
          </a:prstGeom>
        </p:spPr>
        <p:txBody>
          <a:bodyPr wrap="square">
            <a:spAutoFit/>
          </a:bodyPr>
          <a:lstStyle/>
          <a:p>
            <a:pPr algn="just"/>
            <a:r>
              <a:rPr lang="en-US" b="1" dirty="0"/>
              <a:t>June, 2026</a:t>
            </a:r>
            <a:r>
              <a:rPr lang="en-US" dirty="0"/>
              <a:t>: </a:t>
            </a:r>
            <a:r>
              <a:rPr lang="en-US" b="1" dirty="0"/>
              <a:t>SONA Committee on Professional Practice (SCPP) </a:t>
            </a:r>
            <a:r>
              <a:rPr lang="en-US" dirty="0"/>
              <a:t>called for projects from its members for the </a:t>
            </a:r>
            <a:r>
              <a:rPr lang="en-US" dirty="0" err="1"/>
              <a:t>Pahichan</a:t>
            </a:r>
            <a:r>
              <a:rPr lang="en-US" dirty="0"/>
              <a:t> for the publication.</a:t>
            </a:r>
          </a:p>
        </p:txBody>
      </p:sp>
      <p:sp>
        <p:nvSpPr>
          <p:cNvPr id="64" name="Rectangle 63"/>
          <p:cNvSpPr/>
          <p:nvPr/>
        </p:nvSpPr>
        <p:spPr>
          <a:xfrm>
            <a:off x="11808503" y="19799875"/>
            <a:ext cx="3857868" cy="1200329"/>
          </a:xfrm>
          <a:prstGeom prst="rect">
            <a:avLst/>
          </a:prstGeom>
        </p:spPr>
        <p:txBody>
          <a:bodyPr wrap="square">
            <a:spAutoFit/>
          </a:bodyPr>
          <a:lstStyle/>
          <a:p>
            <a:pPr algn="just"/>
            <a:r>
              <a:rPr lang="en-US" b="1" dirty="0"/>
              <a:t>May 2026</a:t>
            </a:r>
            <a:r>
              <a:rPr lang="en-US" dirty="0"/>
              <a:t>: </a:t>
            </a:r>
            <a:r>
              <a:rPr lang="en-US" b="1" dirty="0"/>
              <a:t>SONA Committee on Green and Sustainable Architecture (SCGSA)</a:t>
            </a:r>
            <a:r>
              <a:rPr lang="en-US" dirty="0"/>
              <a:t> called for green building projects from its members.</a:t>
            </a:r>
          </a:p>
        </p:txBody>
      </p:sp>
      <p:sp>
        <p:nvSpPr>
          <p:cNvPr id="65" name="Rectangle 64"/>
          <p:cNvSpPr/>
          <p:nvPr/>
        </p:nvSpPr>
        <p:spPr>
          <a:xfrm>
            <a:off x="18787695" y="19620628"/>
            <a:ext cx="2604022" cy="1477328"/>
          </a:xfrm>
          <a:prstGeom prst="rect">
            <a:avLst/>
          </a:prstGeom>
        </p:spPr>
        <p:txBody>
          <a:bodyPr wrap="square">
            <a:spAutoFit/>
          </a:bodyPr>
          <a:lstStyle/>
          <a:p>
            <a:pPr algn="just"/>
            <a:r>
              <a:rPr lang="en-US" b="1" dirty="0"/>
              <a:t>August, 2026</a:t>
            </a:r>
            <a:r>
              <a:rPr lang="en-US" dirty="0"/>
              <a:t>: SONA published the Counting The Creators- the report about the Architects data of Nepal.</a:t>
            </a:r>
          </a:p>
        </p:txBody>
      </p:sp>
      <p:sp>
        <p:nvSpPr>
          <p:cNvPr id="68" name="Rectangle 67"/>
          <p:cNvSpPr/>
          <p:nvPr/>
        </p:nvSpPr>
        <p:spPr>
          <a:xfrm>
            <a:off x="21515544" y="19620628"/>
            <a:ext cx="2604022" cy="1477328"/>
          </a:xfrm>
          <a:prstGeom prst="rect">
            <a:avLst/>
          </a:prstGeom>
        </p:spPr>
        <p:txBody>
          <a:bodyPr wrap="square">
            <a:spAutoFit/>
          </a:bodyPr>
          <a:lstStyle/>
          <a:p>
            <a:pPr algn="just"/>
            <a:r>
              <a:rPr lang="en-US" b="1" dirty="0"/>
              <a:t>August, 2026: SONA Committee on Social Responsibility (SCSR) </a:t>
            </a:r>
            <a:r>
              <a:rPr lang="en-US" dirty="0"/>
              <a:t>called for a Universal Toilet design competition.</a:t>
            </a:r>
          </a:p>
        </p:txBody>
      </p:sp>
      <p:sp>
        <p:nvSpPr>
          <p:cNvPr id="69" name="Rectangle 68"/>
          <p:cNvSpPr/>
          <p:nvPr/>
        </p:nvSpPr>
        <p:spPr>
          <a:xfrm rot="16200000">
            <a:off x="26434474" y="12978179"/>
            <a:ext cx="743429" cy="528721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24199720" y="16211045"/>
            <a:ext cx="5365879" cy="4524315"/>
          </a:xfrm>
          <a:prstGeom prst="rect">
            <a:avLst/>
          </a:prstGeom>
        </p:spPr>
        <p:txBody>
          <a:bodyPr wrap="square">
            <a:spAutoFit/>
          </a:bodyPr>
          <a:lstStyle/>
          <a:p>
            <a:pPr algn="just"/>
            <a:r>
              <a:rPr lang="en-US" b="1" dirty="0"/>
              <a:t>The Society of Nepalese Architects (SONA) </a:t>
            </a:r>
            <a:r>
              <a:rPr lang="en-US" dirty="0"/>
              <a:t>is the National professional body that represents architects across Nepal. It was founded in 1990 by a group of architects from different sectors—academia, government, and private practice—with the aim of safeguarding and promoting the architectural profession in the country. Since then,  SONA has played a vital role in ensuring that architecture in Nepal develops in harmony with the nation’s geography, culture, climate, and modern aspirations. Today, SONA has grown into an organization with over </a:t>
            </a:r>
            <a:r>
              <a:rPr lang="en-US" b="1" dirty="0"/>
              <a:t>2000 </a:t>
            </a:r>
            <a:r>
              <a:rPr lang="en-US" dirty="0"/>
              <a:t>members nationwide. It is led by an Executive Committee, elected for two years, and supported by nine thematic sub-committees that focus on areas such as education, sustainable architecture, heritage conservation, and women in architecture. </a:t>
            </a:r>
          </a:p>
        </p:txBody>
      </p:sp>
      <p:sp>
        <p:nvSpPr>
          <p:cNvPr id="71" name="Rectangle 70"/>
          <p:cNvSpPr/>
          <p:nvPr/>
        </p:nvSpPr>
        <p:spPr>
          <a:xfrm>
            <a:off x="10440943" y="16165877"/>
            <a:ext cx="2253977" cy="262504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5762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379</TotalTime>
  <Words>937</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Black</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Hui Min Chan</dc:creator>
  <cp:lastModifiedBy>user</cp:lastModifiedBy>
  <cp:revision>43</cp:revision>
  <dcterms:created xsi:type="dcterms:W3CDTF">2019-10-02T04:45:19Z</dcterms:created>
  <dcterms:modified xsi:type="dcterms:W3CDTF">2026-08-31T07:31:17Z</dcterms:modified>
</cp:coreProperties>
</file>