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5" r:id="rId2"/>
    <p:sldId id="282" r:id="rId3"/>
    <p:sldId id="284" r:id="rId4"/>
    <p:sldId id="276" r:id="rId5"/>
    <p:sldId id="281" r:id="rId6"/>
    <p:sldId id="277" r:id="rId7"/>
    <p:sldId id="278" r:id="rId8"/>
    <p:sldId id="279" r:id="rId9"/>
    <p:sldId id="280" r:id="rId10"/>
    <p:sldId id="260" r:id="rId11"/>
    <p:sldId id="257" r:id="rId12"/>
    <p:sldId id="258" r:id="rId13"/>
    <p:sldId id="259" r:id="rId14"/>
    <p:sldId id="286" r:id="rId15"/>
    <p:sldId id="265" r:id="rId16"/>
    <p:sldId id="268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0F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500" autoAdjust="0"/>
  </p:normalViewPr>
  <p:slideViewPr>
    <p:cSldViewPr>
      <p:cViewPr>
        <p:scale>
          <a:sx n="106" d="100"/>
          <a:sy n="106" d="100"/>
        </p:scale>
        <p:origin x="-31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9574A-273F-4816-B7AA-AB86C7F0D1B6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3605B-00DB-4DB3-8ED3-5E85A9C76B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Opening Film </a:t>
            </a:r>
          </a:p>
          <a:p>
            <a:endParaRPr lang="en-US" altLang="ko-K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빔스의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아이들 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Kids of the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Bims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Dir. AM HERE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 | 34' | Netherlands |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Color/B&amp;W | G | Asian Premiere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Opening Film </a:t>
            </a:r>
          </a:p>
          <a:p>
            <a:endParaRPr lang="en-US" altLang="ko-K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빔스의</a:t>
            </a: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아이들 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Kids of the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Bims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Dir. AM HERE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2021 | 34' | Netherlands |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Color/B&amp;W | G | Asian Premiere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알토 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Dir.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Virpi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Suutari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| 103' | Finland | Color/B&amp;W | 12 </a:t>
            </a:r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알토 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Dir.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Virpi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Suutari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| 103' | Finland | Color/B&amp;W | 12 </a:t>
            </a:r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알토 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Dir.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Virpi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Suutari</a:t>
            </a:r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altLang="ko-K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| 103' | Finland | Color/B&amp;W | 12 </a:t>
            </a:r>
            <a:endParaRPr lang="ko-KR" alt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605B-00DB-4DB3-8ED3-5E85A9C76B2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2021-10-30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500034" y="1142984"/>
            <a:ext cx="8572560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 CJK KR Bold" pitchFamily="34" charset="-127"/>
                <a:ea typeface="Noto Sans CJK KR Bold" pitchFamily="34" charset="-127"/>
                <a:cs typeface="Calibri" pitchFamily="34" charset="0"/>
              </a:rPr>
              <a:t>KIRA</a:t>
            </a:r>
            <a:r>
              <a:rPr kumimoji="0" lang="en-US" altLang="ko-KR" sz="9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Noto Sans CJK KR Bold" pitchFamily="34" charset="-127"/>
                <a:ea typeface="Noto Sans CJK KR Bold" pitchFamily="34" charset="-127"/>
                <a:cs typeface="Calibri" pitchFamily="34" charset="0"/>
              </a:rPr>
              <a:t> </a:t>
            </a:r>
            <a:r>
              <a:rPr lang="en-US" altLang="ko-KR" sz="2000" b="1" noProof="0" dirty="0" smtClean="0">
                <a:latin typeface="Noto Sans CJK KR Bold" pitchFamily="34" charset="-127"/>
                <a:ea typeface="Noto Sans CJK KR Bold" pitchFamily="34" charset="-127"/>
                <a:cs typeface="Calibri" pitchFamily="34" charset="0"/>
              </a:rPr>
              <a:t>Korea Institute of Registered Architects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 CJK KR Bold" pitchFamily="34" charset="-127"/>
              <a:ea typeface="Noto Sans CJK KR Bold" pitchFamily="34" charset="-127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10" y="2988230"/>
            <a:ext cx="80010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41st ARCASIA Council Meeting   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143644"/>
            <a:ext cx="1785950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331" t="3788" r="1465"/>
          <a:stretch>
            <a:fillRect/>
          </a:stretch>
        </p:blipFill>
        <p:spPr bwMode="auto">
          <a:xfrm>
            <a:off x="214282" y="1585926"/>
            <a:ext cx="4857784" cy="36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642918"/>
            <a:ext cx="3835686" cy="548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t="1543"/>
          <a:stretch>
            <a:fillRect/>
          </a:stretch>
        </p:blipFill>
        <p:spPr bwMode="auto">
          <a:xfrm>
            <a:off x="0" y="1214422"/>
            <a:ext cx="9144000" cy="45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46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46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692" t="14064" r="11138" b="13978"/>
          <a:stretch>
            <a:fillRect/>
          </a:stretch>
        </p:blipFill>
        <p:spPr bwMode="auto">
          <a:xfrm>
            <a:off x="0" y="2786058"/>
            <a:ext cx="314261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704" t="13399" r="10678" b="11618"/>
          <a:stretch>
            <a:fillRect/>
          </a:stretch>
        </p:blipFill>
        <p:spPr bwMode="auto">
          <a:xfrm>
            <a:off x="3000364" y="2786058"/>
            <a:ext cx="30281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804" t="13044" r="14494" b="14130"/>
          <a:stretch>
            <a:fillRect/>
          </a:stretch>
        </p:blipFill>
        <p:spPr bwMode="auto">
          <a:xfrm>
            <a:off x="6000760" y="2786058"/>
            <a:ext cx="31432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2310338"/>
            <a:ext cx="1857356" cy="40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357430"/>
            <a:ext cx="2500330" cy="34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9" y="2357430"/>
            <a:ext cx="98535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직사각형 9"/>
          <p:cNvSpPr/>
          <p:nvPr/>
        </p:nvSpPr>
        <p:spPr>
          <a:xfrm>
            <a:off x="0" y="1500174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dirty="0" smtClean="0">
                <a:solidFill>
                  <a:schemeClr val="bg1"/>
                </a:solidFill>
              </a:rPr>
              <a:t>Introduction of Venues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857761"/>
            <a:ext cx="30291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4857760"/>
            <a:ext cx="285752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4786322"/>
            <a:ext cx="303003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438" y="0"/>
            <a:ext cx="77576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4879F487-A31E-9B4A-8531-0E741F695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 t="11026" b="9919"/>
          <a:stretch/>
        </p:blipFill>
        <p:spPr>
          <a:xfrm>
            <a:off x="428596" y="1492128"/>
            <a:ext cx="3817548" cy="20083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9EE41ED2-2AFF-B84D-A79A-F3D68CCAA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81064" y="1492127"/>
            <a:ext cx="4496215" cy="2008310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57158" y="500043"/>
            <a:ext cx="8429684" cy="500066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KIRA’s Architects’</a:t>
            </a:r>
            <a:r>
              <a:rPr kumimoji="0" lang="ko-KR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ko-KR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Disaster Management Support Group </a:t>
            </a:r>
            <a:endParaRPr kumimoji="0" lang="ko-KR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그룹 5"/>
          <p:cNvGrpSpPr>
            <a:grpSpLocks/>
          </p:cNvGrpSpPr>
          <p:nvPr/>
        </p:nvGrpSpPr>
        <p:grpSpPr bwMode="auto">
          <a:xfrm>
            <a:off x="428596" y="931840"/>
            <a:ext cx="8286808" cy="282582"/>
            <a:chOff x="1400175" y="3998557"/>
            <a:chExt cx="7811975" cy="0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" name="내용 개체 틀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E7EB75A-47E9-C64F-9AD8-D31F583A0992}"/>
              </a:ext>
            </a:extLst>
          </p:cNvPr>
          <p:cNvSpPr txBox="1">
            <a:spLocks/>
          </p:cNvSpPr>
          <p:nvPr/>
        </p:nvSpPr>
        <p:spPr bwMode="auto">
          <a:xfrm>
            <a:off x="428596" y="3929066"/>
            <a:ext cx="835824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0" indent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None/>
              <a:defRPr/>
            </a:pP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Purpose :  Support Public Safety from Disaster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 typeface="Arial" pitchFamily="34" charset="0"/>
              <a:buNone/>
              <a:defRPr/>
            </a:pP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The 1</a:t>
            </a:r>
            <a:r>
              <a:rPr kumimoji="0" lang="en-US" altLang="ko-KR" sz="18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 Support Group Started in May 2019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 typeface="Arial" pitchFamily="34" charset="0"/>
              <a:buNone/>
              <a:defRPr/>
            </a:pP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The 2</a:t>
            </a:r>
            <a:r>
              <a:rPr kumimoji="0" lang="en-US" altLang="ko-KR" sz="18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 Support Group Started in July 2021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 typeface="Arial" pitchFamily="34" charset="0"/>
              <a:buNone/>
              <a:defRPr/>
            </a:pP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Activities </a:t>
            </a:r>
          </a:p>
          <a:p>
            <a:pPr marL="498475" indent="-314325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 typeface="Arial" pitchFamily="34" charset="0"/>
              <a:buNone/>
              <a:defRPr/>
            </a:pPr>
            <a:r>
              <a:rPr kumimoji="0"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 Support Groups from KIRA HQ, 17 Chapters and 135 Regional Offices (332 Architects) have Participated in Disaster Management, Building Safety Evaluation + Community Service</a:t>
            </a:r>
            <a:r>
              <a:rPr kumimoji="0" lang="en-US" altLang="ko-K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09925" indent="-125289" eaLnBrk="1" fontAlgn="auto" latinLnBrk="0" hangingPunct="1">
              <a:lnSpc>
                <a:spcPct val="150000"/>
              </a:lnSpc>
              <a:spcBef>
                <a:spcPts val="554"/>
              </a:spcBef>
              <a:spcAft>
                <a:spcPts val="0"/>
              </a:spcAft>
              <a:buClr>
                <a:srgbClr val="9E0000"/>
              </a:buClr>
              <a:defRPr/>
            </a:pPr>
            <a:endParaRPr kumimoji="0" lang="en-US" altLang="ko-KR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9925" indent="-125289" eaLnBrk="1" fontAlgn="auto" latinLnBrk="0" hangingPunct="1">
              <a:lnSpc>
                <a:spcPct val="150000"/>
              </a:lnSpc>
              <a:spcBef>
                <a:spcPts val="554"/>
              </a:spcBef>
              <a:spcAft>
                <a:spcPts val="0"/>
              </a:spcAft>
              <a:buClr>
                <a:srgbClr val="9E0000"/>
              </a:buClr>
              <a:defRPr/>
            </a:pPr>
            <a:endParaRPr kumimoji="0" lang="en-US" altLang="ko-KR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E7EB75A-47E9-C64F-9AD8-D31F583A0992}"/>
              </a:ext>
            </a:extLst>
          </p:cNvPr>
          <p:cNvSpPr txBox="1">
            <a:spLocks/>
          </p:cNvSpPr>
          <p:nvPr/>
        </p:nvSpPr>
        <p:spPr bwMode="auto">
          <a:xfrm>
            <a:off x="5857884" y="1285860"/>
            <a:ext cx="2786082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r>
              <a:rPr lang="en-US" altLang="ko-KR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:  To Provide Technical Support for Building Safety Related Works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endParaRPr lang="en-US" altLang="ko-KR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r>
              <a:rPr lang="en-US" altLang="ko-KR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Legal Status : Established Per Korean Building Act (Article 87-2) in 2017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endParaRPr lang="en-US" altLang="ko-KR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None/>
              <a:defRPr/>
            </a:pPr>
            <a:r>
              <a:rPr lang="en-US" altLang="ko-KR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► Mandatory Installation Required for Cities with Population of 500,000 and Over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None/>
              <a:defRPr/>
            </a:pPr>
            <a:endParaRPr lang="en-US" altLang="ko-KR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sangcheol\Desktop\컨트리 레포트 작성\브로셔 앞장.jpg"/>
          <p:cNvPicPr>
            <a:picLocks noChangeAspect="1" noChangeArrowheads="1"/>
          </p:cNvPicPr>
          <p:nvPr/>
        </p:nvPicPr>
        <p:blipFill>
          <a:blip r:embed="rId2" cstate="print"/>
          <a:srcRect l="64252" t="7350" r="7401" b="7126"/>
          <a:stretch>
            <a:fillRect/>
          </a:stretch>
        </p:blipFill>
        <p:spPr bwMode="auto">
          <a:xfrm>
            <a:off x="285720" y="914428"/>
            <a:ext cx="2652115" cy="5657844"/>
          </a:xfrm>
          <a:prstGeom prst="rect">
            <a:avLst/>
          </a:prstGeom>
          <a:noFill/>
        </p:spPr>
      </p:pic>
      <p:pic>
        <p:nvPicPr>
          <p:cNvPr id="1028" name="Picture 4" descr="C:\Users\sangcheol\Desktop\컨트리 레포트 작성\브로셔 뒷장.jpg"/>
          <p:cNvPicPr>
            <a:picLocks noChangeAspect="1" noChangeArrowheads="1"/>
          </p:cNvPicPr>
          <p:nvPr/>
        </p:nvPicPr>
        <p:blipFill>
          <a:blip r:embed="rId3" cstate="print"/>
          <a:srcRect l="6530" t="7231" r="65123" b="7245"/>
          <a:stretch>
            <a:fillRect/>
          </a:stretch>
        </p:blipFill>
        <p:spPr bwMode="auto">
          <a:xfrm>
            <a:off x="2928926" y="914359"/>
            <a:ext cx="2652147" cy="5657913"/>
          </a:xfrm>
          <a:prstGeom prst="rect">
            <a:avLst/>
          </a:prstGeom>
          <a:noFill/>
        </p:spPr>
      </p:pic>
      <p:sp>
        <p:nvSpPr>
          <p:cNvPr id="63" name="제목 1"/>
          <p:cNvSpPr txBox="1">
            <a:spLocks/>
          </p:cNvSpPr>
          <p:nvPr/>
        </p:nvSpPr>
        <p:spPr>
          <a:xfrm>
            <a:off x="214282" y="270669"/>
            <a:ext cx="8572560" cy="515125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Korean </a:t>
            </a:r>
            <a:r>
              <a:rPr kumimoji="0" lang="en-US" altLang="ko-KR" sz="2400" b="1" dirty="0">
                <a:solidFill>
                  <a:schemeClr val="bg1"/>
                </a:solidFill>
                <a:latin typeface="Calibri Light" pitchFamily="34" charset="0"/>
                <a:ea typeface="+mj-ea"/>
                <a:cs typeface="Times New Roman" pitchFamily="18" charset="0"/>
              </a:rPr>
              <a:t>Local Construction </a:t>
            </a:r>
            <a:r>
              <a:rPr lang="en-US" altLang="ko-KR" sz="2400" b="1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Safety Centers</a:t>
            </a:r>
          </a:p>
        </p:txBody>
      </p:sp>
      <p:grpSp>
        <p:nvGrpSpPr>
          <p:cNvPr id="64" name="그룹 63"/>
          <p:cNvGrpSpPr>
            <a:grpSpLocks/>
          </p:cNvGrpSpPr>
          <p:nvPr/>
        </p:nvGrpSpPr>
        <p:grpSpPr bwMode="auto">
          <a:xfrm>
            <a:off x="285720" y="702468"/>
            <a:ext cx="8501122" cy="154764"/>
            <a:chOff x="1400175" y="3998557"/>
            <a:chExt cx="7811975" cy="0"/>
          </a:xfrm>
        </p:grpSpPr>
        <p:cxnSp>
          <p:nvCxnSpPr>
            <p:cNvPr id="65" name="직선 연결선 64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E7EB75A-47E9-C64F-9AD8-D31F583A0992}"/>
              </a:ext>
            </a:extLst>
          </p:cNvPr>
          <p:cNvSpPr txBox="1">
            <a:spLocks/>
          </p:cNvSpPr>
          <p:nvPr/>
        </p:nvSpPr>
        <p:spPr bwMode="auto">
          <a:xfrm>
            <a:off x="5715008" y="1571612"/>
            <a:ext cx="314327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Center’s Tasks: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None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Behalf of Local Authority with Jurisdiction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defRPr/>
            </a:pPr>
            <a:endParaRPr lang="en-US" altLang="ko-KR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4325" indent="-303213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None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Reporting, Verification, Review, Inspection of Technical Works Related to Building Permit and Certificate of Occupancy </a:t>
            </a:r>
          </a:p>
          <a:p>
            <a:pPr marL="314325" indent="-136525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Tx/>
              <a:buChar char="-"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Administrative Works for Building Permit</a:t>
            </a:r>
          </a:p>
          <a:p>
            <a:pPr marL="314325" indent="-136525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0000"/>
              </a:buClr>
              <a:buFontTx/>
              <a:buChar char="-"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and Control of Construction Supervision (CS)</a:t>
            </a:r>
          </a:p>
        </p:txBody>
      </p:sp>
      <p:pic>
        <p:nvPicPr>
          <p:cNvPr id="3074" name="Picture 2" descr="C:\Users\sangcheol\Desktop\컨트리 레포트 작성\브로셔 뒷장.jpg"/>
          <p:cNvPicPr>
            <a:picLocks noChangeAspect="1" noChangeArrowheads="1"/>
          </p:cNvPicPr>
          <p:nvPr/>
        </p:nvPicPr>
        <p:blipFill>
          <a:blip r:embed="rId2" cstate="print"/>
          <a:srcRect l="34677" t="6963" r="8158" b="6844"/>
          <a:stretch>
            <a:fillRect/>
          </a:stretch>
        </p:blipFill>
        <p:spPr bwMode="auto">
          <a:xfrm>
            <a:off x="285720" y="857232"/>
            <a:ext cx="5357850" cy="5712088"/>
          </a:xfrm>
          <a:prstGeom prst="rect">
            <a:avLst/>
          </a:prstGeom>
          <a:noFill/>
        </p:spPr>
      </p:pic>
      <p:sp>
        <p:nvSpPr>
          <p:cNvPr id="85" name="제목 1"/>
          <p:cNvSpPr txBox="1">
            <a:spLocks/>
          </p:cNvSpPr>
          <p:nvPr/>
        </p:nvSpPr>
        <p:spPr>
          <a:xfrm>
            <a:off x="214282" y="270669"/>
            <a:ext cx="8572560" cy="515125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Korean </a:t>
            </a:r>
            <a:r>
              <a:rPr kumimoji="0" lang="en-US" altLang="ko-KR" sz="2400" b="1" dirty="0">
                <a:solidFill>
                  <a:schemeClr val="bg1"/>
                </a:solidFill>
                <a:latin typeface="Calibri Light" pitchFamily="34" charset="0"/>
                <a:ea typeface="+mj-ea"/>
                <a:cs typeface="Times New Roman" pitchFamily="18" charset="0"/>
              </a:rPr>
              <a:t>Local Construction </a:t>
            </a:r>
            <a:r>
              <a:rPr lang="en-US" altLang="ko-KR" sz="2400" b="1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Safety Centers</a:t>
            </a:r>
          </a:p>
        </p:txBody>
      </p:sp>
      <p:grpSp>
        <p:nvGrpSpPr>
          <p:cNvPr id="86" name="그룹 85"/>
          <p:cNvGrpSpPr>
            <a:grpSpLocks/>
          </p:cNvGrpSpPr>
          <p:nvPr/>
        </p:nvGrpSpPr>
        <p:grpSpPr bwMode="auto">
          <a:xfrm>
            <a:off x="285720" y="702468"/>
            <a:ext cx="8501122" cy="154764"/>
            <a:chOff x="1400175" y="3998557"/>
            <a:chExt cx="7811975" cy="0"/>
          </a:xfrm>
        </p:grpSpPr>
        <p:cxnSp>
          <p:nvCxnSpPr>
            <p:cNvPr id="87" name="직선 연결선 86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14282" y="270669"/>
            <a:ext cx="8572560" cy="515125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Korean </a:t>
            </a:r>
            <a:r>
              <a:rPr kumimoji="0" lang="en-US" altLang="ko-KR" sz="2400" b="1" dirty="0">
                <a:solidFill>
                  <a:schemeClr val="bg1"/>
                </a:solidFill>
                <a:latin typeface="Calibri Light" pitchFamily="34" charset="0"/>
                <a:ea typeface="+mj-ea"/>
                <a:cs typeface="Times New Roman" pitchFamily="18" charset="0"/>
              </a:rPr>
              <a:t>Local Construction </a:t>
            </a:r>
            <a:r>
              <a:rPr lang="en-US" altLang="ko-KR" sz="2400" b="1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Safety Centers</a:t>
            </a:r>
          </a:p>
        </p:txBody>
      </p:sp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285720" y="702468"/>
            <a:ext cx="8501122" cy="154764"/>
            <a:chOff x="1400175" y="3998557"/>
            <a:chExt cx="7811975" cy="0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" name="내용 개체 틀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E7EB75A-47E9-C64F-9AD8-D31F583A0992}"/>
              </a:ext>
            </a:extLst>
          </p:cNvPr>
          <p:cNvSpPr txBox="1">
            <a:spLocks/>
          </p:cNvSpPr>
          <p:nvPr/>
        </p:nvSpPr>
        <p:spPr bwMode="auto">
          <a:xfrm>
            <a:off x="5786446" y="1428736"/>
            <a:ext cx="2857520" cy="388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363538" indent="-350838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E0000"/>
              </a:buClr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Run in Metropolitan Cities – Seoul and In </a:t>
            </a:r>
            <a:r>
              <a:rPr lang="en-US" altLang="ko-K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Gyeonggi</a:t>
            </a: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Chungchung</a:t>
            </a: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Yongnam</a:t>
            </a: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Honam</a:t>
            </a: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Provinces</a:t>
            </a:r>
          </a:p>
          <a:p>
            <a:pPr marL="363538" indent="-350838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E0000"/>
              </a:buClr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Establishment of Building Safety and Performance System</a:t>
            </a:r>
          </a:p>
          <a:p>
            <a:pPr marL="363538" indent="-350838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E0000"/>
              </a:buClr>
              <a:defRPr/>
            </a:pPr>
            <a:endParaRPr lang="en-US" altLang="ko-KR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sangcheol\Desktop\컨트리 레포트 작성\브로셔 앞장.jpg"/>
          <p:cNvPicPr>
            <a:picLocks noChangeAspect="1" noChangeArrowheads="1"/>
          </p:cNvPicPr>
          <p:nvPr/>
        </p:nvPicPr>
        <p:blipFill>
          <a:blip r:embed="rId2" cstate="print"/>
          <a:srcRect l="6970" t="3741" r="35864" b="7394"/>
          <a:stretch>
            <a:fillRect/>
          </a:stretch>
        </p:blipFill>
        <p:spPr bwMode="auto">
          <a:xfrm>
            <a:off x="285719" y="928670"/>
            <a:ext cx="5214975" cy="573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28572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COVID 19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and </a:t>
            </a:r>
          </a:p>
          <a:p>
            <a:r>
              <a:rPr lang="en-US" altLang="ko-K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KAIST’s Mobile Clinic Modules(MCM)</a:t>
            </a:r>
            <a:endParaRPr lang="ko-KR" alt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28596" y="4857760"/>
            <a:ext cx="5715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Exterior of the MCM installed in </a:t>
            </a:r>
            <a:r>
              <a:rPr lang="en-US" altLang="ko-KR" sz="11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Nowon</a:t>
            </a:r>
            <a:r>
              <a:rPr lang="en-US" altLang="ko-KR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District, northern Seoul. [KAIST]</a:t>
            </a:r>
            <a:endParaRPr lang="ko-KR" altLang="en-US" sz="11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그림 12" descr="한국원자력의학원에 설치된 이동형 음압병동 외경. KAIST 제공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2000240"/>
            <a:ext cx="5556972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직사각형 13"/>
          <p:cNvSpPr/>
          <p:nvPr/>
        </p:nvSpPr>
        <p:spPr>
          <a:xfrm>
            <a:off x="428596" y="5286388"/>
            <a:ext cx="850112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Specifically built to treat patients with infectious diseases, these units prevent the escape of viruses.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14 days to built, 5 days to set up, 15 minutes to assemble one negative pressure room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About 15 meters (49 feet) wide and 30 meters long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four negative pressure isolation rooms, bathrooms attached to each of them, two offices for medical staff and a corridor. </a:t>
            </a:r>
          </a:p>
          <a:p>
            <a:endParaRPr lang="ko-KR" altLang="en-US" sz="1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내용 개체 틀 2"/>
          <p:cNvSpPr txBox="1">
            <a:spLocks/>
          </p:cNvSpPr>
          <p:nvPr/>
        </p:nvSpPr>
        <p:spPr bwMode="auto">
          <a:xfrm>
            <a:off x="674041" y="4868214"/>
            <a:ext cx="7762056" cy="158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endParaRPr kumimoji="0" lang="en-US" altLang="ko-KR" dirty="0">
              <a:solidFill>
                <a:schemeClr val="bg1"/>
              </a:solidFill>
              <a:latin typeface="Calibri Light" pitchFamily="34" charset="0"/>
              <a:ea typeface="맑은 고딕" pitchFamily="50" charset="-127"/>
              <a:cs typeface="Times New Roman" pitchFamily="18" charset="0"/>
            </a:endParaRPr>
          </a:p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In Collaboration with SBS (A Korean Broadcasting Company) and NGO’s, KIRA has Built Public Regional Children’s Centers. </a:t>
            </a:r>
          </a:p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On June 3, 2020, the Fourth Center in </a:t>
            </a:r>
            <a:r>
              <a:rPr kumimoji="0" lang="en-US" altLang="ko-KR" dirty="0" err="1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Okchun</a:t>
            </a: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 Opened (Left) and On July 24, 2020 the Fifth Center in </a:t>
            </a:r>
            <a:r>
              <a:rPr kumimoji="0" lang="en-US" altLang="ko-KR" dirty="0" err="1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Yeongyang</a:t>
            </a: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 </a:t>
            </a: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was Completed (Right). </a:t>
            </a:r>
          </a:p>
        </p:txBody>
      </p:sp>
      <p:sp>
        <p:nvSpPr>
          <p:cNvPr id="55" name="제목 1"/>
          <p:cNvSpPr txBox="1">
            <a:spLocks/>
          </p:cNvSpPr>
          <p:nvPr/>
        </p:nvSpPr>
        <p:spPr>
          <a:xfrm>
            <a:off x="587376" y="209353"/>
            <a:ext cx="7775575" cy="1058588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4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3. </a:t>
            </a:r>
            <a:r>
              <a:rPr lang="en-US" altLang="ko-KR" sz="2400" b="1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KIRA’s Social Participation</a:t>
            </a:r>
          </a:p>
          <a:p>
            <a:pPr eaLnBrk="1" fontAlgn="auto" latinLnBrk="1" hangingPunct="1">
              <a:spcAft>
                <a:spcPts val="0"/>
              </a:spcAft>
              <a:defRPr/>
            </a:pPr>
            <a:r>
              <a:rPr lang="en-US" altLang="ko-KR" sz="2400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New Construction of Public Community Children Center </a:t>
            </a:r>
          </a:p>
        </p:txBody>
      </p:sp>
      <p:grpSp>
        <p:nvGrpSpPr>
          <p:cNvPr id="56" name="그룹 55"/>
          <p:cNvGrpSpPr>
            <a:grpSpLocks/>
          </p:cNvGrpSpPr>
          <p:nvPr/>
        </p:nvGrpSpPr>
        <p:grpSpPr bwMode="auto">
          <a:xfrm>
            <a:off x="554038" y="763785"/>
            <a:ext cx="7812090" cy="0"/>
            <a:chOff x="1400175" y="3998557"/>
            <a:chExt cx="7811975" cy="0"/>
          </a:xfrm>
        </p:grpSpPr>
        <p:cxnSp>
          <p:nvCxnSpPr>
            <p:cNvPr id="60" name="직선 연결선 59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58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8550B5E3-0B6E-9C45-8B1D-DCC1E5821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72281" y="1391361"/>
            <a:ext cx="3861077" cy="2828908"/>
          </a:xfrm>
          <a:prstGeom prst="rect">
            <a:avLst/>
          </a:prstGeom>
        </p:spPr>
      </p:pic>
      <p:pic>
        <p:nvPicPr>
          <p:cNvPr id="59" name="Pictur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4FFD0007-7611-2B4D-809D-E4DD49A6D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91805" y="1390574"/>
            <a:ext cx="3880723" cy="282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내용 개체 틀 2"/>
          <p:cNvSpPr txBox="1">
            <a:spLocks/>
          </p:cNvSpPr>
          <p:nvPr/>
        </p:nvSpPr>
        <p:spPr bwMode="auto">
          <a:xfrm>
            <a:off x="408106" y="4378797"/>
            <a:ext cx="776205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endParaRPr kumimoji="0" lang="en-US" altLang="ko-KR" dirty="0">
              <a:solidFill>
                <a:schemeClr val="bg1"/>
              </a:solidFill>
              <a:latin typeface="Calibri Light" pitchFamily="34" charset="0"/>
              <a:ea typeface="맑은 고딕" pitchFamily="50" charset="-127"/>
              <a:cs typeface="Times New Roman" pitchFamily="18" charset="0"/>
            </a:endParaRPr>
          </a:p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With the Collaboration with the City of </a:t>
            </a:r>
            <a:r>
              <a:rPr kumimoji="0" lang="en-US" altLang="ko-KR" dirty="0" err="1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Sokcho</a:t>
            </a: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 and </a:t>
            </a:r>
            <a:r>
              <a:rPr kumimoji="0" lang="en-US" altLang="ko-KR" dirty="0" err="1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ChildFund</a:t>
            </a: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 Korea, KIRA built and Provided Programs for Students in Disaster Area.</a:t>
            </a:r>
          </a:p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This Project is to Promote Healthy Psychological Development for the Children and Teenagers Who were Exposed to the Regional Forest Fire in 2019.</a:t>
            </a:r>
          </a:p>
          <a:p>
            <a:pPr marL="180975" indent="-180975" eaLnBrk="1" hangingPunct="1">
              <a:buClr>
                <a:srgbClr val="9E0000"/>
              </a:buClr>
              <a:buFont typeface="Arial" pitchFamily="34" charset="0"/>
              <a:buChar char="•"/>
            </a:pPr>
            <a:r>
              <a:rPr kumimoji="0" lang="en-US" altLang="ko-KR" dirty="0">
                <a:solidFill>
                  <a:schemeClr val="bg1"/>
                </a:solidFill>
                <a:latin typeface="Calibri Light" pitchFamily="34" charset="0"/>
                <a:ea typeface="맑은 고딕" pitchFamily="50" charset="-127"/>
                <a:cs typeface="Times New Roman" pitchFamily="18" charset="0"/>
              </a:rPr>
              <a:t>KIRA held Hope Architecture School for Them and Provided Pro-bono Design Service. </a:t>
            </a: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21441" y="274340"/>
            <a:ext cx="8459787" cy="880570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1" fontAlgn="auto" latinLnBrk="1" hangingPunct="1">
              <a:spcAft>
                <a:spcPts val="0"/>
              </a:spcAft>
              <a:defRPr/>
            </a:pPr>
            <a:r>
              <a:rPr kumimoji="0" lang="en-US" altLang="ko-KR" sz="240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3. </a:t>
            </a:r>
            <a:r>
              <a:rPr lang="en-US" altLang="ko-KR" sz="2400" b="1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KIRA’s Social Participation</a:t>
            </a:r>
            <a:endParaRPr kumimoji="0" lang="en-US" altLang="ko-KR" sz="24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  <a:p>
            <a:pPr eaLnBrk="1" fontAlgn="auto" latinLnBrk="1" hangingPunct="1">
              <a:spcAft>
                <a:spcPts val="0"/>
              </a:spcAft>
              <a:defRPr/>
            </a:pPr>
            <a:r>
              <a:rPr lang="en-US" altLang="ko-KR" sz="2400" dirty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Workshop Programs for Students in Disaster Area </a:t>
            </a:r>
          </a:p>
          <a:p>
            <a:pPr eaLnBrk="1" fontAlgn="auto" latinLnBrk="1" hangingPunct="1">
              <a:spcAft>
                <a:spcPts val="0"/>
              </a:spcAft>
              <a:defRPr/>
            </a:pPr>
            <a:endParaRPr lang="en-US" altLang="ko-KR" sz="2400" b="1" dirty="0">
              <a:solidFill>
                <a:schemeClr val="bg1"/>
              </a:solidFill>
              <a:latin typeface="Calibri Light" pitchFamily="34" charset="0"/>
              <a:cs typeface="Times New Roman" pitchFamily="18" charset="0"/>
            </a:endParaRPr>
          </a:p>
        </p:txBody>
      </p:sp>
      <p:grpSp>
        <p:nvGrpSpPr>
          <p:cNvPr id="15" name="그룹 14"/>
          <p:cNvGrpSpPr>
            <a:grpSpLocks/>
          </p:cNvGrpSpPr>
          <p:nvPr/>
        </p:nvGrpSpPr>
        <p:grpSpPr bwMode="auto">
          <a:xfrm>
            <a:off x="288103" y="562272"/>
            <a:ext cx="7812090" cy="0"/>
            <a:chOff x="1400175" y="3998557"/>
            <a:chExt cx="7811975" cy="0"/>
          </a:xfrm>
        </p:grpSpPr>
        <p:cxnSp>
          <p:nvCxnSpPr>
            <p:cNvPr id="19" name="직선 연결선 18"/>
            <p:cNvCxnSpPr/>
            <p:nvPr/>
          </p:nvCxnSpPr>
          <p:spPr>
            <a:xfrm>
              <a:off x="2963840" y="3998557"/>
              <a:ext cx="15652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1400175" y="3998557"/>
              <a:ext cx="1563665" cy="0"/>
            </a:xfrm>
            <a:prstGeom prst="line">
              <a:avLst/>
            </a:prstGeom>
            <a:ln w="28575">
              <a:solidFill>
                <a:srgbClr val="D68A8A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4529093" y="3998557"/>
              <a:ext cx="1563664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6083232" y="3998557"/>
              <a:ext cx="156525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7648485" y="3998557"/>
              <a:ext cx="156366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398CA739-E44C-EC4B-ACAD-7806F5825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8188"/>
          <a:stretch/>
        </p:blipFill>
        <p:spPr>
          <a:xfrm>
            <a:off x="286485" y="1251205"/>
            <a:ext cx="3810000" cy="26235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D724D953-8D1F-E14B-8A3E-E0F2056ED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9228" y="1251205"/>
            <a:ext cx="4648288" cy="262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7158" y="28572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COVID 19 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and </a:t>
            </a:r>
          </a:p>
          <a:p>
            <a:r>
              <a:rPr lang="en-US" altLang="ko-K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KAIST’s Mobile Clinic Modules(MCM)</a:t>
            </a:r>
            <a:endParaRPr lang="ko-KR" alt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그림 5" descr="이동형 음압병동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952944"/>
            <a:ext cx="4214842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그림 6" descr="경기도 인재개발원 실내체육관에 설치된 음압병동 전경. 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952944"/>
            <a:ext cx="3571900" cy="25717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500034" y="4857760"/>
            <a:ext cx="79296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won the </a:t>
            </a:r>
            <a:r>
              <a:rPr lang="en-US" altLang="ko-KR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Reddot</a:t>
            </a:r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Design Award in Germany.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has been installed and tested in Korea Atomic Energy Research Institute,  </a:t>
            </a:r>
            <a:r>
              <a:rPr lang="en-US" altLang="ko-KR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Jeju</a:t>
            </a:r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Vaccination  Center.</a:t>
            </a:r>
          </a:p>
          <a:p>
            <a:r>
              <a:rPr lang="en-US" altLang="ko-KR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ShinsungE&amp;G</a:t>
            </a:r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participated in development  and commercialization of MCM with KAIST 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has been installed and utilized  in Emergency room of </a:t>
            </a:r>
            <a:r>
              <a:rPr lang="en-US" altLang="ko-KR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Konyang</a:t>
            </a:r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University Hospital and Indoor Gymnasium of </a:t>
            </a:r>
            <a:r>
              <a:rPr lang="en-US" altLang="ko-KR" sz="1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Gyeonggi</a:t>
            </a:r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Human Resources Development Institute.</a:t>
            </a:r>
          </a:p>
          <a:p>
            <a:r>
              <a:rPr lang="en-US" altLang="ko-KR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00034" y="4524712"/>
            <a:ext cx="8072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MCM installed in  Indoor Gymnasium, </a:t>
            </a:r>
            <a:r>
              <a:rPr lang="en-US" altLang="ko-KR" sz="11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Gyeonggi</a:t>
            </a:r>
            <a:r>
              <a:rPr lang="en-US" altLang="ko-KR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Human Resources Development Institute. [KAIST]</a:t>
            </a:r>
            <a:endParaRPr lang="ko-KR" altLang="en-US" sz="11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85728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13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Seoul International 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Architecture Film Festival 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0"/>
            <a:ext cx="4857752" cy="68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357158" y="1785926"/>
            <a:ext cx="366594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Asia’s only architectural  film festival</a:t>
            </a: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22 Films from 14 countries </a:t>
            </a: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24,301 audiences</a:t>
            </a:r>
          </a:p>
          <a:p>
            <a:endParaRPr lang="en-US" altLang="ko-KR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Organized  by </a:t>
            </a: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KIRA &amp; Seoul City </a:t>
            </a:r>
          </a:p>
          <a:p>
            <a:endParaRPr lang="en-US" altLang="ko-KR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Hosted by </a:t>
            </a:r>
          </a:p>
          <a:p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KIRA &amp; KIRA Seoul </a:t>
            </a:r>
          </a:p>
          <a:p>
            <a:endParaRPr lang="ko-KR" alt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60" y="214290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History of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Seoul International 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Architecture Film Festival 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500036" y="1500174"/>
          <a:ext cx="8215368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228"/>
                <a:gridCol w="1369228"/>
                <a:gridCol w="1369228"/>
                <a:gridCol w="1369228"/>
                <a:gridCol w="1369228"/>
                <a:gridCol w="1369228"/>
              </a:tblGrid>
              <a:tr h="192882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The Architects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Link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Between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City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House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Buildings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500036" y="4000504"/>
          <a:ext cx="8215368" cy="247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228"/>
                <a:gridCol w="1369228"/>
                <a:gridCol w="1369228"/>
                <a:gridCol w="1369228"/>
                <a:gridCol w="1369228"/>
                <a:gridCol w="1369228"/>
              </a:tblGrid>
              <a:tr h="1928826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Architecture Bringing Harmony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Between Generations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Walking Architecture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City/Sharing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RE: Thinking Architect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Space and Storytelling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Built to Explore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35716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13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Seoul International </a:t>
            </a: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Architecture Film Festival 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071810"/>
            <a:ext cx="4357750" cy="22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500034" y="2500306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Opening Film </a:t>
            </a:r>
            <a:endParaRPr lang="ko-KR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072066" y="3071810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Kids of the </a:t>
            </a:r>
            <a:r>
              <a:rPr lang="en-US" altLang="ko-KR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Bims</a:t>
            </a:r>
            <a:r>
              <a:rPr lang="en-US" altLang="ko-K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Dir. AM HERE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2021 | 34' | Netherlands | 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Color/B&amp;W | G | Asian Premiere</a:t>
            </a:r>
            <a:r>
              <a:rPr lang="en-US" altLang="ko-K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ko-KR" alt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1406" y="285728"/>
            <a:ext cx="254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Masters &amp; Masterpieces </a:t>
            </a:r>
            <a:endParaRPr lang="ko-KR" altLang="en-US" b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142844" y="785794"/>
          <a:ext cx="4429156" cy="585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Aalto </a:t>
                      </a:r>
                    </a:p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Virpi</a:t>
                      </a:r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Suutari</a:t>
                      </a:r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</a:p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103' | Finland | Color/B&amp;W | 12 </a:t>
                      </a:r>
                      <a:endParaRPr lang="ko-KR" altLang="en-US" sz="1100" kern="1200" baseline="0" dirty="0" smtClean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latinLnBrk="1"/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The Arch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Alessandra Stefani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104' | Italy | Color | 12 | Asian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Body-Buildings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Henrique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Pina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2021 | 50' | Portugal | Color | 18 | Asian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Inside </a:t>
                      </a:r>
                      <a:r>
                        <a:rPr lang="en-US" altLang="ko-KR" sz="1000" b="1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Prora</a:t>
                      </a:r>
                      <a:r>
                        <a:rPr lang="en-US" altLang="ko-KR" sz="10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</a:p>
                    <a:p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000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Nico</a:t>
                      </a:r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Weber </a:t>
                      </a:r>
                    </a:p>
                    <a:p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100' | Germany | Color/B&amp;W | 12 | Korean Premiere 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4572000" y="785794"/>
          <a:ext cx="4429156" cy="4393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 Machine to Live in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Yoni Goldstein, Meredith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Zielke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88' | USA | Color | 15 | Korean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Tokyo Ride </a:t>
                      </a:r>
                      <a:endParaRPr lang="ko-KR" altLang="en-US" sz="11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Ila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Bêka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&amp; Louise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Lemoine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90' | France, Japan | B&amp;W | G |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Korean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Unity Temple: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Frank Lloyd Wright’s Modern Masterpiece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Lauren Levine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55' | USA | Color | G | Korean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1406" y="285728"/>
            <a:ext cx="131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Urbanscape</a:t>
            </a:r>
            <a:endParaRPr lang="ko-KR" altLang="en-US" b="1" dirty="0">
              <a:solidFill>
                <a:schemeClr val="accent3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142844" y="785794"/>
          <a:ext cx="4429156" cy="585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Alice Street </a:t>
                      </a:r>
                    </a:p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Spencer Wilkinson </a:t>
                      </a:r>
                    </a:p>
                    <a:p>
                      <a:r>
                        <a:rPr lang="en-US" altLang="ko-KR" sz="1100" b="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69' | USA | Color | G | Asian Premiere </a:t>
                      </a:r>
                      <a:endParaRPr lang="ko-KR" altLang="en-US" sz="11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The City of Emigrants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Moon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Seung-Wook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, Yu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Yejin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61' | Korea | Color/B&amp;W | 12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Havana, from on High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Pedro Ruiz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2019 | 80' | Canada, Cuba | Color | 15 | Korean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Land and Housing </a:t>
                      </a:r>
                    </a:p>
                    <a:p>
                      <a:r>
                        <a:rPr lang="en-US" altLang="ko-KR" sz="11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Kim </a:t>
                      </a:r>
                      <a:r>
                        <a:rPr lang="en-US" altLang="ko-KR" sz="1100" b="1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Kiseong</a:t>
                      </a:r>
                      <a:r>
                        <a:rPr lang="en-US" altLang="ko-KR" sz="11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</a:p>
                    <a:p>
                      <a:r>
                        <a:rPr lang="en-US" altLang="ko-KR" sz="11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83' | Korea | Color | G 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4572000" y="785794"/>
          <a:ext cx="4429156" cy="4393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Making a Mountain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Kaspar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Astrup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Schröder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Rikke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Selin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51' | Denmark | Color | G |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Korean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Schrodinger's Kitties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Seo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Yun-su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2021 | 23' | Korea | Color | 12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WTC a Love Story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Wouter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Raeve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Lietje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Bauwens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62' | Netherlands, Belgium | Color | 12 | Asian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1406" y="285728"/>
            <a:ext cx="3496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rPr>
              <a:t>Beyond - Where We Go from Here </a:t>
            </a:r>
            <a:endParaRPr lang="ko-KR" altLang="en-US" b="1" dirty="0">
              <a:solidFill>
                <a:schemeClr val="accent4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142844" y="785794"/>
          <a:ext cx="4429156" cy="5857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Dreaming Cat </a:t>
                      </a:r>
                    </a:p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Kang Min Hyun, </a:t>
                      </a:r>
                      <a:r>
                        <a:rPr lang="en-US" altLang="ko-KR" sz="1100" kern="1200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Ji</a:t>
                      </a:r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Won </a:t>
                      </a:r>
                    </a:p>
                    <a:p>
                      <a:r>
                        <a:rPr lang="en-US" altLang="ko-KR" sz="11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74' | Korea | Color | G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E14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Peiman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Zekavat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2021 | 19' | UK | Color | 15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 Letter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Hwang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Ji-eun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2021 | 14' | Korea | Color | 12 | World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Molecules </a:t>
                      </a:r>
                    </a:p>
                    <a:p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Dir. Andrea Segre </a:t>
                      </a:r>
                    </a:p>
                    <a:p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2020 | 68' | Italy | Color/B&amp;W | 12 | </a:t>
                      </a:r>
                    </a:p>
                    <a:p>
                      <a:r>
                        <a:rPr lang="en-US" altLang="ko-KR" sz="1000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Korean Premiere 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4572000" y="785794"/>
          <a:ext cx="4429156" cy="4393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214578"/>
              </a:tblGrid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Our Journey Home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2006 | 90' | USA | Color/B&amp;W | 15 |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Asian Premiere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Graeae</a:t>
                      </a: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: A Stationed Idea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Jeong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Yeoreum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2020 | 33' | Korea | Color/B&amp;W | G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6447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Itaewon</a:t>
                      </a: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Dir.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Kangyu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ko-KR" sz="11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Garam</a:t>
                      </a: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2016 | 94' | Korea | Color | 15 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4504489" y="285728"/>
            <a:ext cx="362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CA0F1"/>
                </a:solidFill>
                <a:latin typeface="Calibri" pitchFamily="34" charset="0"/>
                <a:cs typeface="Calibri" pitchFamily="34" charset="0"/>
              </a:rPr>
              <a:t>Special Section - </a:t>
            </a:r>
            <a:r>
              <a:rPr lang="en-US" altLang="ko-KR" b="1" dirty="0" err="1" smtClean="0">
                <a:solidFill>
                  <a:srgbClr val="FCA0F1"/>
                </a:solidFill>
                <a:latin typeface="Calibri" pitchFamily="34" charset="0"/>
                <a:cs typeface="Calibri" pitchFamily="34" charset="0"/>
              </a:rPr>
              <a:t>Yongsan</a:t>
            </a:r>
            <a:r>
              <a:rPr lang="en-US" altLang="ko-KR" b="1" dirty="0" smtClean="0">
                <a:solidFill>
                  <a:srgbClr val="FCA0F1"/>
                </a:solidFill>
                <a:latin typeface="Calibri" pitchFamily="34" charset="0"/>
                <a:cs typeface="Calibri" pitchFamily="34" charset="0"/>
              </a:rPr>
              <a:t>, Returned </a:t>
            </a:r>
            <a:endParaRPr lang="ko-KR" altLang="en-US" b="1" dirty="0">
              <a:solidFill>
                <a:srgbClr val="FCA0F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1141</Words>
  <Application>Microsoft Office PowerPoint</Application>
  <PresentationFormat>화면 슬라이드 쇼(4:3)</PresentationFormat>
  <Paragraphs>194</Paragraphs>
  <Slides>21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</vt:vector>
  </TitlesOfParts>
  <Company>R&amp;D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sangcheol</cp:lastModifiedBy>
  <cp:revision>68</cp:revision>
  <dcterms:created xsi:type="dcterms:W3CDTF">2006-10-05T04:04:58Z</dcterms:created>
  <dcterms:modified xsi:type="dcterms:W3CDTF">2021-10-30T01:52:16Z</dcterms:modified>
</cp:coreProperties>
</file>