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Lst>
  <p:sldIdLst>
    <p:sldId id="256" r:id="rId2"/>
    <p:sldId id="257" r:id="rId3"/>
    <p:sldId id="258" r:id="rId4"/>
    <p:sldId id="259" r:id="rId5"/>
    <p:sldId id="301" r:id="rId6"/>
    <p:sldId id="260" r:id="rId7"/>
    <p:sldId id="261" r:id="rId8"/>
    <p:sldId id="264" r:id="rId9"/>
    <p:sldId id="267" r:id="rId10"/>
    <p:sldId id="268" r:id="rId11"/>
    <p:sldId id="269" r:id="rId12"/>
    <p:sldId id="266" r:id="rId13"/>
    <p:sldId id="262" r:id="rId14"/>
    <p:sldId id="271" r:id="rId15"/>
    <p:sldId id="272" r:id="rId16"/>
    <p:sldId id="273" r:id="rId17"/>
    <p:sldId id="274" r:id="rId18"/>
    <p:sldId id="275" r:id="rId19"/>
    <p:sldId id="276" r:id="rId20"/>
    <p:sldId id="277" r:id="rId21"/>
    <p:sldId id="278" r:id="rId22"/>
    <p:sldId id="279" r:id="rId23"/>
    <p:sldId id="280" r:id="rId24"/>
    <p:sldId id="283" r:id="rId25"/>
    <p:sldId id="281" r:id="rId26"/>
    <p:sldId id="282" r:id="rId27"/>
    <p:sldId id="285" r:id="rId28"/>
    <p:sldId id="284" r:id="rId29"/>
    <p:sldId id="289" r:id="rId30"/>
    <p:sldId id="294" r:id="rId31"/>
    <p:sldId id="291" r:id="rId32"/>
    <p:sldId id="292" r:id="rId33"/>
    <p:sldId id="295" r:id="rId34"/>
    <p:sldId id="296" r:id="rId35"/>
    <p:sldId id="300" r:id="rId36"/>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95" d="100"/>
          <a:sy n="95" d="100"/>
        </p:scale>
        <p:origin x="-852"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bg>
      <p:bgRef idx="1001">
        <a:schemeClr val="bg2"/>
      </p:bgRef>
    </p:bg>
    <p:spTree>
      <p:nvGrpSpPr>
        <p:cNvPr id="1" name=""/>
        <p:cNvGrpSpPr/>
        <p:nvPr/>
      </p:nvGrpSpPr>
      <p:grpSpPr>
        <a:xfrm>
          <a:off x="0" y="0"/>
          <a:ext cx="0" cy="0"/>
          <a:chOff x="0" y="0"/>
          <a:chExt cx="0" cy="0"/>
        </a:xfrm>
      </p:grpSpPr>
      <p:sp>
        <p:nvSpPr>
          <p:cNvPr id="15" name="矩形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矩形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矩形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矩形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矩形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副標題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zh-TW" altLang="en-US" smtClean="0"/>
              <a:t>按一下以編輯母片副標題樣式</a:t>
            </a:r>
            <a:endParaRPr kumimoji="0" lang="en-US"/>
          </a:p>
        </p:txBody>
      </p:sp>
      <p:sp>
        <p:nvSpPr>
          <p:cNvPr id="28" name="日期版面配置區 27"/>
          <p:cNvSpPr>
            <a:spLocks noGrp="1"/>
          </p:cNvSpPr>
          <p:nvPr>
            <p:ph type="dt" sz="half" idx="10"/>
          </p:nvPr>
        </p:nvSpPr>
        <p:spPr/>
        <p:txBody>
          <a:bodyPr/>
          <a:lstStyle/>
          <a:p>
            <a:fld id="{4CAF6FC7-B097-484B-AC7D-35A316C15715}" type="datetimeFigureOut">
              <a:rPr lang="zh-TW" altLang="en-US" smtClean="0"/>
              <a:pPr/>
              <a:t>2015/11/10</a:t>
            </a:fld>
            <a:endParaRPr lang="zh-TW" altLang="en-US"/>
          </a:p>
        </p:txBody>
      </p:sp>
      <p:sp>
        <p:nvSpPr>
          <p:cNvPr id="17" name="頁尾版面配置區 16"/>
          <p:cNvSpPr>
            <a:spLocks noGrp="1"/>
          </p:cNvSpPr>
          <p:nvPr>
            <p:ph type="ftr" sz="quarter" idx="11"/>
          </p:nvPr>
        </p:nvSpPr>
        <p:spPr/>
        <p:txBody>
          <a:bodyPr/>
          <a:lstStyle/>
          <a:p>
            <a:endParaRPr lang="zh-TW" altLang="en-US"/>
          </a:p>
        </p:txBody>
      </p:sp>
      <p:sp>
        <p:nvSpPr>
          <p:cNvPr id="7" name="直線接點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矩形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橢圓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橢圓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投影片編號版面配置區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2C1C17BF-F34A-40F5-8C28-7FA33D62482A}" type="slidenum">
              <a:rPr lang="zh-TW" altLang="en-US" smtClean="0"/>
              <a:pPr/>
              <a:t>‹#›</a:t>
            </a:fld>
            <a:endParaRPr lang="zh-TW" altLang="en-US"/>
          </a:p>
        </p:txBody>
      </p:sp>
      <p:sp>
        <p:nvSpPr>
          <p:cNvPr id="8" name="標題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zh-TW" altLang="en-US" smtClean="0"/>
              <a:t>按一下以編輯母片標題樣式</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bg>
      <p:bgRef idx="1001">
        <a:schemeClr val="bg2"/>
      </p:bgRef>
    </p:bg>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p>
            <a:fld id="{4CAF6FC7-B097-484B-AC7D-35A316C15715}" type="datetimeFigureOut">
              <a:rPr lang="zh-TW" altLang="en-US" smtClean="0"/>
              <a:pPr/>
              <a:t>2015/11/10</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2C1C17BF-F34A-40F5-8C28-7FA33D62482A}" type="slidenum">
              <a:rPr lang="zh-TW" altLang="en-US" smtClean="0"/>
              <a:pPr/>
              <a:t>‹#›</a:t>
            </a:fld>
            <a:endParaRPr lang="zh-TW"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直排標題及文字">
    <p:bg>
      <p:bgRef idx="1001">
        <a:schemeClr val="bg2"/>
      </p:bgRef>
    </p:bg>
    <p:spTree>
      <p:nvGrpSpPr>
        <p:cNvPr id="1" name=""/>
        <p:cNvGrpSpPr/>
        <p:nvPr/>
      </p:nvGrpSpPr>
      <p:grpSpPr>
        <a:xfrm>
          <a:off x="0" y="0"/>
          <a:ext cx="0" cy="0"/>
          <a:chOff x="0" y="0"/>
          <a:chExt cx="0" cy="0"/>
        </a:xfrm>
      </p:grpSpPr>
      <p:sp>
        <p:nvSpPr>
          <p:cNvPr id="7" name="矩形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矩形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矩形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矩形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矩形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矩形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直線接點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橢圓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橢圓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投影片編號版面配置區 5"/>
          <p:cNvSpPr>
            <a:spLocks noGrp="1"/>
          </p:cNvSpPr>
          <p:nvPr>
            <p:ph type="sldNum" sz="quarter" idx="12"/>
          </p:nvPr>
        </p:nvSpPr>
        <p:spPr>
          <a:xfrm>
            <a:off x="6915912" y="3009901"/>
            <a:ext cx="457200" cy="441325"/>
          </a:xfrm>
        </p:spPr>
        <p:txBody>
          <a:bodyPr/>
          <a:lstStyle/>
          <a:p>
            <a:fld id="{2C1C17BF-F34A-40F5-8C28-7FA33D62482A}" type="slidenum">
              <a:rPr lang="zh-TW" altLang="en-US" smtClean="0"/>
              <a:pPr/>
              <a:t>‹#›</a:t>
            </a:fld>
            <a:endParaRPr lang="zh-TW" altLang="en-US"/>
          </a:p>
        </p:txBody>
      </p:sp>
      <p:sp>
        <p:nvSpPr>
          <p:cNvPr id="3" name="直排文字版面配置區 2"/>
          <p:cNvSpPr>
            <a:spLocks noGrp="1"/>
          </p:cNvSpPr>
          <p:nvPr>
            <p:ph type="body" orient="vert" idx="1"/>
          </p:nvPr>
        </p:nvSpPr>
        <p:spPr>
          <a:xfrm>
            <a:off x="304800" y="304800"/>
            <a:ext cx="6553200" cy="5821366"/>
          </a:xfrm>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p>
            <a:fld id="{4CAF6FC7-B097-484B-AC7D-35A316C15715}" type="datetimeFigureOut">
              <a:rPr lang="zh-TW" altLang="en-US" smtClean="0"/>
              <a:pPr/>
              <a:t>2015/11/10</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2" name="直排標題 1"/>
          <p:cNvSpPr>
            <a:spLocks noGrp="1"/>
          </p:cNvSpPr>
          <p:nvPr>
            <p:ph type="title" orient="vert"/>
          </p:nvPr>
        </p:nvSpPr>
        <p:spPr>
          <a:xfrm>
            <a:off x="7391400" y="304801"/>
            <a:ext cx="1447800" cy="5851525"/>
          </a:xfrm>
        </p:spPr>
        <p:txBody>
          <a:bodyPr vert="eaVert"/>
          <a:lstStyle/>
          <a:p>
            <a:r>
              <a:rPr kumimoji="0" lang="zh-TW" altLang="en-US" smtClean="0"/>
              <a:t>按一下以編輯母片標題樣式</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bg>
      <p:bgRef idx="1001">
        <a:schemeClr val="bg2"/>
      </p:bgRef>
    </p:bg>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solidFill>
                  <a:schemeClr val="accent3">
                    <a:shade val="75000"/>
                  </a:schemeClr>
                </a:solidFill>
              </a:defRPr>
            </a:lvl1pPr>
          </a:lstStyle>
          <a:p>
            <a:r>
              <a:rPr kumimoji="0" lang="zh-TW" altLang="en-US" smtClean="0"/>
              <a:t>按一下以編輯母片標題樣式</a:t>
            </a:r>
            <a:endParaRPr kumimoji="0" lang="en-US"/>
          </a:p>
        </p:txBody>
      </p:sp>
      <p:sp>
        <p:nvSpPr>
          <p:cNvPr id="4" name="日期版面配置區 3"/>
          <p:cNvSpPr>
            <a:spLocks noGrp="1"/>
          </p:cNvSpPr>
          <p:nvPr>
            <p:ph type="dt" sz="half" idx="10"/>
          </p:nvPr>
        </p:nvSpPr>
        <p:spPr/>
        <p:txBody>
          <a:bodyPr/>
          <a:lstStyle/>
          <a:p>
            <a:fld id="{4CAF6FC7-B097-484B-AC7D-35A316C15715}" type="datetimeFigureOut">
              <a:rPr lang="zh-TW" altLang="en-US" smtClean="0"/>
              <a:pPr/>
              <a:t>2015/11/10</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a:xfrm>
            <a:off x="4361688" y="1026372"/>
            <a:ext cx="457200" cy="441325"/>
          </a:xfrm>
        </p:spPr>
        <p:txBody>
          <a:bodyPr/>
          <a:lstStyle/>
          <a:p>
            <a:fld id="{2C1C17BF-F34A-40F5-8C28-7FA33D62482A}" type="slidenum">
              <a:rPr lang="zh-TW" altLang="en-US" smtClean="0"/>
              <a:pPr/>
              <a:t>‹#›</a:t>
            </a:fld>
            <a:endParaRPr lang="zh-TW" altLang="en-US"/>
          </a:p>
        </p:txBody>
      </p:sp>
      <p:sp>
        <p:nvSpPr>
          <p:cNvPr id="8" name="內容版面配置區 7"/>
          <p:cNvSpPr>
            <a:spLocks noGrp="1"/>
          </p:cNvSpPr>
          <p:nvPr>
            <p:ph sz="quarter" idx="1"/>
          </p:nvPr>
        </p:nvSpPr>
        <p:spPr>
          <a:xfrm>
            <a:off x="301752" y="1527048"/>
            <a:ext cx="8503920" cy="4572000"/>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區段標題">
    <p:bg>
      <p:bgRef idx="1001">
        <a:schemeClr val="bg1"/>
      </p:bgRef>
    </p:bg>
    <p:spTree>
      <p:nvGrpSpPr>
        <p:cNvPr id="1" name=""/>
        <p:cNvGrpSpPr/>
        <p:nvPr/>
      </p:nvGrpSpPr>
      <p:grpSpPr>
        <a:xfrm>
          <a:off x="0" y="0"/>
          <a:ext cx="0" cy="0"/>
          <a:chOff x="0" y="0"/>
          <a:chExt cx="0" cy="0"/>
        </a:xfrm>
      </p:grpSpPr>
      <p:sp>
        <p:nvSpPr>
          <p:cNvPr id="17" name="矩形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矩形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矩形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矩形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矩形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矩形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文字版面配置區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zh-TW" altLang="en-US" smtClean="0"/>
              <a:t>按一下以編輯母片文字樣式</a:t>
            </a:r>
          </a:p>
        </p:txBody>
      </p:sp>
      <p:sp>
        <p:nvSpPr>
          <p:cNvPr id="13" name="矩形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矩形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頁尾版面配置區 4"/>
          <p:cNvSpPr>
            <a:spLocks noGrp="1"/>
          </p:cNvSpPr>
          <p:nvPr>
            <p:ph type="ftr" sz="quarter" idx="11"/>
          </p:nvPr>
        </p:nvSpPr>
        <p:spPr/>
        <p:txBody>
          <a:bodyPr/>
          <a:lstStyle/>
          <a:p>
            <a:endParaRPr lang="zh-TW" altLang="en-US"/>
          </a:p>
        </p:txBody>
      </p:sp>
      <p:sp>
        <p:nvSpPr>
          <p:cNvPr id="4" name="日期版面配置區 3"/>
          <p:cNvSpPr>
            <a:spLocks noGrp="1"/>
          </p:cNvSpPr>
          <p:nvPr>
            <p:ph type="dt" sz="half" idx="10"/>
          </p:nvPr>
        </p:nvSpPr>
        <p:spPr/>
        <p:txBody>
          <a:bodyPr/>
          <a:lstStyle/>
          <a:p>
            <a:fld id="{4CAF6FC7-B097-484B-AC7D-35A316C15715}" type="datetimeFigureOut">
              <a:rPr lang="zh-TW" altLang="en-US" smtClean="0"/>
              <a:pPr/>
              <a:t>2015/11/10</a:t>
            </a:fld>
            <a:endParaRPr lang="zh-TW" altLang="en-US"/>
          </a:p>
        </p:txBody>
      </p:sp>
      <p:sp>
        <p:nvSpPr>
          <p:cNvPr id="8" name="直線接點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橢圓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橢圓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投影片編號版面配置區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2C1C17BF-F34A-40F5-8C28-7FA33D62482A}" type="slidenum">
              <a:rPr lang="zh-TW" altLang="en-US" smtClean="0"/>
              <a:pPr/>
              <a:t>‹#›</a:t>
            </a:fld>
            <a:endParaRPr lang="zh-TW" altLang="en-US"/>
          </a:p>
        </p:txBody>
      </p:sp>
      <p:sp>
        <p:nvSpPr>
          <p:cNvPr id="2" name="標題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zh-TW" altLang="en-US" smtClean="0"/>
              <a:t>按一下以編輯母片標題樣式</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bg>
      <p:bgRef idx="1001">
        <a:schemeClr val="bg2"/>
      </p:bgRef>
    </p:bg>
    <p:spTree>
      <p:nvGrpSpPr>
        <p:cNvPr id="1" name=""/>
        <p:cNvGrpSpPr/>
        <p:nvPr/>
      </p:nvGrpSpPr>
      <p:grpSpPr>
        <a:xfrm>
          <a:off x="0" y="0"/>
          <a:ext cx="0" cy="0"/>
          <a:chOff x="0" y="0"/>
          <a:chExt cx="0" cy="0"/>
        </a:xfrm>
      </p:grpSpPr>
      <p:sp>
        <p:nvSpPr>
          <p:cNvPr id="2" name="標題 1"/>
          <p:cNvSpPr>
            <a:spLocks noGrp="1"/>
          </p:cNvSpPr>
          <p:nvPr>
            <p:ph type="title"/>
          </p:nvPr>
        </p:nvSpPr>
        <p:spPr>
          <a:xfrm>
            <a:off x="301752" y="228600"/>
            <a:ext cx="8534400" cy="758952"/>
          </a:xfrm>
        </p:spPr>
        <p:txBody>
          <a:bodyPr/>
          <a:lstStyle/>
          <a:p>
            <a:r>
              <a:rPr kumimoji="0" lang="zh-TW" altLang="en-US" smtClean="0"/>
              <a:t>按一下以編輯母片標題樣式</a:t>
            </a:r>
            <a:endParaRPr kumimoji="0" lang="en-US"/>
          </a:p>
        </p:txBody>
      </p:sp>
      <p:sp>
        <p:nvSpPr>
          <p:cNvPr id="5" name="日期版面配置區 4"/>
          <p:cNvSpPr>
            <a:spLocks noGrp="1"/>
          </p:cNvSpPr>
          <p:nvPr>
            <p:ph type="dt" sz="half" idx="10"/>
          </p:nvPr>
        </p:nvSpPr>
        <p:spPr>
          <a:xfrm>
            <a:off x="5791200" y="6409944"/>
            <a:ext cx="3044952" cy="365760"/>
          </a:xfrm>
        </p:spPr>
        <p:txBody>
          <a:bodyPr/>
          <a:lstStyle/>
          <a:p>
            <a:fld id="{4CAF6FC7-B097-484B-AC7D-35A316C15715}" type="datetimeFigureOut">
              <a:rPr lang="zh-TW" altLang="en-US" smtClean="0"/>
              <a:pPr/>
              <a:t>2015/11/10</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2C1C17BF-F34A-40F5-8C28-7FA33D62482A}" type="slidenum">
              <a:rPr lang="zh-TW" altLang="en-US" smtClean="0"/>
              <a:pPr/>
              <a:t>‹#›</a:t>
            </a:fld>
            <a:endParaRPr lang="zh-TW" altLang="en-US"/>
          </a:p>
        </p:txBody>
      </p:sp>
      <p:sp>
        <p:nvSpPr>
          <p:cNvPr id="8" name="直線接點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內容版面配置區 9"/>
          <p:cNvSpPr>
            <a:spLocks noGrp="1"/>
          </p:cNvSpPr>
          <p:nvPr>
            <p:ph sz="half" idx="1"/>
          </p:nvPr>
        </p:nvSpPr>
        <p:spPr>
          <a:xfrm>
            <a:off x="301752" y="1371600"/>
            <a:ext cx="4038600" cy="4681728"/>
          </a:xfrm>
        </p:spPr>
        <p:txBody>
          <a:bodyPr/>
          <a:lstStyle>
            <a:lvl1pPr>
              <a:defRPr sz="2500"/>
            </a:lvl1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12" name="內容版面配置區 11"/>
          <p:cNvSpPr>
            <a:spLocks noGrp="1"/>
          </p:cNvSpPr>
          <p:nvPr>
            <p:ph sz="half" idx="2"/>
          </p:nvPr>
        </p:nvSpPr>
        <p:spPr>
          <a:xfrm>
            <a:off x="4800600" y="1371600"/>
            <a:ext cx="4038600" cy="4681728"/>
          </a:xfrm>
        </p:spPr>
        <p:txBody>
          <a:bodyPr/>
          <a:lstStyle>
            <a:lvl1pPr>
              <a:defRPr sz="2500"/>
            </a:lvl1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對">
    <p:bg>
      <p:bgRef idx="1001">
        <a:schemeClr val="bg2"/>
      </p:bgRef>
    </p:bg>
    <p:spTree>
      <p:nvGrpSpPr>
        <p:cNvPr id="1" name=""/>
        <p:cNvGrpSpPr/>
        <p:nvPr/>
      </p:nvGrpSpPr>
      <p:grpSpPr>
        <a:xfrm>
          <a:off x="0" y="0"/>
          <a:ext cx="0" cy="0"/>
          <a:chOff x="0" y="0"/>
          <a:chExt cx="0" cy="0"/>
        </a:xfrm>
      </p:grpSpPr>
      <p:sp>
        <p:nvSpPr>
          <p:cNvPr id="10" name="直線接點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矩形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矩形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矩形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矩形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矩形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矩形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文字版面配置區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zh-TW" altLang="en-US" smtClean="0"/>
              <a:t>按一下以編輯母片文字樣式</a:t>
            </a:r>
          </a:p>
        </p:txBody>
      </p:sp>
      <p:sp>
        <p:nvSpPr>
          <p:cNvPr id="4" name="文字版面配置區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zh-TW" altLang="en-US" smtClean="0"/>
              <a:t>按一下以編輯母片文字樣式</a:t>
            </a:r>
          </a:p>
        </p:txBody>
      </p:sp>
      <p:sp>
        <p:nvSpPr>
          <p:cNvPr id="7" name="日期版面配置區 6"/>
          <p:cNvSpPr>
            <a:spLocks noGrp="1"/>
          </p:cNvSpPr>
          <p:nvPr>
            <p:ph type="dt" sz="half" idx="10"/>
          </p:nvPr>
        </p:nvSpPr>
        <p:spPr/>
        <p:txBody>
          <a:bodyPr/>
          <a:lstStyle/>
          <a:p>
            <a:fld id="{4CAF6FC7-B097-484B-AC7D-35A316C15715}" type="datetimeFigureOut">
              <a:rPr lang="zh-TW" altLang="en-US" smtClean="0"/>
              <a:pPr/>
              <a:t>2015/11/10</a:t>
            </a:fld>
            <a:endParaRPr lang="zh-TW" altLang="en-US"/>
          </a:p>
        </p:txBody>
      </p:sp>
      <p:sp>
        <p:nvSpPr>
          <p:cNvPr id="8" name="頁尾版面配置區 7"/>
          <p:cNvSpPr>
            <a:spLocks noGrp="1"/>
          </p:cNvSpPr>
          <p:nvPr>
            <p:ph type="ftr" sz="quarter" idx="11"/>
          </p:nvPr>
        </p:nvSpPr>
        <p:spPr>
          <a:xfrm>
            <a:off x="304800" y="6409944"/>
            <a:ext cx="3581400" cy="365760"/>
          </a:xfrm>
        </p:spPr>
        <p:txBody>
          <a:bodyPr/>
          <a:lstStyle/>
          <a:p>
            <a:endParaRPr lang="zh-TW" altLang="en-US"/>
          </a:p>
        </p:txBody>
      </p:sp>
      <p:sp>
        <p:nvSpPr>
          <p:cNvPr id="15" name="直線接點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矩形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內容版面配置區 23"/>
          <p:cNvSpPr>
            <a:spLocks noGrp="1"/>
          </p:cNvSpPr>
          <p:nvPr>
            <p:ph sz="quarter" idx="2"/>
          </p:nvPr>
        </p:nvSpPr>
        <p:spPr>
          <a:xfrm>
            <a:off x="301752" y="2471383"/>
            <a:ext cx="4041648" cy="3818404"/>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26" name="內容版面配置區 25"/>
          <p:cNvSpPr>
            <a:spLocks noGrp="1"/>
          </p:cNvSpPr>
          <p:nvPr>
            <p:ph sz="quarter" idx="4"/>
          </p:nvPr>
        </p:nvSpPr>
        <p:spPr>
          <a:xfrm>
            <a:off x="4800600" y="2471383"/>
            <a:ext cx="4038600" cy="3822192"/>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25" name="橢圓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橢圓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投影片編號版面配置區 8"/>
          <p:cNvSpPr>
            <a:spLocks noGrp="1"/>
          </p:cNvSpPr>
          <p:nvPr>
            <p:ph type="sldNum" sz="quarter" idx="12"/>
          </p:nvPr>
        </p:nvSpPr>
        <p:spPr>
          <a:xfrm>
            <a:off x="4343400" y="1042416"/>
            <a:ext cx="457200" cy="441325"/>
          </a:xfrm>
        </p:spPr>
        <p:txBody>
          <a:bodyPr/>
          <a:lstStyle>
            <a:lvl1pPr algn="ctr">
              <a:defRPr/>
            </a:lvl1pPr>
          </a:lstStyle>
          <a:p>
            <a:fld id="{2C1C17BF-F34A-40F5-8C28-7FA33D62482A}" type="slidenum">
              <a:rPr lang="zh-TW" altLang="en-US" smtClean="0"/>
              <a:pPr/>
              <a:t>‹#›</a:t>
            </a:fld>
            <a:endParaRPr lang="zh-TW" altLang="en-US"/>
          </a:p>
        </p:txBody>
      </p:sp>
      <p:sp>
        <p:nvSpPr>
          <p:cNvPr id="23" name="標題 22"/>
          <p:cNvSpPr>
            <a:spLocks noGrp="1"/>
          </p:cNvSpPr>
          <p:nvPr>
            <p:ph type="title"/>
          </p:nvPr>
        </p:nvSpPr>
        <p:spPr/>
        <p:txBody>
          <a:bodyPr rtlCol="0" anchor="b" anchorCtr="0"/>
          <a:lstStyle/>
          <a:p>
            <a:r>
              <a:rPr kumimoji="0" lang="zh-TW" altLang="en-US" smtClean="0"/>
              <a:t>按一下以編輯母片標題樣式</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3" name="日期版面配置區 2"/>
          <p:cNvSpPr>
            <a:spLocks noGrp="1"/>
          </p:cNvSpPr>
          <p:nvPr>
            <p:ph type="dt" sz="half" idx="10"/>
          </p:nvPr>
        </p:nvSpPr>
        <p:spPr/>
        <p:txBody>
          <a:bodyPr/>
          <a:lstStyle/>
          <a:p>
            <a:fld id="{4CAF6FC7-B097-484B-AC7D-35A316C15715}" type="datetimeFigureOut">
              <a:rPr lang="zh-TW" altLang="en-US" smtClean="0"/>
              <a:pPr/>
              <a:t>2015/11/10</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a:xfrm>
            <a:off x="4343400" y="1036020"/>
            <a:ext cx="457200" cy="441325"/>
          </a:xfrm>
        </p:spPr>
        <p:txBody>
          <a:bodyPr/>
          <a:lstStyle/>
          <a:p>
            <a:fld id="{2C1C17BF-F34A-40F5-8C28-7FA33D62482A}" type="slidenum">
              <a:rPr lang="zh-TW" altLang="en-US" smtClean="0"/>
              <a:pPr/>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7" name="矩形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矩形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矩形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矩形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矩形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矩形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日期版面配置區 1"/>
          <p:cNvSpPr>
            <a:spLocks noGrp="1"/>
          </p:cNvSpPr>
          <p:nvPr>
            <p:ph type="dt" sz="half" idx="10"/>
          </p:nvPr>
        </p:nvSpPr>
        <p:spPr/>
        <p:txBody>
          <a:bodyPr/>
          <a:lstStyle/>
          <a:p>
            <a:fld id="{4CAF6FC7-B097-484B-AC7D-35A316C15715}" type="datetimeFigureOut">
              <a:rPr lang="zh-TW" altLang="en-US" smtClean="0"/>
              <a:pPr/>
              <a:t>2015/11/10</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a:xfrm>
            <a:off x="4267200" y="6324600"/>
            <a:ext cx="609600" cy="441324"/>
          </a:xfrm>
        </p:spPr>
        <p:txBody>
          <a:bodyPr/>
          <a:lstStyle>
            <a:lvl1pPr>
              <a:defRPr>
                <a:solidFill>
                  <a:srgbClr val="FFFFFF"/>
                </a:solidFill>
              </a:defRPr>
            </a:lvl1pPr>
          </a:lstStyle>
          <a:p>
            <a:fld id="{2C1C17BF-F34A-40F5-8C28-7FA33D62482A}" type="slidenum">
              <a:rPr lang="zh-TW" altLang="en-US" smtClean="0"/>
              <a:pPr/>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含標題的內容">
    <p:bg>
      <p:bgRef idx="1001">
        <a:schemeClr val="bg1"/>
      </p:bgRef>
    </p:bg>
    <p:spTree>
      <p:nvGrpSpPr>
        <p:cNvPr id="1" name=""/>
        <p:cNvGrpSpPr/>
        <p:nvPr/>
      </p:nvGrpSpPr>
      <p:grpSpPr>
        <a:xfrm>
          <a:off x="0" y="0"/>
          <a:ext cx="0" cy="0"/>
          <a:chOff x="0" y="0"/>
          <a:chExt cx="0" cy="0"/>
        </a:xfrm>
      </p:grpSpPr>
      <p:sp>
        <p:nvSpPr>
          <p:cNvPr id="19" name="矩形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矩形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矩形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矩形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矩形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矩形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標題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zh-TW" altLang="en-US" smtClean="0"/>
              <a:t>按一下以編輯母片標題樣式</a:t>
            </a:r>
            <a:endParaRPr kumimoji="0" lang="en-US"/>
          </a:p>
        </p:txBody>
      </p:sp>
      <p:sp>
        <p:nvSpPr>
          <p:cNvPr id="3" name="文字版面配置區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zh-TW" altLang="en-US" smtClean="0"/>
              <a:t>按一下以編輯母片文字樣式</a:t>
            </a:r>
          </a:p>
        </p:txBody>
      </p:sp>
      <p:sp>
        <p:nvSpPr>
          <p:cNvPr id="8" name="矩形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直線接點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內容版面配置區 19"/>
          <p:cNvSpPr>
            <a:spLocks noGrp="1"/>
          </p:cNvSpPr>
          <p:nvPr>
            <p:ph sz="quarter" idx="1"/>
          </p:nvPr>
        </p:nvSpPr>
        <p:spPr>
          <a:xfrm>
            <a:off x="3124200" y="685800"/>
            <a:ext cx="5638800" cy="5410200"/>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10" name="橢圓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橢圓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投影片編號版面配置區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2C1C17BF-F34A-40F5-8C28-7FA33D62482A}" type="slidenum">
              <a:rPr lang="zh-TW" altLang="en-US" smtClean="0"/>
              <a:pPr/>
              <a:t>‹#›</a:t>
            </a:fld>
            <a:endParaRPr lang="zh-TW" altLang="en-US"/>
          </a:p>
        </p:txBody>
      </p:sp>
      <p:sp>
        <p:nvSpPr>
          <p:cNvPr id="21" name="矩形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日期版面配置區 4"/>
          <p:cNvSpPr>
            <a:spLocks noGrp="1"/>
          </p:cNvSpPr>
          <p:nvPr>
            <p:ph type="dt" sz="half" idx="10"/>
          </p:nvPr>
        </p:nvSpPr>
        <p:spPr/>
        <p:txBody>
          <a:bodyPr/>
          <a:lstStyle/>
          <a:p>
            <a:fld id="{4CAF6FC7-B097-484B-AC7D-35A316C15715}" type="datetimeFigureOut">
              <a:rPr lang="zh-TW" altLang="en-US" smtClean="0"/>
              <a:pPr/>
              <a:t>2015/11/10</a:t>
            </a:fld>
            <a:endParaRPr lang="zh-TW" altLang="en-US"/>
          </a:p>
        </p:txBody>
      </p:sp>
      <p:sp>
        <p:nvSpPr>
          <p:cNvPr id="6" name="頁尾版面配置區 5"/>
          <p:cNvSpPr>
            <a:spLocks noGrp="1"/>
          </p:cNvSpPr>
          <p:nvPr>
            <p:ph type="ftr" sz="quarter" idx="11"/>
          </p:nvPr>
        </p:nvSpPr>
        <p:spPr>
          <a:xfrm>
            <a:off x="301752" y="6410848"/>
            <a:ext cx="3383280" cy="365760"/>
          </a:xfrm>
        </p:spPr>
        <p:txBody>
          <a:bodyPr/>
          <a:lstStyle/>
          <a:p>
            <a:endParaRPr lang="zh-TW"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sp>
        <p:nvSpPr>
          <p:cNvPr id="21" name="直線接點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矩形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矩形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矩形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矩形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矩形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矩形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矩形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橢圓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橢圓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投影片編號版面配置區 6"/>
          <p:cNvSpPr>
            <a:spLocks noGrp="1"/>
          </p:cNvSpPr>
          <p:nvPr>
            <p:ph type="sldNum" sz="quarter" idx="12"/>
          </p:nvPr>
        </p:nvSpPr>
        <p:spPr>
          <a:xfrm>
            <a:off x="1371600" y="312738"/>
            <a:ext cx="457200" cy="441325"/>
          </a:xfrm>
        </p:spPr>
        <p:txBody>
          <a:bodyPr/>
          <a:lstStyle/>
          <a:p>
            <a:fld id="{2C1C17BF-F34A-40F5-8C28-7FA33D62482A}" type="slidenum">
              <a:rPr lang="zh-TW" altLang="en-US" smtClean="0"/>
              <a:pPr/>
              <a:t>‹#›</a:t>
            </a:fld>
            <a:endParaRPr lang="zh-TW" altLang="en-US"/>
          </a:p>
        </p:txBody>
      </p:sp>
      <p:sp>
        <p:nvSpPr>
          <p:cNvPr id="2" name="標題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zh-TW" altLang="en-US" smtClean="0"/>
              <a:t>按一下以編輯母片標題樣式</a:t>
            </a:r>
            <a:endParaRPr kumimoji="0" lang="en-US"/>
          </a:p>
        </p:txBody>
      </p:sp>
      <p:sp>
        <p:nvSpPr>
          <p:cNvPr id="3" name="圖片版面配置區 2"/>
          <p:cNvSpPr>
            <a:spLocks noGrp="1"/>
          </p:cNvSpPr>
          <p:nvPr>
            <p:ph type="pic" idx="1"/>
          </p:nvPr>
        </p:nvSpPr>
        <p:spPr>
          <a:xfrm>
            <a:off x="3000375" y="609600"/>
            <a:ext cx="5867400" cy="4267200"/>
          </a:xfrm>
        </p:spPr>
        <p:txBody>
          <a:bodyPr/>
          <a:lstStyle>
            <a:lvl1pPr marL="0" indent="0">
              <a:buNone/>
              <a:defRPr sz="3200"/>
            </a:lvl1pPr>
          </a:lstStyle>
          <a:p>
            <a:r>
              <a:rPr kumimoji="0" lang="zh-TW" altLang="en-US" smtClean="0"/>
              <a:t>按一下圖示以新增圖片</a:t>
            </a:r>
            <a:endParaRPr kumimoji="0" lang="en-US" dirty="0"/>
          </a:p>
        </p:txBody>
      </p:sp>
      <p:sp>
        <p:nvSpPr>
          <p:cNvPr id="4" name="文字版面配置區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zh-TW" altLang="en-US" smtClean="0"/>
              <a:t>按一下以編輯母片文字樣式</a:t>
            </a:r>
          </a:p>
        </p:txBody>
      </p:sp>
      <p:sp>
        <p:nvSpPr>
          <p:cNvPr id="22" name="矩形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日期版面配置區 4"/>
          <p:cNvSpPr>
            <a:spLocks noGrp="1"/>
          </p:cNvSpPr>
          <p:nvPr>
            <p:ph type="dt" sz="half" idx="10"/>
          </p:nvPr>
        </p:nvSpPr>
        <p:spPr>
          <a:xfrm>
            <a:off x="5788152" y="6404984"/>
            <a:ext cx="3044952" cy="365760"/>
          </a:xfrm>
        </p:spPr>
        <p:txBody>
          <a:bodyPr/>
          <a:lstStyle/>
          <a:p>
            <a:fld id="{4CAF6FC7-B097-484B-AC7D-35A316C15715}" type="datetimeFigureOut">
              <a:rPr lang="zh-TW" altLang="en-US" smtClean="0"/>
              <a:pPr/>
              <a:t>2015/11/10</a:t>
            </a:fld>
            <a:endParaRPr lang="zh-TW" altLang="en-US"/>
          </a:p>
        </p:txBody>
      </p:sp>
      <p:sp>
        <p:nvSpPr>
          <p:cNvPr id="6" name="頁尾版面配置區 5"/>
          <p:cNvSpPr>
            <a:spLocks noGrp="1"/>
          </p:cNvSpPr>
          <p:nvPr>
            <p:ph type="ftr" sz="quarter" idx="11"/>
          </p:nvPr>
        </p:nvSpPr>
        <p:spPr>
          <a:xfrm>
            <a:off x="301752" y="6410848"/>
            <a:ext cx="3584448" cy="365760"/>
          </a:xfrm>
        </p:spPr>
        <p:txBody>
          <a:bodyPr/>
          <a:lstStyle/>
          <a:p>
            <a:endParaRPr lang="zh-TW"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矩形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矩形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矩形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矩形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矩形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日期版面配置區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4CAF6FC7-B097-484B-AC7D-35A316C15715}" type="datetimeFigureOut">
              <a:rPr lang="zh-TW" altLang="en-US" smtClean="0"/>
              <a:pPr/>
              <a:t>2015/11/10</a:t>
            </a:fld>
            <a:endParaRPr lang="zh-TW" altLang="en-US"/>
          </a:p>
        </p:txBody>
      </p:sp>
      <p:sp>
        <p:nvSpPr>
          <p:cNvPr id="3" name="頁尾版面配置區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zh-TW" altLang="en-US"/>
          </a:p>
        </p:txBody>
      </p:sp>
      <p:sp>
        <p:nvSpPr>
          <p:cNvPr id="8" name="矩形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直線接點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橢圓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橢圓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投影片編號版面配置區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2C1C17BF-F34A-40F5-8C28-7FA33D62482A}" type="slidenum">
              <a:rPr lang="zh-TW" altLang="en-US" smtClean="0"/>
              <a:pPr/>
              <a:t>‹#›</a:t>
            </a:fld>
            <a:endParaRPr lang="zh-TW" altLang="en-US"/>
          </a:p>
        </p:txBody>
      </p:sp>
      <p:sp>
        <p:nvSpPr>
          <p:cNvPr id="22" name="標題版面配置區 21"/>
          <p:cNvSpPr>
            <a:spLocks noGrp="1"/>
          </p:cNvSpPr>
          <p:nvPr>
            <p:ph type="title"/>
          </p:nvPr>
        </p:nvSpPr>
        <p:spPr>
          <a:xfrm>
            <a:off x="301752" y="228600"/>
            <a:ext cx="8534400" cy="758952"/>
          </a:xfrm>
          <a:prstGeom prst="rect">
            <a:avLst/>
          </a:prstGeom>
        </p:spPr>
        <p:txBody>
          <a:bodyPr vert="horz" anchor="b">
            <a:normAutofit/>
          </a:bodyPr>
          <a:lstStyle/>
          <a:p>
            <a:r>
              <a:rPr kumimoji="0" lang="zh-TW" altLang="en-US" smtClean="0"/>
              <a:t>按一下以編輯母片標題樣式</a:t>
            </a:r>
            <a:endParaRPr kumimoji="0" lang="en-US"/>
          </a:p>
        </p:txBody>
      </p:sp>
      <p:sp>
        <p:nvSpPr>
          <p:cNvPr id="13" name="文字版面配置區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zh-TW" altLang="en-US" smtClean="0"/>
              <a:t>按一下以編輯母片文字樣式</a:t>
            </a:r>
          </a:p>
          <a:p>
            <a:pPr lvl="1" eaLnBrk="1" latinLnBrk="0" hangingPunct="1"/>
            <a:r>
              <a:rPr kumimoji="0" lang="zh-TW" altLang="en-US" smtClean="0"/>
              <a:t>第二層</a:t>
            </a:r>
          </a:p>
          <a:p>
            <a:pPr lvl="2" eaLnBrk="1" latinLnBrk="0" hangingPunct="1"/>
            <a:r>
              <a:rPr kumimoji="0" lang="zh-TW" altLang="en-US" smtClean="0"/>
              <a:t>第三層</a:t>
            </a:r>
          </a:p>
          <a:p>
            <a:pPr lvl="3" eaLnBrk="1" latinLnBrk="0" hangingPunct="1"/>
            <a:r>
              <a:rPr kumimoji="0" lang="zh-TW" altLang="en-US" smtClean="0"/>
              <a:t>第四層</a:t>
            </a:r>
          </a:p>
          <a:p>
            <a:pPr lvl="4" eaLnBrk="1" latinLnBrk="0" hangingPunct="1"/>
            <a:r>
              <a:rPr kumimoji="0" lang="zh-TW" altLang="en-US" smtClean="0"/>
              <a:t>第五層</a:t>
            </a:r>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2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2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標題 2"/>
          <p:cNvSpPr>
            <a:spLocks noGrp="1"/>
          </p:cNvSpPr>
          <p:nvPr>
            <p:ph type="subTitle" idx="1"/>
          </p:nvPr>
        </p:nvSpPr>
        <p:spPr>
          <a:xfrm>
            <a:off x="1428728" y="2786058"/>
            <a:ext cx="6400800" cy="1752600"/>
          </a:xfrm>
        </p:spPr>
        <p:txBody>
          <a:bodyPr/>
          <a:lstStyle/>
          <a:p>
            <a:r>
              <a:rPr lang="en-US" b="1" dirty="0" smtClean="0"/>
              <a:t>36</a:t>
            </a:r>
            <a:r>
              <a:rPr lang="en-US" b="1" baseline="30000" dirty="0" smtClean="0"/>
              <a:t>th</a:t>
            </a:r>
            <a:r>
              <a:rPr lang="en-US" b="1" dirty="0" smtClean="0"/>
              <a:t> ARCASIA </a:t>
            </a:r>
            <a:r>
              <a:rPr lang="en-US" b="1" dirty="0"/>
              <a:t>COUNCIL MEETING</a:t>
            </a:r>
            <a:endParaRPr lang="zh-TW" altLang="en-US" dirty="0"/>
          </a:p>
          <a:p>
            <a:r>
              <a:rPr lang="en-US" b="1" dirty="0"/>
              <a:t>In Ayutthaya, Thailand</a:t>
            </a:r>
            <a:endParaRPr lang="zh-TW" altLang="en-US" dirty="0"/>
          </a:p>
          <a:p>
            <a:r>
              <a:rPr lang="en-US" b="1" dirty="0"/>
              <a:t>12-13Nov 2015</a:t>
            </a:r>
            <a:endParaRPr lang="zh-TW" altLang="en-US" dirty="0"/>
          </a:p>
          <a:p>
            <a:endParaRPr lang="zh-TW" altLang="en-US" dirty="0"/>
          </a:p>
        </p:txBody>
      </p:sp>
      <p:sp>
        <p:nvSpPr>
          <p:cNvPr id="2" name="標題 1"/>
          <p:cNvSpPr>
            <a:spLocks noGrp="1"/>
          </p:cNvSpPr>
          <p:nvPr>
            <p:ph type="ctrTitle"/>
          </p:nvPr>
        </p:nvSpPr>
        <p:spPr>
          <a:xfrm>
            <a:off x="714348" y="1285860"/>
            <a:ext cx="7772400" cy="1470025"/>
          </a:xfrm>
        </p:spPr>
        <p:txBody>
          <a:bodyPr>
            <a:normAutofit fontScale="90000"/>
          </a:bodyPr>
          <a:lstStyle/>
          <a:p>
            <a:r>
              <a:rPr lang="en-US" sz="3600" b="1" dirty="0"/>
              <a:t>THE HONG KONG INSTITUTE OF ARCHITECTS</a:t>
            </a:r>
            <a:r>
              <a:rPr lang="zh-TW" altLang="en-US" sz="3600" dirty="0"/>
              <a:t/>
            </a:r>
            <a:br>
              <a:rPr lang="zh-TW" altLang="en-US" sz="3600" dirty="0"/>
            </a:br>
            <a:r>
              <a:rPr lang="en-US" sz="3600" b="1" dirty="0"/>
              <a:t>COUNTRY REPORT 2015</a:t>
            </a:r>
            <a:r>
              <a:rPr lang="zh-TW" altLang="en-US" dirty="0"/>
              <a:t/>
            </a:r>
            <a:br>
              <a:rPr lang="zh-TW" altLang="en-US" dirty="0"/>
            </a:br>
            <a:endParaRPr lang="zh-TW" altLang="en-US" dirty="0"/>
          </a:p>
        </p:txBody>
      </p:sp>
      <p:graphicFrame>
        <p:nvGraphicFramePr>
          <p:cNvPr id="4" name="表格 3"/>
          <p:cNvGraphicFramePr>
            <a:graphicFrameLocks noGrp="1"/>
          </p:cNvGraphicFramePr>
          <p:nvPr>
            <p:extLst>
              <p:ext uri="{D42A27DB-BD31-4B8C-83A1-F6EECF244321}">
                <p14:modId xmlns:p14="http://schemas.microsoft.com/office/powerpoint/2010/main" xmlns="" val="2183838080"/>
              </p:ext>
            </p:extLst>
          </p:nvPr>
        </p:nvGraphicFramePr>
        <p:xfrm>
          <a:off x="500034" y="4286256"/>
          <a:ext cx="8143932" cy="2085656"/>
        </p:xfrm>
        <a:graphic>
          <a:graphicData uri="http://schemas.openxmlformats.org/drawingml/2006/table">
            <a:tbl>
              <a:tblPr/>
              <a:tblGrid>
                <a:gridCol w="2714644"/>
                <a:gridCol w="2714644"/>
                <a:gridCol w="2714644"/>
              </a:tblGrid>
              <a:tr h="2085656">
                <a:tc>
                  <a:txBody>
                    <a:bodyPr/>
                    <a:lstStyle/>
                    <a:p>
                      <a:pPr algn="ctr">
                        <a:lnSpc>
                          <a:spcPct val="115000"/>
                        </a:lnSpc>
                        <a:spcAft>
                          <a:spcPts val="0"/>
                        </a:spcAft>
                        <a:tabLst>
                          <a:tab pos="2971800" algn="ctr"/>
                          <a:tab pos="5943600" algn="r"/>
                        </a:tabLst>
                      </a:pPr>
                      <a:endParaRPr lang="zh-TW" sz="1100" kern="100" dirty="0">
                        <a:latin typeface="Corbel"/>
                        <a:ea typeface="新細明體"/>
                        <a:cs typeface="Times New Roman"/>
                      </a:endParaRPr>
                    </a:p>
                  </a:txBody>
                  <a:tcPr marL="0" marR="0" marT="0" marB="91440">
                    <a:lnL>
                      <a:noFill/>
                    </a:lnL>
                    <a:lnR>
                      <a:noFill/>
                    </a:lnR>
                    <a:lnT w="12700" cap="flat" cmpd="sng" algn="ctr">
                      <a:solidFill>
                        <a:srgbClr val="B38000"/>
                      </a:solidFill>
                      <a:prstDash val="solid"/>
                      <a:round/>
                      <a:headEnd type="none" w="med" len="med"/>
                      <a:tailEnd type="none" w="med" len="med"/>
                    </a:lnT>
                    <a:lnB>
                      <a:noFill/>
                    </a:lnB>
                  </a:tcPr>
                </a:tc>
                <a:tc>
                  <a:txBody>
                    <a:bodyPr/>
                    <a:lstStyle/>
                    <a:p>
                      <a:pPr algn="ctr">
                        <a:lnSpc>
                          <a:spcPct val="115000"/>
                        </a:lnSpc>
                        <a:spcAft>
                          <a:spcPts val="0"/>
                        </a:spcAft>
                        <a:tabLst>
                          <a:tab pos="2971800" algn="ctr"/>
                          <a:tab pos="5943600" algn="r"/>
                        </a:tabLst>
                      </a:pPr>
                      <a:r>
                        <a:rPr lang="en-US" sz="1100" kern="100" dirty="0">
                          <a:solidFill>
                            <a:srgbClr val="002060"/>
                          </a:solidFill>
                          <a:latin typeface="Corbel"/>
                          <a:ea typeface="新細明體"/>
                          <a:cs typeface="Times New Roman"/>
                        </a:rPr>
                        <a:t/>
                      </a:r>
                      <a:br>
                        <a:rPr lang="en-US" sz="1100" kern="100" dirty="0">
                          <a:solidFill>
                            <a:srgbClr val="002060"/>
                          </a:solidFill>
                          <a:latin typeface="Corbel"/>
                          <a:ea typeface="新細明體"/>
                          <a:cs typeface="Times New Roman"/>
                        </a:rPr>
                      </a:br>
                      <a:endParaRPr lang="zh-TW" sz="1100" kern="100" dirty="0">
                        <a:latin typeface="Corbel"/>
                        <a:ea typeface="新細明體"/>
                        <a:cs typeface="Times New Roman"/>
                      </a:endParaRPr>
                    </a:p>
                  </a:txBody>
                  <a:tcPr marL="0" marR="0" marT="0" marB="91440">
                    <a:lnL>
                      <a:noFill/>
                    </a:lnL>
                    <a:lnR>
                      <a:noFill/>
                    </a:lnR>
                    <a:lnT w="12700" cap="flat" cmpd="sng" algn="ctr">
                      <a:solidFill>
                        <a:srgbClr val="B38000"/>
                      </a:solidFill>
                      <a:prstDash val="solid"/>
                      <a:round/>
                      <a:headEnd type="none" w="med" len="med"/>
                      <a:tailEnd type="none" w="med" len="med"/>
                    </a:lnT>
                    <a:lnB>
                      <a:noFill/>
                    </a:lnB>
                  </a:tcPr>
                </a:tc>
                <a:tc>
                  <a:txBody>
                    <a:bodyPr/>
                    <a:lstStyle/>
                    <a:p>
                      <a:pPr algn="ctr">
                        <a:lnSpc>
                          <a:spcPct val="115000"/>
                        </a:lnSpc>
                        <a:spcAft>
                          <a:spcPts val="0"/>
                        </a:spcAft>
                        <a:tabLst>
                          <a:tab pos="2971800" algn="ctr"/>
                          <a:tab pos="5943600" algn="r"/>
                        </a:tabLst>
                      </a:pPr>
                      <a:endParaRPr lang="en-US" sz="1100" kern="100" dirty="0">
                        <a:solidFill>
                          <a:srgbClr val="002060"/>
                        </a:solidFill>
                        <a:latin typeface="Corbel"/>
                        <a:ea typeface="新細明體"/>
                        <a:cs typeface="Times New Roman"/>
                      </a:endParaRPr>
                    </a:p>
                  </a:txBody>
                  <a:tcPr marL="0" marR="0" marT="0" marB="91440">
                    <a:lnL>
                      <a:noFill/>
                    </a:lnL>
                    <a:lnR>
                      <a:noFill/>
                    </a:lnR>
                    <a:lnT w="12700" cap="flat" cmpd="sng" algn="ctr">
                      <a:solidFill>
                        <a:srgbClr val="B38000"/>
                      </a:solidFill>
                      <a:prstDash val="solid"/>
                      <a:round/>
                      <a:headEnd type="none" w="med" len="med"/>
                      <a:tailEnd type="none" w="med" len="med"/>
                    </a:lnT>
                    <a:lnB>
                      <a:noFill/>
                    </a:lnB>
                  </a:tcPr>
                </a:tc>
              </a:tr>
            </a:tbl>
          </a:graphicData>
        </a:graphic>
      </p:graphicFrame>
      <p:sp>
        <p:nvSpPr>
          <p:cNvPr id="5" name="文字方塊 4"/>
          <p:cNvSpPr txBox="1"/>
          <p:nvPr/>
        </p:nvSpPr>
        <p:spPr>
          <a:xfrm>
            <a:off x="1571604" y="3500438"/>
            <a:ext cx="2928958" cy="369332"/>
          </a:xfrm>
          <a:prstGeom prst="rect">
            <a:avLst/>
          </a:prstGeom>
          <a:noFill/>
        </p:spPr>
        <p:txBody>
          <a:bodyPr wrap="square" rtlCol="0">
            <a:spAutoFit/>
          </a:bodyPr>
          <a:lstStyle/>
          <a:p>
            <a:endParaRPr lang="zh-TW" alt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lvl="0"/>
            <a:r>
              <a:rPr lang="en-US" b="1" dirty="0"/>
              <a:t>Legal Status of the Institute </a:t>
            </a:r>
            <a:endParaRPr lang="zh-TW" altLang="en-US" dirty="0"/>
          </a:p>
        </p:txBody>
      </p:sp>
      <p:sp>
        <p:nvSpPr>
          <p:cNvPr id="3" name="內容版面配置區 2"/>
          <p:cNvSpPr>
            <a:spLocks noGrp="1"/>
          </p:cNvSpPr>
          <p:nvPr>
            <p:ph sz="quarter" idx="1"/>
          </p:nvPr>
        </p:nvSpPr>
        <p:spPr/>
        <p:txBody>
          <a:bodyPr>
            <a:normAutofit/>
          </a:bodyPr>
          <a:lstStyle/>
          <a:p>
            <a:r>
              <a:rPr lang="en-US" dirty="0" smtClean="0"/>
              <a:t>Recognized </a:t>
            </a:r>
            <a:r>
              <a:rPr lang="en-US" dirty="0"/>
              <a:t>by the </a:t>
            </a:r>
            <a:r>
              <a:rPr lang="en-US" dirty="0" smtClean="0"/>
              <a:t>HKSAR Government </a:t>
            </a:r>
            <a:r>
              <a:rPr lang="en-US" dirty="0"/>
              <a:t>as the representative professional body of the Architects in Hong Kong</a:t>
            </a:r>
            <a:r>
              <a:rPr lang="en-US" dirty="0" smtClean="0"/>
              <a:t>. </a:t>
            </a:r>
          </a:p>
          <a:p>
            <a:r>
              <a:rPr lang="en-US" dirty="0" smtClean="0"/>
              <a:t>Enacted </a:t>
            </a:r>
            <a:r>
              <a:rPr lang="en-US" dirty="0"/>
              <a:t>under the Hong Kong Institute of Architects Incorporation Ordinance (CAP 1147) of the Laws of Hong Kong. </a:t>
            </a:r>
            <a:endParaRPr lang="en-US" dirty="0" smtClean="0"/>
          </a:p>
          <a:p>
            <a:r>
              <a:rPr lang="en-US" dirty="0" smtClean="0"/>
              <a:t>The </a:t>
            </a:r>
            <a:r>
              <a:rPr lang="en-US" dirty="0"/>
              <a:t>only professional body offering professional accreditation of Architects in Hong Kong for admission to be Registered Architects under the Architects Registration Ordinance (CAP 408).</a:t>
            </a:r>
            <a:endParaRPr lang="zh-TW" altLang="en-US" dirty="0"/>
          </a:p>
          <a:p>
            <a:endParaRPr lang="zh-TW" alt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pPr lvl="0"/>
            <a:r>
              <a:rPr lang="en-US" b="1" dirty="0"/>
              <a:t>Legal Status of the Architect in Hong </a:t>
            </a:r>
            <a:r>
              <a:rPr lang="en-US" b="1" dirty="0" smtClean="0"/>
              <a:t>Kong</a:t>
            </a:r>
            <a:endParaRPr lang="zh-TW" altLang="en-US" dirty="0"/>
          </a:p>
        </p:txBody>
      </p:sp>
      <p:sp>
        <p:nvSpPr>
          <p:cNvPr id="3" name="內容版面配置區 2"/>
          <p:cNvSpPr>
            <a:spLocks noGrp="1"/>
          </p:cNvSpPr>
          <p:nvPr>
            <p:ph sz="quarter" idx="1"/>
          </p:nvPr>
        </p:nvSpPr>
        <p:spPr>
          <a:xfrm>
            <a:off x="285720" y="1785926"/>
            <a:ext cx="8503920" cy="4572000"/>
          </a:xfrm>
        </p:spPr>
        <p:txBody>
          <a:bodyPr/>
          <a:lstStyle/>
          <a:p>
            <a:r>
              <a:rPr lang="en-US" dirty="0"/>
              <a:t>The title “Architect” is protected under the Architects Registration </a:t>
            </a:r>
            <a:r>
              <a:rPr lang="en-US" dirty="0" smtClean="0"/>
              <a:t>Ordinance (CAP 408)</a:t>
            </a:r>
          </a:p>
          <a:p>
            <a:endParaRPr lang="en-US" dirty="0" smtClean="0"/>
          </a:p>
          <a:p>
            <a:endParaRPr lang="zh-TW" alt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28596" y="357166"/>
            <a:ext cx="8534400" cy="758952"/>
          </a:xfrm>
        </p:spPr>
        <p:txBody>
          <a:bodyPr>
            <a:normAutofit fontScale="90000"/>
          </a:bodyPr>
          <a:lstStyle/>
          <a:p>
            <a:pPr lvl="0"/>
            <a:r>
              <a:rPr lang="en-US" b="1" dirty="0"/>
              <a:t>Architects Registration Authority </a:t>
            </a:r>
            <a:r>
              <a:rPr lang="en-US" b="1" dirty="0" smtClean="0"/>
              <a:t/>
            </a:r>
            <a:br>
              <a:rPr lang="en-US" b="1" dirty="0" smtClean="0"/>
            </a:br>
            <a:r>
              <a:rPr lang="en-US" b="1" dirty="0" smtClean="0"/>
              <a:t>in </a:t>
            </a:r>
            <a:r>
              <a:rPr lang="en-US" b="1" dirty="0"/>
              <a:t>Hong </a:t>
            </a:r>
            <a:r>
              <a:rPr lang="en-US" b="1" dirty="0" smtClean="0"/>
              <a:t>Kong</a:t>
            </a:r>
            <a:endParaRPr lang="zh-TW" altLang="en-US" dirty="0"/>
          </a:p>
        </p:txBody>
      </p:sp>
      <p:sp>
        <p:nvSpPr>
          <p:cNvPr id="3" name="內容版面配置區 2"/>
          <p:cNvSpPr>
            <a:spLocks noGrp="1"/>
          </p:cNvSpPr>
          <p:nvPr>
            <p:ph sz="quarter" idx="1"/>
          </p:nvPr>
        </p:nvSpPr>
        <p:spPr/>
        <p:txBody>
          <a:bodyPr>
            <a:normAutofit lnSpcReduction="10000"/>
          </a:bodyPr>
          <a:lstStyle/>
          <a:p>
            <a:r>
              <a:rPr lang="en-US" dirty="0" smtClean="0"/>
              <a:t>Architects </a:t>
            </a:r>
            <a:r>
              <a:rPr lang="en-US" dirty="0"/>
              <a:t>Registration Board (ARB), </a:t>
            </a:r>
            <a:r>
              <a:rPr lang="en-US" dirty="0" smtClean="0"/>
              <a:t>HKSAR</a:t>
            </a:r>
            <a:r>
              <a:rPr lang="en-US" altLang="zh-HK" dirty="0"/>
              <a:t> registration body for the Architects in Hong Kong</a:t>
            </a:r>
            <a:r>
              <a:rPr lang="en-US" dirty="0" smtClean="0"/>
              <a:t>.</a:t>
            </a:r>
          </a:p>
          <a:p>
            <a:r>
              <a:rPr lang="en-US" dirty="0" smtClean="0"/>
              <a:t> </a:t>
            </a:r>
            <a:r>
              <a:rPr lang="en-US" dirty="0"/>
              <a:t>Applicants satisfying the qualifications for registration as stipulated under Section 13 of the Ordinance are eligible to apply.  There is a total of 3202Registered Architects.</a:t>
            </a:r>
            <a:endParaRPr lang="zh-TW" altLang="en-US" dirty="0"/>
          </a:p>
          <a:p>
            <a:r>
              <a:rPr lang="en-US" dirty="0"/>
              <a:t>Under the Architects Registration Ordinance, ten Members of the Architects Registration Board are appointed by the Council of the Hong Kong Institute of Architects plus one Member appointed by the Hong Kong SAR Government.</a:t>
            </a:r>
            <a:endParaRPr lang="zh-TW" altLang="en-US" dirty="0"/>
          </a:p>
          <a:p>
            <a:endParaRPr lang="zh-TW" alt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pPr lvl="0"/>
            <a:r>
              <a:rPr lang="en-US" b="1" dirty="0"/>
              <a:t>International Affiliations of the </a:t>
            </a:r>
            <a:r>
              <a:rPr lang="en-US" b="1" dirty="0" smtClean="0"/>
              <a:t>Institute</a:t>
            </a:r>
            <a:endParaRPr lang="zh-TW" altLang="en-US" dirty="0"/>
          </a:p>
        </p:txBody>
      </p:sp>
      <p:sp>
        <p:nvSpPr>
          <p:cNvPr id="3" name="內容版面配置區 2"/>
          <p:cNvSpPr>
            <a:spLocks noGrp="1"/>
          </p:cNvSpPr>
          <p:nvPr>
            <p:ph sz="quarter" idx="1"/>
          </p:nvPr>
        </p:nvSpPr>
        <p:spPr>
          <a:xfrm>
            <a:off x="428596" y="1214422"/>
            <a:ext cx="8401080" cy="5214974"/>
          </a:xfrm>
        </p:spPr>
        <p:txBody>
          <a:bodyPr>
            <a:normAutofit/>
          </a:bodyPr>
          <a:lstStyle/>
          <a:p>
            <a:pPr>
              <a:buNone/>
            </a:pPr>
            <a:r>
              <a:rPr lang="en-US" dirty="0"/>
              <a:t> </a:t>
            </a:r>
            <a:endParaRPr lang="zh-TW" altLang="en-US" dirty="0"/>
          </a:p>
          <a:p>
            <a:r>
              <a:rPr lang="en-US" dirty="0"/>
              <a:t>Architects Regional Council of Asia (ARCASIA)</a:t>
            </a:r>
            <a:endParaRPr lang="zh-TW" altLang="en-US" dirty="0"/>
          </a:p>
          <a:p>
            <a:r>
              <a:rPr lang="en-US" dirty="0" smtClean="0"/>
              <a:t>Commonwealth Association of Architects (CAA)</a:t>
            </a:r>
          </a:p>
          <a:p>
            <a:r>
              <a:rPr lang="en-US" altLang="zh-HK" sz="2800" dirty="0" smtClean="0"/>
              <a:t>The </a:t>
            </a:r>
            <a:r>
              <a:rPr lang="en-US" altLang="zh-HK" sz="2800" dirty="0"/>
              <a:t>International Union of Architects (UIA</a:t>
            </a:r>
            <a:r>
              <a:rPr lang="en-US" altLang="zh-HK" sz="2800" dirty="0" smtClean="0"/>
              <a:t>)</a:t>
            </a:r>
          </a:p>
          <a:p>
            <a:r>
              <a:rPr lang="en-US" altLang="zh-HK" sz="2800" dirty="0" smtClean="0"/>
              <a:t>APEC </a:t>
            </a:r>
            <a:r>
              <a:rPr lang="en-US" altLang="zh-HK" sz="2800" dirty="0"/>
              <a:t>Architect </a:t>
            </a:r>
            <a:r>
              <a:rPr lang="en-US" altLang="zh-HK" sz="2800" dirty="0" smtClean="0"/>
              <a:t>Project</a:t>
            </a:r>
          </a:p>
          <a:p>
            <a:pPr>
              <a:buNone/>
            </a:pPr>
            <a:endParaRPr lang="zh-TW" altLang="en-US" sz="2800" dirty="0"/>
          </a:p>
          <a:p>
            <a:pPr>
              <a:buNone/>
            </a:pPr>
            <a:endParaRPr lang="zh-TW" altLang="en-US" sz="2800" dirty="0"/>
          </a:p>
          <a:p>
            <a:pPr>
              <a:buNone/>
            </a:pPr>
            <a:endParaRPr lang="en-US" altLang="zh-TW" dirty="0" smtClean="0"/>
          </a:p>
          <a:p>
            <a:pPr>
              <a:buNone/>
            </a:pPr>
            <a:endParaRPr lang="zh-TW" altLang="en-US" dirty="0" smtClean="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b="1" dirty="0" smtClean="0"/>
              <a:t>International Affiliations of the Institute</a:t>
            </a:r>
            <a:endParaRPr lang="zh-TW" altLang="en-US" dirty="0"/>
          </a:p>
        </p:txBody>
      </p:sp>
      <p:sp>
        <p:nvSpPr>
          <p:cNvPr id="3" name="內容版面配置區 2"/>
          <p:cNvSpPr>
            <a:spLocks noGrp="1"/>
          </p:cNvSpPr>
          <p:nvPr>
            <p:ph sz="quarter" idx="1"/>
          </p:nvPr>
        </p:nvSpPr>
        <p:spPr/>
        <p:txBody>
          <a:bodyPr>
            <a:normAutofit fontScale="92500"/>
          </a:bodyPr>
          <a:lstStyle/>
          <a:p>
            <a:pPr>
              <a:buNone/>
            </a:pPr>
            <a:r>
              <a:rPr lang="en-US" b="1" dirty="0"/>
              <a:t>Mainland</a:t>
            </a:r>
            <a:endParaRPr lang="zh-TW" altLang="en-US" dirty="0"/>
          </a:p>
          <a:p>
            <a:r>
              <a:rPr lang="en-US" dirty="0" smtClean="0"/>
              <a:t>HKIA </a:t>
            </a:r>
            <a:r>
              <a:rPr lang="en-US" dirty="0"/>
              <a:t>has been working closely with the Government and Mainland counterparts to facilitate and equip members to obtain registration and practice in Mainland China.  </a:t>
            </a:r>
            <a:endParaRPr lang="en-US" dirty="0" smtClean="0"/>
          </a:p>
          <a:p>
            <a:r>
              <a:rPr lang="en-US" dirty="0" smtClean="0"/>
              <a:t>Since </a:t>
            </a:r>
            <a:r>
              <a:rPr lang="en-US" dirty="0"/>
              <a:t>2005, 412 members gained PRC Class I Architect Qualification.  Since 2011, a total of 249 HKIA members who had attained PRC Class I Architect Qualification have taken the CEPA legal examinations organized by the Department of Housing and Urban-Rural Development of Guangdong Province and all of them passed the exams. </a:t>
            </a:r>
            <a:endParaRPr lang="zh-TW" alt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b="1" dirty="0" smtClean="0"/>
              <a:t>International Affiliations of the Institute</a:t>
            </a:r>
            <a:endParaRPr lang="zh-TW" altLang="en-US" dirty="0"/>
          </a:p>
        </p:txBody>
      </p:sp>
      <p:sp>
        <p:nvSpPr>
          <p:cNvPr id="3" name="內容版面配置區 2"/>
          <p:cNvSpPr>
            <a:spLocks noGrp="1"/>
          </p:cNvSpPr>
          <p:nvPr>
            <p:ph sz="quarter" idx="1"/>
          </p:nvPr>
        </p:nvSpPr>
        <p:spPr/>
        <p:txBody>
          <a:bodyPr/>
          <a:lstStyle/>
          <a:p>
            <a:endParaRPr lang="zh-TW" altLang="en-US" dirty="0"/>
          </a:p>
        </p:txBody>
      </p:sp>
      <p:pic>
        <p:nvPicPr>
          <p:cNvPr id="4" name="圖片 3" descr="Y:\Photos\HKIA Events &amp; Supporting Events\2015\2015.07.03-06 HKIA-CLO Xiamen Visit\FULL.jpg"/>
          <p:cNvPicPr/>
          <p:nvPr/>
        </p:nvPicPr>
        <p:blipFill>
          <a:blip r:embed="rId2" cstate="print"/>
          <a:srcRect l="11801" t="12448" r="3727" b="5809"/>
          <a:stretch>
            <a:fillRect/>
          </a:stretch>
        </p:blipFill>
        <p:spPr bwMode="auto">
          <a:xfrm>
            <a:off x="500034" y="4143380"/>
            <a:ext cx="3500462" cy="2472114"/>
          </a:xfrm>
          <a:prstGeom prst="rect">
            <a:avLst/>
          </a:prstGeom>
          <a:noFill/>
          <a:ln w="9525">
            <a:noFill/>
            <a:miter lim="800000"/>
            <a:headEnd/>
            <a:tailEnd/>
          </a:ln>
        </p:spPr>
      </p:pic>
      <p:pic>
        <p:nvPicPr>
          <p:cNvPr id="5" name="圖片 4" descr="Y:\Photos\HKIA Events &amp; Supporting Events\2014\2014.09.27-30 Tony Tse Beijing Delegation Visit and Dinner\Dinner.JPG"/>
          <p:cNvPicPr/>
          <p:nvPr/>
        </p:nvPicPr>
        <p:blipFill>
          <a:blip r:embed="rId3" cstate="print"/>
          <a:srcRect l="5622" t="20855" r="4819" b="13904"/>
          <a:stretch>
            <a:fillRect/>
          </a:stretch>
        </p:blipFill>
        <p:spPr bwMode="auto">
          <a:xfrm rot="10800000">
            <a:off x="2214546" y="1500174"/>
            <a:ext cx="4429156" cy="2211229"/>
          </a:xfrm>
          <a:prstGeom prst="rect">
            <a:avLst/>
          </a:prstGeom>
          <a:noFill/>
          <a:ln w="9525">
            <a:noFill/>
            <a:miter lim="800000"/>
            <a:headEnd/>
            <a:tailEnd/>
          </a:ln>
        </p:spPr>
      </p:pic>
      <p:pic>
        <p:nvPicPr>
          <p:cNvPr id="6" name="圖片 5" descr="Y:\Photos\HKIA Events &amp; Supporting Events\2015\2015.09.10-25 Taiwan Exhibition\2015-09-11 Opening Ceremony\DSC_0738.JPG"/>
          <p:cNvPicPr/>
          <p:nvPr/>
        </p:nvPicPr>
        <p:blipFill>
          <a:blip r:embed="rId4" cstate="print"/>
          <a:srcRect l="4199" t="11710" r="2799" b="7494"/>
          <a:stretch>
            <a:fillRect/>
          </a:stretch>
        </p:blipFill>
        <p:spPr bwMode="auto">
          <a:xfrm>
            <a:off x="4500562" y="3857628"/>
            <a:ext cx="4143404" cy="2686986"/>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b="1" dirty="0" smtClean="0"/>
              <a:t>International Affiliations of the Institute</a:t>
            </a:r>
            <a:endParaRPr lang="zh-TW" altLang="en-US" dirty="0"/>
          </a:p>
        </p:txBody>
      </p:sp>
      <p:graphicFrame>
        <p:nvGraphicFramePr>
          <p:cNvPr id="7" name="內容版面配置區 6"/>
          <p:cNvGraphicFramePr>
            <a:graphicFrameLocks noGrp="1"/>
          </p:cNvGraphicFramePr>
          <p:nvPr>
            <p:ph sz="quarter" idx="1"/>
          </p:nvPr>
        </p:nvGraphicFramePr>
        <p:xfrm>
          <a:off x="285720" y="1714488"/>
          <a:ext cx="8572560" cy="4773698"/>
        </p:xfrm>
        <a:graphic>
          <a:graphicData uri="http://schemas.openxmlformats.org/drawingml/2006/table">
            <a:tbl>
              <a:tblPr/>
              <a:tblGrid>
                <a:gridCol w="6496408"/>
                <a:gridCol w="2076152"/>
              </a:tblGrid>
              <a:tr h="603107">
                <a:tc>
                  <a:txBody>
                    <a:bodyPr/>
                    <a:lstStyle/>
                    <a:p>
                      <a:pPr marL="342900" lvl="0" indent="-342900">
                        <a:lnSpc>
                          <a:spcPct val="115000"/>
                        </a:lnSpc>
                        <a:spcBef>
                          <a:spcPts val="200"/>
                        </a:spcBef>
                        <a:spcAft>
                          <a:spcPts val="200"/>
                        </a:spcAft>
                        <a:buFont typeface="Sylfaen"/>
                        <a:buChar char="●"/>
                      </a:pPr>
                      <a:r>
                        <a:rPr lang="en-US" sz="1400" dirty="0">
                          <a:latin typeface="Corbel"/>
                          <a:ea typeface="新細明體"/>
                          <a:cs typeface="Arial"/>
                        </a:rPr>
                        <a:t>Meeting with the Director of Department of Housing and Urban-Rural Development of Guangdong Province, Guangdong</a:t>
                      </a:r>
                      <a:endParaRPr lang="zh-TW" sz="1200" dirty="0">
                        <a:latin typeface="Corbel"/>
                        <a:ea typeface="新細明體"/>
                        <a:cs typeface="Times New Roman"/>
                      </a:endParaRPr>
                    </a:p>
                  </a:txBody>
                  <a:tcPr marL="68580" marR="68580" marT="0" marB="0" anchor="ctr">
                    <a:lnL>
                      <a:noFill/>
                    </a:lnL>
                    <a:lnR>
                      <a:noFill/>
                    </a:lnR>
                    <a:lnT>
                      <a:noFill/>
                    </a:lnT>
                    <a:lnB>
                      <a:noFill/>
                    </a:lnB>
                  </a:tcPr>
                </a:tc>
                <a:tc>
                  <a:txBody>
                    <a:bodyPr/>
                    <a:lstStyle/>
                    <a:p>
                      <a:pPr algn="r">
                        <a:lnSpc>
                          <a:spcPct val="115000"/>
                        </a:lnSpc>
                        <a:spcBef>
                          <a:spcPts val="200"/>
                        </a:spcBef>
                        <a:spcAft>
                          <a:spcPts val="200"/>
                        </a:spcAft>
                      </a:pPr>
                      <a:r>
                        <a:rPr lang="en-US" sz="1400">
                          <a:latin typeface="Corbel"/>
                          <a:ea typeface="新細明體"/>
                          <a:cs typeface="Arial"/>
                        </a:rPr>
                        <a:t>26May 2014</a:t>
                      </a:r>
                      <a:endParaRPr lang="zh-TW" sz="1200">
                        <a:latin typeface="Corbel"/>
                        <a:ea typeface="新細明體"/>
                        <a:cs typeface="Times New Roman"/>
                      </a:endParaRPr>
                    </a:p>
                  </a:txBody>
                  <a:tcPr marL="68580" marR="68580" marT="0" marB="0" anchor="ctr">
                    <a:lnL>
                      <a:noFill/>
                    </a:lnL>
                    <a:lnR>
                      <a:noFill/>
                    </a:lnR>
                    <a:lnT>
                      <a:noFill/>
                    </a:lnT>
                    <a:lnB>
                      <a:noFill/>
                    </a:lnB>
                  </a:tcPr>
                </a:tc>
              </a:tr>
              <a:tr h="301554">
                <a:tc>
                  <a:txBody>
                    <a:bodyPr/>
                    <a:lstStyle/>
                    <a:p>
                      <a:pPr marL="342900" lvl="0" indent="-342900">
                        <a:lnSpc>
                          <a:spcPct val="115000"/>
                        </a:lnSpc>
                        <a:spcBef>
                          <a:spcPts val="200"/>
                        </a:spcBef>
                        <a:spcAft>
                          <a:spcPts val="200"/>
                        </a:spcAft>
                        <a:buFont typeface="Sylfaen"/>
                        <a:buChar char="●"/>
                      </a:pPr>
                      <a:r>
                        <a:rPr lang="en-US" sz="1400" dirty="0">
                          <a:latin typeface="Corbel"/>
                          <a:ea typeface="新細明體"/>
                          <a:cs typeface="Arial"/>
                        </a:rPr>
                        <a:t>Meeting with AAM President, Macau</a:t>
                      </a:r>
                      <a:endParaRPr lang="zh-TW" sz="1200" dirty="0">
                        <a:latin typeface="Corbel"/>
                        <a:ea typeface="新細明體"/>
                        <a:cs typeface="Times New Roman"/>
                      </a:endParaRPr>
                    </a:p>
                  </a:txBody>
                  <a:tcPr marL="68580" marR="68580" marT="0" marB="0" anchor="ctr">
                    <a:lnL>
                      <a:noFill/>
                    </a:lnL>
                    <a:lnR>
                      <a:noFill/>
                    </a:lnR>
                    <a:lnT>
                      <a:noFill/>
                    </a:lnT>
                    <a:lnB>
                      <a:noFill/>
                    </a:lnB>
                  </a:tcPr>
                </a:tc>
                <a:tc>
                  <a:txBody>
                    <a:bodyPr/>
                    <a:lstStyle/>
                    <a:p>
                      <a:pPr algn="r">
                        <a:lnSpc>
                          <a:spcPct val="115000"/>
                        </a:lnSpc>
                        <a:spcBef>
                          <a:spcPts val="200"/>
                        </a:spcBef>
                        <a:spcAft>
                          <a:spcPts val="200"/>
                        </a:spcAft>
                      </a:pPr>
                      <a:r>
                        <a:rPr lang="en-US" sz="1400">
                          <a:latin typeface="Corbel"/>
                          <a:ea typeface="新細明體"/>
                          <a:cs typeface="Arial"/>
                        </a:rPr>
                        <a:t>30May2014</a:t>
                      </a:r>
                      <a:endParaRPr lang="zh-TW" sz="1200">
                        <a:latin typeface="Corbel"/>
                        <a:ea typeface="新細明體"/>
                        <a:cs typeface="Times New Roman"/>
                      </a:endParaRPr>
                    </a:p>
                  </a:txBody>
                  <a:tcPr marL="68580" marR="68580" marT="0" marB="0" anchor="ctr">
                    <a:lnL>
                      <a:noFill/>
                    </a:lnL>
                    <a:lnR>
                      <a:noFill/>
                    </a:lnR>
                    <a:lnT>
                      <a:noFill/>
                    </a:lnT>
                    <a:lnB>
                      <a:noFill/>
                    </a:lnB>
                  </a:tcPr>
                </a:tc>
              </a:tr>
              <a:tr h="301554">
                <a:tc>
                  <a:txBody>
                    <a:bodyPr/>
                    <a:lstStyle/>
                    <a:p>
                      <a:pPr marL="342900" lvl="0" indent="-342900">
                        <a:lnSpc>
                          <a:spcPct val="115000"/>
                        </a:lnSpc>
                        <a:spcBef>
                          <a:spcPts val="200"/>
                        </a:spcBef>
                        <a:spcAft>
                          <a:spcPts val="200"/>
                        </a:spcAft>
                        <a:buFont typeface="Sylfaen"/>
                        <a:buChar char="●"/>
                      </a:pPr>
                      <a:r>
                        <a:rPr lang="en-US" sz="1400" dirty="0">
                          <a:latin typeface="Corbel"/>
                          <a:ea typeface="新細明體"/>
                          <a:cs typeface="Arial"/>
                        </a:rPr>
                        <a:t>Visit for Accreditation of Macau Architectural Programs, Macau</a:t>
                      </a:r>
                      <a:endParaRPr lang="zh-TW" sz="1200" dirty="0">
                        <a:latin typeface="Corbel"/>
                        <a:ea typeface="新細明體"/>
                        <a:cs typeface="Times New Roman"/>
                      </a:endParaRPr>
                    </a:p>
                  </a:txBody>
                  <a:tcPr marL="68580" marR="68580" marT="0" marB="0" anchor="ctr">
                    <a:lnL>
                      <a:noFill/>
                    </a:lnL>
                    <a:lnR>
                      <a:noFill/>
                    </a:lnR>
                    <a:lnT>
                      <a:noFill/>
                    </a:lnT>
                    <a:lnB>
                      <a:noFill/>
                    </a:lnB>
                  </a:tcPr>
                </a:tc>
                <a:tc>
                  <a:txBody>
                    <a:bodyPr/>
                    <a:lstStyle/>
                    <a:p>
                      <a:pPr algn="r">
                        <a:lnSpc>
                          <a:spcPct val="115000"/>
                        </a:lnSpc>
                        <a:spcBef>
                          <a:spcPts val="200"/>
                        </a:spcBef>
                        <a:spcAft>
                          <a:spcPts val="200"/>
                        </a:spcAft>
                      </a:pPr>
                      <a:r>
                        <a:rPr lang="en-US" sz="1400">
                          <a:latin typeface="Corbel"/>
                          <a:ea typeface="新細明體"/>
                          <a:cs typeface="Arial"/>
                        </a:rPr>
                        <a:t>31 May 2014</a:t>
                      </a:r>
                      <a:endParaRPr lang="zh-TW" sz="1200">
                        <a:latin typeface="Corbel"/>
                        <a:ea typeface="新細明體"/>
                        <a:cs typeface="Times New Roman"/>
                      </a:endParaRPr>
                    </a:p>
                  </a:txBody>
                  <a:tcPr marL="68580" marR="68580" marT="0" marB="0" anchor="ctr">
                    <a:lnL>
                      <a:noFill/>
                    </a:lnL>
                    <a:lnR>
                      <a:noFill/>
                    </a:lnR>
                    <a:lnT>
                      <a:noFill/>
                    </a:lnT>
                    <a:lnB>
                      <a:noFill/>
                    </a:lnB>
                  </a:tcPr>
                </a:tc>
              </a:tr>
              <a:tr h="301554">
                <a:tc>
                  <a:txBody>
                    <a:bodyPr/>
                    <a:lstStyle/>
                    <a:p>
                      <a:pPr marL="342900" lvl="0" indent="-342900">
                        <a:lnSpc>
                          <a:spcPct val="115000"/>
                        </a:lnSpc>
                        <a:spcBef>
                          <a:spcPts val="200"/>
                        </a:spcBef>
                        <a:spcAft>
                          <a:spcPts val="200"/>
                        </a:spcAft>
                        <a:buFont typeface="Sylfaen"/>
                        <a:buChar char="●"/>
                      </a:pPr>
                      <a:r>
                        <a:rPr lang="en-US" sz="1400" dirty="0">
                          <a:latin typeface="Corbel"/>
                          <a:ea typeface="新細明體"/>
                          <a:cs typeface="Arial"/>
                        </a:rPr>
                        <a:t>ARCASIA Annual Meetings and ACA-16, Kuala Lumpur, Malaysia</a:t>
                      </a:r>
                      <a:endParaRPr lang="zh-TW" sz="1200" dirty="0">
                        <a:latin typeface="Corbel"/>
                        <a:ea typeface="新細明體"/>
                        <a:cs typeface="Times New Roman"/>
                      </a:endParaRPr>
                    </a:p>
                  </a:txBody>
                  <a:tcPr marL="68580" marR="68580" marT="0" marB="0" anchor="ctr">
                    <a:lnL>
                      <a:noFill/>
                    </a:lnL>
                    <a:lnR>
                      <a:noFill/>
                    </a:lnR>
                    <a:lnT>
                      <a:noFill/>
                    </a:lnT>
                    <a:lnB>
                      <a:noFill/>
                    </a:lnB>
                  </a:tcPr>
                </a:tc>
                <a:tc>
                  <a:txBody>
                    <a:bodyPr/>
                    <a:lstStyle/>
                    <a:p>
                      <a:pPr algn="r" latinLnBrk="1">
                        <a:lnSpc>
                          <a:spcPct val="115000"/>
                        </a:lnSpc>
                        <a:spcBef>
                          <a:spcPts val="200"/>
                        </a:spcBef>
                        <a:spcAft>
                          <a:spcPts val="200"/>
                        </a:spcAft>
                      </a:pPr>
                      <a:r>
                        <a:rPr lang="en-US" sz="1400">
                          <a:latin typeface="Corbel"/>
                          <a:ea typeface="新細明體"/>
                          <a:cs typeface="Arial"/>
                        </a:rPr>
                        <a:t>23-29 Jun 2014</a:t>
                      </a:r>
                      <a:endParaRPr lang="zh-TW" sz="1200">
                        <a:latin typeface="Corbel"/>
                        <a:ea typeface="新細明體"/>
                        <a:cs typeface="Times New Roman"/>
                      </a:endParaRPr>
                    </a:p>
                  </a:txBody>
                  <a:tcPr marL="68580" marR="68580" marT="0" marB="0" anchor="ctr">
                    <a:lnL>
                      <a:noFill/>
                    </a:lnL>
                    <a:lnR>
                      <a:noFill/>
                    </a:lnR>
                    <a:lnT>
                      <a:noFill/>
                    </a:lnT>
                    <a:lnB>
                      <a:noFill/>
                    </a:lnB>
                  </a:tcPr>
                </a:tc>
              </a:tr>
              <a:tr h="301554">
                <a:tc>
                  <a:txBody>
                    <a:bodyPr/>
                    <a:lstStyle/>
                    <a:p>
                      <a:pPr marL="342900" lvl="0" indent="-342900">
                        <a:lnSpc>
                          <a:spcPct val="115000"/>
                        </a:lnSpc>
                        <a:spcBef>
                          <a:spcPts val="200"/>
                        </a:spcBef>
                        <a:spcAft>
                          <a:spcPts val="200"/>
                        </a:spcAft>
                        <a:buFont typeface="Sylfaen"/>
                        <a:buChar char="●"/>
                      </a:pPr>
                      <a:r>
                        <a:rPr lang="en-US" sz="1400" dirty="0">
                          <a:latin typeface="Corbel"/>
                          <a:ea typeface="新細明體"/>
                          <a:cs typeface="Arial"/>
                        </a:rPr>
                        <a:t>The 26</a:t>
                      </a:r>
                      <a:r>
                        <a:rPr lang="en-US" sz="1400" baseline="30000" dirty="0">
                          <a:latin typeface="Corbel"/>
                          <a:ea typeface="新細明體"/>
                          <a:cs typeface="Arial"/>
                        </a:rPr>
                        <a:t>th</a:t>
                      </a:r>
                      <a:r>
                        <a:rPr lang="en-US" sz="1400" dirty="0">
                          <a:latin typeface="Corbel"/>
                          <a:ea typeface="新細明體"/>
                          <a:cs typeface="Arial"/>
                        </a:rPr>
                        <a:t> UIA General Assembly, Durban, South Africa</a:t>
                      </a:r>
                      <a:endParaRPr lang="zh-TW" sz="1200" dirty="0">
                        <a:latin typeface="Corbel"/>
                        <a:ea typeface="新細明體"/>
                        <a:cs typeface="Times New Roman"/>
                      </a:endParaRPr>
                    </a:p>
                  </a:txBody>
                  <a:tcPr marL="68580" marR="68580" marT="0" marB="0" anchor="ctr">
                    <a:lnL>
                      <a:noFill/>
                    </a:lnL>
                    <a:lnR>
                      <a:noFill/>
                    </a:lnR>
                    <a:lnT>
                      <a:noFill/>
                    </a:lnT>
                    <a:lnB>
                      <a:noFill/>
                    </a:lnB>
                  </a:tcPr>
                </a:tc>
                <a:tc>
                  <a:txBody>
                    <a:bodyPr/>
                    <a:lstStyle/>
                    <a:p>
                      <a:pPr algn="r">
                        <a:lnSpc>
                          <a:spcPct val="115000"/>
                        </a:lnSpc>
                        <a:spcBef>
                          <a:spcPts val="200"/>
                        </a:spcBef>
                        <a:spcAft>
                          <a:spcPts val="200"/>
                        </a:spcAft>
                      </a:pPr>
                      <a:r>
                        <a:rPr lang="en-US" sz="1400">
                          <a:latin typeface="Corbel"/>
                          <a:ea typeface="新細明體"/>
                          <a:cs typeface="Arial"/>
                        </a:rPr>
                        <a:t>3-10 Aug 2014</a:t>
                      </a:r>
                      <a:endParaRPr lang="zh-TW" sz="1200">
                        <a:latin typeface="Corbel"/>
                        <a:ea typeface="新細明體"/>
                        <a:cs typeface="Times New Roman"/>
                      </a:endParaRPr>
                    </a:p>
                  </a:txBody>
                  <a:tcPr marL="68580" marR="68580" marT="0" marB="0" anchor="ctr">
                    <a:lnL>
                      <a:noFill/>
                    </a:lnL>
                    <a:lnR>
                      <a:noFill/>
                    </a:lnR>
                    <a:lnT>
                      <a:noFill/>
                    </a:lnT>
                    <a:lnB>
                      <a:noFill/>
                    </a:lnB>
                  </a:tcPr>
                </a:tc>
              </a:tr>
              <a:tr h="301554">
                <a:tc>
                  <a:txBody>
                    <a:bodyPr/>
                    <a:lstStyle/>
                    <a:p>
                      <a:pPr marL="342900" lvl="0" indent="-342900">
                        <a:lnSpc>
                          <a:spcPct val="115000"/>
                        </a:lnSpc>
                        <a:spcBef>
                          <a:spcPts val="200"/>
                        </a:spcBef>
                        <a:spcAft>
                          <a:spcPts val="200"/>
                        </a:spcAft>
                        <a:buFont typeface="Sylfaen"/>
                        <a:buChar char="●"/>
                      </a:pPr>
                      <a:r>
                        <a:rPr lang="en-US" sz="1400">
                          <a:latin typeface="Corbel"/>
                          <a:ea typeface="新細明體"/>
                          <a:cs typeface="Arial"/>
                        </a:rPr>
                        <a:t>HKIA-HKIE Delegation Visit to Inner Mongolia, Inner Mongolia</a:t>
                      </a:r>
                      <a:endParaRPr lang="zh-TW" sz="1200">
                        <a:latin typeface="Corbel"/>
                        <a:ea typeface="新細明體"/>
                        <a:cs typeface="Times New Roman"/>
                      </a:endParaRPr>
                    </a:p>
                  </a:txBody>
                  <a:tcPr marL="68580" marR="68580" marT="0" marB="0" anchor="ctr">
                    <a:lnL>
                      <a:noFill/>
                    </a:lnL>
                    <a:lnR>
                      <a:noFill/>
                    </a:lnR>
                    <a:lnT>
                      <a:noFill/>
                    </a:lnT>
                    <a:lnB>
                      <a:noFill/>
                    </a:lnB>
                  </a:tcPr>
                </a:tc>
                <a:tc>
                  <a:txBody>
                    <a:bodyPr/>
                    <a:lstStyle/>
                    <a:p>
                      <a:pPr algn="r" latinLnBrk="1">
                        <a:lnSpc>
                          <a:spcPct val="115000"/>
                        </a:lnSpc>
                        <a:spcBef>
                          <a:spcPts val="200"/>
                        </a:spcBef>
                        <a:spcAft>
                          <a:spcPts val="200"/>
                        </a:spcAft>
                      </a:pPr>
                      <a:r>
                        <a:rPr lang="en-US" sz="1400">
                          <a:latin typeface="Corbel"/>
                          <a:ea typeface="新細明體"/>
                          <a:cs typeface="Arial"/>
                        </a:rPr>
                        <a:t>6-11 Sept 2014</a:t>
                      </a:r>
                      <a:endParaRPr lang="zh-TW" sz="1200">
                        <a:latin typeface="Corbel"/>
                        <a:ea typeface="新細明體"/>
                        <a:cs typeface="Times New Roman"/>
                      </a:endParaRPr>
                    </a:p>
                  </a:txBody>
                  <a:tcPr marL="68580" marR="68580" marT="0" marB="0" anchor="ctr">
                    <a:lnL>
                      <a:noFill/>
                    </a:lnL>
                    <a:lnR>
                      <a:noFill/>
                    </a:lnR>
                    <a:lnT>
                      <a:noFill/>
                    </a:lnT>
                    <a:lnB>
                      <a:noFill/>
                    </a:lnB>
                  </a:tcPr>
                </a:tc>
              </a:tr>
              <a:tr h="301554">
                <a:tc>
                  <a:txBody>
                    <a:bodyPr/>
                    <a:lstStyle/>
                    <a:p>
                      <a:pPr marL="342900" lvl="0" indent="-342900">
                        <a:lnSpc>
                          <a:spcPct val="115000"/>
                        </a:lnSpc>
                        <a:spcBef>
                          <a:spcPts val="200"/>
                        </a:spcBef>
                        <a:spcAft>
                          <a:spcPts val="200"/>
                        </a:spcAft>
                        <a:buFont typeface="Sylfaen"/>
                        <a:buChar char="●"/>
                      </a:pPr>
                      <a:r>
                        <a:rPr lang="en-US" sz="1400">
                          <a:latin typeface="Corbel"/>
                          <a:ea typeface="新細明體"/>
                          <a:cs typeface="Arial"/>
                        </a:rPr>
                        <a:t>2014 Shanghai Tower Visit, Shanghai</a:t>
                      </a:r>
                      <a:endParaRPr lang="zh-TW" sz="1200">
                        <a:latin typeface="Corbel"/>
                        <a:ea typeface="新細明體"/>
                        <a:cs typeface="Times New Roman"/>
                      </a:endParaRPr>
                    </a:p>
                  </a:txBody>
                  <a:tcPr marL="68580" marR="68580" marT="0" marB="0" anchor="ctr">
                    <a:lnL>
                      <a:noFill/>
                    </a:lnL>
                    <a:lnR>
                      <a:noFill/>
                    </a:lnR>
                    <a:lnT>
                      <a:noFill/>
                    </a:lnT>
                    <a:lnB>
                      <a:noFill/>
                    </a:lnB>
                  </a:tcPr>
                </a:tc>
                <a:tc>
                  <a:txBody>
                    <a:bodyPr/>
                    <a:lstStyle/>
                    <a:p>
                      <a:pPr algn="r" latinLnBrk="1">
                        <a:lnSpc>
                          <a:spcPct val="115000"/>
                        </a:lnSpc>
                        <a:spcBef>
                          <a:spcPts val="200"/>
                        </a:spcBef>
                        <a:spcAft>
                          <a:spcPts val="200"/>
                        </a:spcAft>
                      </a:pPr>
                      <a:r>
                        <a:rPr lang="en-US" sz="1400">
                          <a:latin typeface="Corbel"/>
                          <a:ea typeface="新細明體"/>
                          <a:cs typeface="Arial"/>
                        </a:rPr>
                        <a:t>13 Sept 2014</a:t>
                      </a:r>
                      <a:endParaRPr lang="zh-TW" sz="1200">
                        <a:latin typeface="Corbel"/>
                        <a:ea typeface="新細明體"/>
                        <a:cs typeface="Times New Roman"/>
                      </a:endParaRPr>
                    </a:p>
                  </a:txBody>
                  <a:tcPr marL="68580" marR="68580" marT="0" marB="0" anchor="ctr">
                    <a:lnL>
                      <a:noFill/>
                    </a:lnL>
                    <a:lnR>
                      <a:noFill/>
                    </a:lnR>
                    <a:lnT>
                      <a:noFill/>
                    </a:lnT>
                    <a:lnB>
                      <a:noFill/>
                    </a:lnB>
                  </a:tcPr>
                </a:tc>
              </a:tr>
              <a:tr h="360068">
                <a:tc>
                  <a:txBody>
                    <a:bodyPr/>
                    <a:lstStyle/>
                    <a:p>
                      <a:pPr marL="342900" lvl="0" indent="-342900">
                        <a:lnSpc>
                          <a:spcPct val="115000"/>
                        </a:lnSpc>
                        <a:spcBef>
                          <a:spcPts val="200"/>
                        </a:spcBef>
                        <a:spcAft>
                          <a:spcPts val="200"/>
                        </a:spcAft>
                        <a:buFont typeface="Sylfaen"/>
                        <a:buChar char="●"/>
                      </a:pPr>
                      <a:r>
                        <a:rPr lang="en-US" sz="1400">
                          <a:latin typeface="Corbel"/>
                          <a:ea typeface="新細明體"/>
                          <a:cs typeface="Arial"/>
                        </a:rPr>
                        <a:t>2014 National Day Celebration Dinner in Beijing, China</a:t>
                      </a:r>
                      <a:endParaRPr lang="zh-TW" sz="1200">
                        <a:latin typeface="Corbel"/>
                        <a:ea typeface="新細明體"/>
                        <a:cs typeface="Times New Roman"/>
                      </a:endParaRPr>
                    </a:p>
                  </a:txBody>
                  <a:tcPr marL="68580" marR="68580" marT="0" marB="0" anchor="ctr">
                    <a:lnL>
                      <a:noFill/>
                    </a:lnL>
                    <a:lnR>
                      <a:noFill/>
                    </a:lnR>
                    <a:lnT>
                      <a:noFill/>
                    </a:lnT>
                    <a:lnB>
                      <a:noFill/>
                    </a:lnB>
                  </a:tcPr>
                </a:tc>
                <a:tc>
                  <a:txBody>
                    <a:bodyPr/>
                    <a:lstStyle/>
                    <a:p>
                      <a:pPr algn="r" latinLnBrk="1">
                        <a:lnSpc>
                          <a:spcPct val="115000"/>
                        </a:lnSpc>
                        <a:spcBef>
                          <a:spcPts val="200"/>
                        </a:spcBef>
                        <a:spcAft>
                          <a:spcPts val="200"/>
                        </a:spcAft>
                      </a:pPr>
                      <a:r>
                        <a:rPr lang="en-US" sz="1400">
                          <a:latin typeface="Corbel"/>
                          <a:ea typeface="新細明體"/>
                          <a:cs typeface="Arial"/>
                        </a:rPr>
                        <a:t>27-30 Sept 2014</a:t>
                      </a:r>
                      <a:endParaRPr lang="zh-TW" sz="1200">
                        <a:latin typeface="Corbel"/>
                        <a:ea typeface="新細明體"/>
                        <a:cs typeface="Times New Roman"/>
                      </a:endParaRPr>
                    </a:p>
                  </a:txBody>
                  <a:tcPr marL="68580" marR="68580" marT="0" marB="0" anchor="ctr">
                    <a:lnL>
                      <a:noFill/>
                    </a:lnL>
                    <a:lnR>
                      <a:noFill/>
                    </a:lnR>
                    <a:lnT>
                      <a:noFill/>
                    </a:lnT>
                    <a:lnB>
                      <a:noFill/>
                    </a:lnB>
                  </a:tcPr>
                </a:tc>
              </a:tr>
              <a:tr h="357190">
                <a:tc>
                  <a:txBody>
                    <a:bodyPr/>
                    <a:lstStyle/>
                    <a:p>
                      <a:pPr marL="342900" lvl="0" indent="-342900">
                        <a:lnSpc>
                          <a:spcPct val="115000"/>
                        </a:lnSpc>
                        <a:spcBef>
                          <a:spcPts val="200"/>
                        </a:spcBef>
                        <a:spcAft>
                          <a:spcPts val="200"/>
                        </a:spcAft>
                        <a:buFont typeface="Sylfaen"/>
                        <a:buChar char="●"/>
                      </a:pPr>
                      <a:r>
                        <a:rPr lang="en-US" sz="1400">
                          <a:latin typeface="Corbel"/>
                          <a:ea typeface="新細明體"/>
                          <a:cs typeface="Arial"/>
                        </a:rPr>
                        <a:t>6</a:t>
                      </a:r>
                      <a:r>
                        <a:rPr lang="en-US" sz="1400" baseline="30000">
                          <a:latin typeface="Corbel"/>
                          <a:ea typeface="新細明體"/>
                          <a:cs typeface="Arial"/>
                        </a:rPr>
                        <a:t>th</a:t>
                      </a:r>
                      <a:r>
                        <a:rPr lang="en-US" sz="1400">
                          <a:latin typeface="Corbel"/>
                          <a:ea typeface="新細明體"/>
                          <a:cs typeface="Arial"/>
                        </a:rPr>
                        <a:t> APEC Architect Project Central Council Meeting, Vancouver, Canada</a:t>
                      </a:r>
                      <a:endParaRPr lang="zh-TW" sz="1200">
                        <a:latin typeface="Corbel"/>
                        <a:ea typeface="新細明體"/>
                        <a:cs typeface="Times New Roman"/>
                      </a:endParaRPr>
                    </a:p>
                  </a:txBody>
                  <a:tcPr marL="68580" marR="68580" marT="0" marB="0" anchor="ctr">
                    <a:lnL>
                      <a:noFill/>
                    </a:lnL>
                    <a:lnR>
                      <a:noFill/>
                    </a:lnR>
                    <a:lnT>
                      <a:noFill/>
                    </a:lnT>
                    <a:lnB>
                      <a:noFill/>
                    </a:lnB>
                  </a:tcPr>
                </a:tc>
                <a:tc>
                  <a:txBody>
                    <a:bodyPr/>
                    <a:lstStyle/>
                    <a:p>
                      <a:pPr algn="r" latinLnBrk="1">
                        <a:lnSpc>
                          <a:spcPct val="115000"/>
                        </a:lnSpc>
                        <a:spcBef>
                          <a:spcPts val="200"/>
                        </a:spcBef>
                        <a:spcAft>
                          <a:spcPts val="200"/>
                        </a:spcAft>
                      </a:pPr>
                      <a:r>
                        <a:rPr lang="en-US" sz="1400">
                          <a:latin typeface="Corbel"/>
                          <a:ea typeface="新細明體"/>
                          <a:cs typeface="Arial"/>
                        </a:rPr>
                        <a:t>6-7 Oct 2014</a:t>
                      </a:r>
                      <a:endParaRPr lang="zh-TW" sz="1200">
                        <a:latin typeface="Corbel"/>
                        <a:ea typeface="新細明體"/>
                        <a:cs typeface="Times New Roman"/>
                      </a:endParaRPr>
                    </a:p>
                  </a:txBody>
                  <a:tcPr marL="68580" marR="68580" marT="0" marB="0" anchor="ctr">
                    <a:lnL>
                      <a:noFill/>
                    </a:lnL>
                    <a:lnR>
                      <a:noFill/>
                    </a:lnR>
                    <a:lnT>
                      <a:noFill/>
                    </a:lnT>
                    <a:lnB>
                      <a:noFill/>
                    </a:lnB>
                  </a:tcPr>
                </a:tc>
              </a:tr>
              <a:tr h="500066">
                <a:tc>
                  <a:txBody>
                    <a:bodyPr/>
                    <a:lstStyle/>
                    <a:p>
                      <a:pPr marL="342900" lvl="0" indent="-342900">
                        <a:lnSpc>
                          <a:spcPct val="115000"/>
                        </a:lnSpc>
                        <a:spcBef>
                          <a:spcPts val="200"/>
                        </a:spcBef>
                        <a:spcAft>
                          <a:spcPts val="200"/>
                        </a:spcAft>
                        <a:buFont typeface="Sylfaen"/>
                        <a:buChar char="●"/>
                      </a:pPr>
                      <a:r>
                        <a:rPr lang="en-US" sz="1400">
                          <a:latin typeface="Corbel"/>
                          <a:ea typeface="新細明體"/>
                          <a:cs typeface="Arial"/>
                        </a:rPr>
                        <a:t>10</a:t>
                      </a:r>
                      <a:r>
                        <a:rPr lang="en-US" sz="1400" baseline="30000">
                          <a:latin typeface="Corbel"/>
                          <a:ea typeface="新細明體"/>
                          <a:cs typeface="Arial"/>
                        </a:rPr>
                        <a:t>th</a:t>
                      </a:r>
                      <a:r>
                        <a:rPr lang="en-US" sz="1400">
                          <a:latin typeface="Corbel"/>
                          <a:ea typeface="新細明體"/>
                          <a:cs typeface="Arial"/>
                        </a:rPr>
                        <a:t> Pan-Pearl River Delta Region Co-operation and Development Forum , Guangzhou, China</a:t>
                      </a:r>
                      <a:endParaRPr lang="zh-TW" sz="1200">
                        <a:latin typeface="Corbel"/>
                        <a:ea typeface="新細明體"/>
                        <a:cs typeface="Times New Roman"/>
                      </a:endParaRPr>
                    </a:p>
                  </a:txBody>
                  <a:tcPr marL="68580" marR="68580" marT="0" marB="0" anchor="ctr">
                    <a:lnL>
                      <a:noFill/>
                    </a:lnL>
                    <a:lnR>
                      <a:noFill/>
                    </a:lnR>
                    <a:lnT>
                      <a:noFill/>
                    </a:lnT>
                    <a:lnB>
                      <a:noFill/>
                    </a:lnB>
                  </a:tcPr>
                </a:tc>
                <a:tc>
                  <a:txBody>
                    <a:bodyPr/>
                    <a:lstStyle/>
                    <a:p>
                      <a:pPr algn="r" latinLnBrk="1">
                        <a:lnSpc>
                          <a:spcPct val="115000"/>
                        </a:lnSpc>
                        <a:spcBef>
                          <a:spcPts val="200"/>
                        </a:spcBef>
                        <a:spcAft>
                          <a:spcPts val="200"/>
                        </a:spcAft>
                      </a:pPr>
                      <a:r>
                        <a:rPr lang="en-US" sz="1400" dirty="0">
                          <a:latin typeface="Corbel"/>
                          <a:ea typeface="新細明體"/>
                          <a:cs typeface="Arial"/>
                        </a:rPr>
                        <a:t>12 Oct 2014</a:t>
                      </a:r>
                      <a:endParaRPr lang="zh-TW" sz="1200" dirty="0">
                        <a:latin typeface="Corbel"/>
                        <a:ea typeface="新細明體"/>
                        <a:cs typeface="Times New Roman"/>
                      </a:endParaRPr>
                    </a:p>
                  </a:txBody>
                  <a:tcPr marL="68580" marR="68580" marT="0" marB="0" anchor="ctr">
                    <a:lnL>
                      <a:noFill/>
                    </a:lnL>
                    <a:lnR>
                      <a:noFill/>
                    </a:lnR>
                    <a:lnT>
                      <a:noFill/>
                    </a:lnT>
                    <a:lnB>
                      <a:noFill/>
                    </a:lnB>
                  </a:tcPr>
                </a:tc>
              </a:tr>
              <a:tr h="301554">
                <a:tc>
                  <a:txBody>
                    <a:bodyPr/>
                    <a:lstStyle/>
                    <a:p>
                      <a:pPr marL="342900" lvl="0" indent="-342900">
                        <a:lnSpc>
                          <a:spcPct val="115000"/>
                        </a:lnSpc>
                        <a:spcBef>
                          <a:spcPts val="200"/>
                        </a:spcBef>
                        <a:spcAft>
                          <a:spcPts val="200"/>
                        </a:spcAft>
                        <a:buFont typeface="Sylfaen"/>
                        <a:buChar char="●"/>
                      </a:pPr>
                      <a:r>
                        <a:rPr lang="en-US" sz="1400">
                          <a:latin typeface="Corbel"/>
                          <a:ea typeface="新細明體"/>
                          <a:cs typeface="Arial"/>
                        </a:rPr>
                        <a:t>World SB14 Barcelona Conference, Barcelona</a:t>
                      </a:r>
                      <a:endParaRPr lang="zh-TW" sz="1200">
                        <a:latin typeface="Corbel"/>
                        <a:ea typeface="新細明體"/>
                        <a:cs typeface="Times New Roman"/>
                      </a:endParaRPr>
                    </a:p>
                  </a:txBody>
                  <a:tcPr marL="68580" marR="68580" marT="0" marB="0" anchor="ctr">
                    <a:lnL>
                      <a:noFill/>
                    </a:lnL>
                    <a:lnR>
                      <a:noFill/>
                    </a:lnR>
                    <a:lnT>
                      <a:noFill/>
                    </a:lnT>
                    <a:lnB>
                      <a:noFill/>
                    </a:lnB>
                  </a:tcPr>
                </a:tc>
                <a:tc>
                  <a:txBody>
                    <a:bodyPr/>
                    <a:lstStyle/>
                    <a:p>
                      <a:pPr algn="r" latinLnBrk="1">
                        <a:lnSpc>
                          <a:spcPct val="115000"/>
                        </a:lnSpc>
                        <a:spcBef>
                          <a:spcPts val="200"/>
                        </a:spcBef>
                        <a:spcAft>
                          <a:spcPts val="200"/>
                        </a:spcAft>
                      </a:pPr>
                      <a:r>
                        <a:rPr lang="en-US" sz="1400">
                          <a:latin typeface="Corbel"/>
                          <a:ea typeface="新細明體"/>
                          <a:cs typeface="Arial"/>
                        </a:rPr>
                        <a:t>28-30 Oct 2014</a:t>
                      </a:r>
                      <a:endParaRPr lang="zh-TW" sz="1200">
                        <a:latin typeface="Corbel"/>
                        <a:ea typeface="新細明體"/>
                        <a:cs typeface="Times New Roman"/>
                      </a:endParaRPr>
                    </a:p>
                  </a:txBody>
                  <a:tcPr marL="68580" marR="68580" marT="0" marB="0" anchor="ctr">
                    <a:lnL>
                      <a:noFill/>
                    </a:lnL>
                    <a:lnR>
                      <a:noFill/>
                    </a:lnR>
                    <a:lnT>
                      <a:noFill/>
                    </a:lnT>
                    <a:lnB>
                      <a:noFill/>
                    </a:lnB>
                  </a:tcPr>
                </a:tc>
              </a:tr>
              <a:tr h="334043">
                <a:tc>
                  <a:txBody>
                    <a:bodyPr/>
                    <a:lstStyle/>
                    <a:p>
                      <a:pPr marL="342900" lvl="0" indent="-342900">
                        <a:lnSpc>
                          <a:spcPct val="115000"/>
                        </a:lnSpc>
                        <a:spcBef>
                          <a:spcPts val="200"/>
                        </a:spcBef>
                        <a:spcAft>
                          <a:spcPts val="200"/>
                        </a:spcAft>
                        <a:buFont typeface="Sylfaen"/>
                        <a:buChar char="●"/>
                      </a:pPr>
                      <a:r>
                        <a:rPr lang="en-US" sz="1400">
                          <a:latin typeface="Corbel"/>
                          <a:ea typeface="新細明體"/>
                          <a:cs typeface="Arial"/>
                        </a:rPr>
                        <a:t>HKIA Annual Awards 50</a:t>
                      </a:r>
                      <a:r>
                        <a:rPr lang="en-US" sz="1400" baseline="30000">
                          <a:latin typeface="Corbel"/>
                          <a:ea typeface="新細明體"/>
                          <a:cs typeface="Arial"/>
                        </a:rPr>
                        <a:t>th</a:t>
                      </a:r>
                      <a:r>
                        <a:rPr lang="en-US" sz="1400">
                          <a:latin typeface="Corbel"/>
                          <a:ea typeface="新細明體"/>
                          <a:cs typeface="Arial"/>
                        </a:rPr>
                        <a:t> Anniversary Exhibition London, UK</a:t>
                      </a:r>
                      <a:endParaRPr lang="zh-TW" sz="1200">
                        <a:latin typeface="Corbel"/>
                        <a:ea typeface="新細明體"/>
                        <a:cs typeface="Times New Roman"/>
                      </a:endParaRPr>
                    </a:p>
                  </a:txBody>
                  <a:tcPr marL="68580" marR="68580" marT="0" marB="0" anchor="ctr">
                    <a:lnL>
                      <a:noFill/>
                    </a:lnL>
                    <a:lnR>
                      <a:noFill/>
                    </a:lnR>
                    <a:lnT>
                      <a:noFill/>
                    </a:lnT>
                    <a:lnB>
                      <a:noFill/>
                    </a:lnB>
                  </a:tcPr>
                </a:tc>
                <a:tc>
                  <a:txBody>
                    <a:bodyPr/>
                    <a:lstStyle/>
                    <a:p>
                      <a:pPr algn="r" latinLnBrk="1">
                        <a:lnSpc>
                          <a:spcPct val="115000"/>
                        </a:lnSpc>
                        <a:spcBef>
                          <a:spcPts val="200"/>
                        </a:spcBef>
                        <a:spcAft>
                          <a:spcPts val="200"/>
                        </a:spcAft>
                      </a:pPr>
                      <a:r>
                        <a:rPr lang="en-US" sz="1400">
                          <a:latin typeface="Corbel"/>
                          <a:ea typeface="新細明體"/>
                          <a:cs typeface="Arial"/>
                        </a:rPr>
                        <a:t>30 Oct –26 Nov 2014</a:t>
                      </a:r>
                      <a:endParaRPr lang="zh-TW" sz="1200">
                        <a:latin typeface="Corbel"/>
                        <a:ea typeface="新細明體"/>
                        <a:cs typeface="Times New Roman"/>
                      </a:endParaRPr>
                    </a:p>
                  </a:txBody>
                  <a:tcPr marL="68580" marR="68580" marT="0" marB="0" anchor="ctr">
                    <a:lnL>
                      <a:noFill/>
                    </a:lnL>
                    <a:lnR>
                      <a:noFill/>
                    </a:lnR>
                    <a:lnT>
                      <a:noFill/>
                    </a:lnT>
                    <a:lnB>
                      <a:noFill/>
                    </a:lnB>
                  </a:tcPr>
                </a:tc>
              </a:tr>
              <a:tr h="508346">
                <a:tc>
                  <a:txBody>
                    <a:bodyPr/>
                    <a:lstStyle/>
                    <a:p>
                      <a:pPr marL="342900" lvl="0" indent="-342900">
                        <a:lnSpc>
                          <a:spcPct val="115000"/>
                        </a:lnSpc>
                        <a:spcBef>
                          <a:spcPts val="200"/>
                        </a:spcBef>
                        <a:spcAft>
                          <a:spcPts val="200"/>
                        </a:spcAft>
                        <a:buFont typeface="Sylfaen"/>
                        <a:buChar char="●"/>
                      </a:pPr>
                      <a:r>
                        <a:rPr lang="en-US" sz="1400" dirty="0">
                          <a:latin typeface="Corbel"/>
                          <a:ea typeface="新細明體"/>
                          <a:cs typeface="Arial"/>
                        </a:rPr>
                        <a:t>2014 Mainland-Hong Kong Construction Industry Forum, Nanning, China</a:t>
                      </a:r>
                      <a:endParaRPr lang="zh-TW" sz="1200" dirty="0">
                        <a:latin typeface="Corbel"/>
                        <a:ea typeface="新細明體"/>
                        <a:cs typeface="Times New Roman"/>
                      </a:endParaRPr>
                    </a:p>
                  </a:txBody>
                  <a:tcPr marL="68580" marR="68580" marT="0" marB="0" anchor="ctr">
                    <a:lnL>
                      <a:noFill/>
                    </a:lnL>
                    <a:lnR>
                      <a:noFill/>
                    </a:lnR>
                    <a:lnT>
                      <a:noFill/>
                    </a:lnT>
                    <a:lnB>
                      <a:noFill/>
                    </a:lnB>
                  </a:tcPr>
                </a:tc>
                <a:tc>
                  <a:txBody>
                    <a:bodyPr/>
                    <a:lstStyle/>
                    <a:p>
                      <a:pPr algn="r" latinLnBrk="1">
                        <a:lnSpc>
                          <a:spcPct val="115000"/>
                        </a:lnSpc>
                        <a:spcBef>
                          <a:spcPts val="200"/>
                        </a:spcBef>
                        <a:spcAft>
                          <a:spcPts val="200"/>
                        </a:spcAft>
                      </a:pPr>
                      <a:r>
                        <a:rPr lang="en-US" sz="1400" dirty="0">
                          <a:latin typeface="Corbel"/>
                          <a:ea typeface="新細明體"/>
                          <a:cs typeface="Arial"/>
                        </a:rPr>
                        <a:t>9-11 Nov 2014</a:t>
                      </a:r>
                      <a:endParaRPr lang="zh-TW" sz="1200" dirty="0">
                        <a:latin typeface="Corbel"/>
                        <a:ea typeface="新細明體"/>
                        <a:cs typeface="Times New Roman"/>
                      </a:endParaRPr>
                    </a:p>
                  </a:txBody>
                  <a:tcPr marL="68580" marR="68580" marT="0" marB="0" anchor="ctr">
                    <a:lnL>
                      <a:noFill/>
                    </a:lnL>
                    <a:lnR>
                      <a:noFill/>
                    </a:lnR>
                    <a:lnT>
                      <a:noFill/>
                    </a:lnT>
                    <a:lnB>
                      <a:noFill/>
                    </a:lnB>
                  </a:tcPr>
                </a:tc>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b="1" dirty="0" smtClean="0"/>
              <a:t>International Affiliations of the Institute</a:t>
            </a:r>
            <a:endParaRPr lang="zh-TW" altLang="en-US" dirty="0"/>
          </a:p>
        </p:txBody>
      </p:sp>
      <p:graphicFrame>
        <p:nvGraphicFramePr>
          <p:cNvPr id="4" name="內容版面配置區 3"/>
          <p:cNvGraphicFramePr>
            <a:graphicFrameLocks noGrp="1"/>
          </p:cNvGraphicFramePr>
          <p:nvPr>
            <p:ph sz="quarter" idx="1"/>
          </p:nvPr>
        </p:nvGraphicFramePr>
        <p:xfrm>
          <a:off x="357158" y="1428738"/>
          <a:ext cx="8143932" cy="4945432"/>
        </p:xfrm>
        <a:graphic>
          <a:graphicData uri="http://schemas.openxmlformats.org/drawingml/2006/table">
            <a:tbl>
              <a:tblPr/>
              <a:tblGrid>
                <a:gridCol w="6462064"/>
                <a:gridCol w="1681868"/>
              </a:tblGrid>
              <a:tr h="416487">
                <a:tc>
                  <a:txBody>
                    <a:bodyPr/>
                    <a:lstStyle/>
                    <a:p>
                      <a:pPr marL="342900" lvl="0" indent="-342900">
                        <a:lnSpc>
                          <a:spcPct val="115000"/>
                        </a:lnSpc>
                        <a:spcBef>
                          <a:spcPts val="200"/>
                        </a:spcBef>
                        <a:spcAft>
                          <a:spcPts val="200"/>
                        </a:spcAft>
                        <a:buFont typeface="Sylfaen"/>
                        <a:buChar char="●"/>
                      </a:pPr>
                      <a:r>
                        <a:rPr lang="en-US" sz="1400" dirty="0" err="1">
                          <a:latin typeface="Corbel"/>
                          <a:ea typeface="新細明體"/>
                          <a:cs typeface="Arial"/>
                        </a:rPr>
                        <a:t>Yangcheng</a:t>
                      </a:r>
                      <a:r>
                        <a:rPr lang="en-US" sz="1400" dirty="0">
                          <a:latin typeface="Corbel"/>
                          <a:ea typeface="新細明體"/>
                          <a:cs typeface="Arial"/>
                        </a:rPr>
                        <a:t> Design Alliance 2015 Annual Ceremony</a:t>
                      </a:r>
                      <a:endParaRPr lang="zh-TW" sz="1200" dirty="0">
                        <a:latin typeface="Corbel"/>
                        <a:ea typeface="新細明體"/>
                        <a:cs typeface="Times New Roman"/>
                      </a:endParaRPr>
                    </a:p>
                  </a:txBody>
                  <a:tcPr marL="68580" marR="68580" marT="0" marB="0" anchor="ctr">
                    <a:lnL>
                      <a:noFill/>
                    </a:lnL>
                    <a:lnR>
                      <a:noFill/>
                    </a:lnR>
                    <a:lnT>
                      <a:noFill/>
                    </a:lnT>
                    <a:lnB>
                      <a:noFill/>
                    </a:lnB>
                  </a:tcPr>
                </a:tc>
                <a:tc>
                  <a:txBody>
                    <a:bodyPr/>
                    <a:lstStyle/>
                    <a:p>
                      <a:pPr algn="r" latinLnBrk="1">
                        <a:lnSpc>
                          <a:spcPct val="115000"/>
                        </a:lnSpc>
                        <a:spcBef>
                          <a:spcPts val="200"/>
                        </a:spcBef>
                        <a:spcAft>
                          <a:spcPts val="200"/>
                        </a:spcAft>
                      </a:pPr>
                      <a:r>
                        <a:rPr lang="en-US" sz="1400">
                          <a:latin typeface="Corbel"/>
                          <a:ea typeface="新細明體"/>
                          <a:cs typeface="Arial"/>
                        </a:rPr>
                        <a:t>12 Jan 2015</a:t>
                      </a:r>
                      <a:endParaRPr lang="zh-TW" sz="1200">
                        <a:latin typeface="Corbel"/>
                        <a:ea typeface="新細明體"/>
                        <a:cs typeface="Times New Roman"/>
                      </a:endParaRPr>
                    </a:p>
                  </a:txBody>
                  <a:tcPr marL="68580" marR="68580" marT="0" marB="0" anchor="ctr">
                    <a:lnL>
                      <a:noFill/>
                    </a:lnL>
                    <a:lnR>
                      <a:noFill/>
                    </a:lnR>
                    <a:lnT>
                      <a:noFill/>
                    </a:lnT>
                    <a:lnB>
                      <a:noFill/>
                    </a:lnB>
                  </a:tcPr>
                </a:tc>
              </a:tr>
              <a:tr h="430508">
                <a:tc>
                  <a:txBody>
                    <a:bodyPr/>
                    <a:lstStyle/>
                    <a:p>
                      <a:pPr marL="342900" lvl="0" indent="-342900">
                        <a:lnSpc>
                          <a:spcPct val="115000"/>
                        </a:lnSpc>
                        <a:spcBef>
                          <a:spcPts val="200"/>
                        </a:spcBef>
                        <a:spcAft>
                          <a:spcPts val="200"/>
                        </a:spcAft>
                        <a:buFont typeface="Sylfaen"/>
                        <a:buChar char="●"/>
                      </a:pPr>
                      <a:r>
                        <a:rPr lang="en-US" sz="1400" dirty="0">
                          <a:latin typeface="Corbel"/>
                          <a:ea typeface="新細明體"/>
                          <a:cs typeface="Arial"/>
                        </a:rPr>
                        <a:t>2015 HKIA Council Courtesy Visit in Beijing, China</a:t>
                      </a:r>
                      <a:endParaRPr lang="zh-TW" sz="1200" dirty="0">
                        <a:latin typeface="Corbel"/>
                        <a:ea typeface="新細明體"/>
                        <a:cs typeface="Times New Roman"/>
                      </a:endParaRPr>
                    </a:p>
                  </a:txBody>
                  <a:tcPr marL="68580" marR="68580" marT="0" marB="0" anchor="ctr">
                    <a:lnL>
                      <a:noFill/>
                    </a:lnL>
                    <a:lnR>
                      <a:noFill/>
                    </a:lnR>
                    <a:lnT>
                      <a:noFill/>
                    </a:lnT>
                    <a:lnB>
                      <a:noFill/>
                    </a:lnB>
                  </a:tcPr>
                </a:tc>
                <a:tc>
                  <a:txBody>
                    <a:bodyPr/>
                    <a:lstStyle/>
                    <a:p>
                      <a:pPr algn="r" latinLnBrk="1">
                        <a:lnSpc>
                          <a:spcPct val="115000"/>
                        </a:lnSpc>
                        <a:spcBef>
                          <a:spcPts val="200"/>
                        </a:spcBef>
                        <a:spcAft>
                          <a:spcPts val="200"/>
                        </a:spcAft>
                      </a:pPr>
                      <a:r>
                        <a:rPr lang="en-US" sz="1400">
                          <a:latin typeface="Corbel"/>
                          <a:ea typeface="新細明體"/>
                          <a:cs typeface="Arial"/>
                        </a:rPr>
                        <a:t>29-30 Jan 2015</a:t>
                      </a:r>
                      <a:endParaRPr lang="zh-TW" sz="1200">
                        <a:latin typeface="Corbel"/>
                        <a:ea typeface="新細明體"/>
                        <a:cs typeface="Times New Roman"/>
                      </a:endParaRPr>
                    </a:p>
                  </a:txBody>
                  <a:tcPr marL="68580" marR="68580" marT="0" marB="0" anchor="ctr">
                    <a:lnL>
                      <a:noFill/>
                    </a:lnL>
                    <a:lnR>
                      <a:noFill/>
                    </a:lnR>
                    <a:lnT>
                      <a:noFill/>
                    </a:lnT>
                    <a:lnB>
                      <a:noFill/>
                    </a:lnB>
                  </a:tcPr>
                </a:tc>
              </a:tr>
              <a:tr h="615995">
                <a:tc>
                  <a:txBody>
                    <a:bodyPr/>
                    <a:lstStyle/>
                    <a:p>
                      <a:pPr marL="342900" lvl="0" indent="-342900">
                        <a:lnSpc>
                          <a:spcPct val="115000"/>
                        </a:lnSpc>
                        <a:spcBef>
                          <a:spcPts val="200"/>
                        </a:spcBef>
                        <a:spcAft>
                          <a:spcPts val="200"/>
                        </a:spcAft>
                        <a:buFont typeface="Sylfaen"/>
                        <a:buChar char="●"/>
                      </a:pPr>
                      <a:r>
                        <a:rPr lang="en-US" sz="1400" dirty="0">
                          <a:latin typeface="Corbel"/>
                          <a:ea typeface="新細明體"/>
                          <a:cs typeface="Arial"/>
                        </a:rPr>
                        <a:t>5</a:t>
                      </a:r>
                      <a:r>
                        <a:rPr lang="en-US" sz="1400" baseline="30000" dirty="0">
                          <a:latin typeface="Corbel"/>
                          <a:ea typeface="新細明體"/>
                          <a:cs typeface="Arial"/>
                        </a:rPr>
                        <a:t>th</a:t>
                      </a:r>
                      <a:r>
                        <a:rPr lang="en-US" sz="1400" dirty="0">
                          <a:latin typeface="Corbel"/>
                          <a:ea typeface="新細明體"/>
                          <a:cs typeface="Arial"/>
                        </a:rPr>
                        <a:t> General Meeting of the Canberra Accord on Architectural Education, Boston, USA</a:t>
                      </a:r>
                      <a:endParaRPr lang="zh-TW" sz="1200" dirty="0">
                        <a:latin typeface="Corbel"/>
                        <a:ea typeface="新細明體"/>
                        <a:cs typeface="Times New Roman"/>
                      </a:endParaRPr>
                    </a:p>
                  </a:txBody>
                  <a:tcPr marL="68580" marR="68580" marT="0" marB="0" anchor="ctr">
                    <a:lnL>
                      <a:noFill/>
                    </a:lnL>
                    <a:lnR>
                      <a:noFill/>
                    </a:lnR>
                    <a:lnT>
                      <a:noFill/>
                    </a:lnT>
                    <a:lnB>
                      <a:noFill/>
                    </a:lnB>
                  </a:tcPr>
                </a:tc>
                <a:tc>
                  <a:txBody>
                    <a:bodyPr/>
                    <a:lstStyle/>
                    <a:p>
                      <a:pPr algn="r" latinLnBrk="1">
                        <a:lnSpc>
                          <a:spcPct val="115000"/>
                        </a:lnSpc>
                        <a:spcBef>
                          <a:spcPts val="200"/>
                        </a:spcBef>
                        <a:spcAft>
                          <a:spcPts val="200"/>
                        </a:spcAft>
                      </a:pPr>
                      <a:r>
                        <a:rPr lang="en-US" sz="1400">
                          <a:latin typeface="Corbel"/>
                          <a:ea typeface="新細明體"/>
                          <a:cs typeface="Arial"/>
                        </a:rPr>
                        <a:t>3-5 May 2015</a:t>
                      </a:r>
                      <a:endParaRPr lang="zh-TW" sz="1200">
                        <a:latin typeface="Corbel"/>
                        <a:ea typeface="新細明體"/>
                        <a:cs typeface="Times New Roman"/>
                      </a:endParaRPr>
                    </a:p>
                  </a:txBody>
                  <a:tcPr marL="68580" marR="68580" marT="0" marB="0" anchor="ctr">
                    <a:lnL>
                      <a:noFill/>
                    </a:lnL>
                    <a:lnR>
                      <a:noFill/>
                    </a:lnR>
                    <a:lnT>
                      <a:noFill/>
                    </a:lnT>
                    <a:lnB>
                      <a:noFill/>
                    </a:lnB>
                  </a:tcPr>
                </a:tc>
              </a:tr>
              <a:tr h="392089">
                <a:tc>
                  <a:txBody>
                    <a:bodyPr/>
                    <a:lstStyle/>
                    <a:p>
                      <a:pPr marL="342900" lvl="0" indent="-342900">
                        <a:lnSpc>
                          <a:spcPct val="115000"/>
                        </a:lnSpc>
                        <a:spcBef>
                          <a:spcPts val="200"/>
                        </a:spcBef>
                        <a:spcAft>
                          <a:spcPts val="200"/>
                        </a:spcAft>
                        <a:buFont typeface="Sylfaen"/>
                        <a:buChar char="●"/>
                      </a:pPr>
                      <a:r>
                        <a:rPr lang="en-US" sz="1400" dirty="0">
                          <a:latin typeface="Corbel"/>
                          <a:ea typeface="新細明體"/>
                          <a:cs typeface="Arial"/>
                        </a:rPr>
                        <a:t>Site Visit to Beijing Projects 2015, Beijing, China</a:t>
                      </a:r>
                      <a:endParaRPr lang="zh-TW" sz="1200" dirty="0">
                        <a:latin typeface="Corbel"/>
                        <a:ea typeface="新細明體"/>
                        <a:cs typeface="Times New Roman"/>
                      </a:endParaRPr>
                    </a:p>
                  </a:txBody>
                  <a:tcPr marL="68580" marR="68580" marT="0" marB="0" anchor="ctr">
                    <a:lnL>
                      <a:noFill/>
                    </a:lnL>
                    <a:lnR>
                      <a:noFill/>
                    </a:lnR>
                    <a:lnT>
                      <a:noFill/>
                    </a:lnT>
                    <a:lnB>
                      <a:noFill/>
                    </a:lnB>
                  </a:tcPr>
                </a:tc>
                <a:tc>
                  <a:txBody>
                    <a:bodyPr/>
                    <a:lstStyle/>
                    <a:p>
                      <a:pPr algn="r" latinLnBrk="1">
                        <a:lnSpc>
                          <a:spcPct val="115000"/>
                        </a:lnSpc>
                        <a:spcBef>
                          <a:spcPts val="200"/>
                        </a:spcBef>
                        <a:spcAft>
                          <a:spcPts val="200"/>
                        </a:spcAft>
                      </a:pPr>
                      <a:r>
                        <a:rPr lang="en-US" sz="1400">
                          <a:latin typeface="Corbel"/>
                          <a:ea typeface="新細明體"/>
                          <a:cs typeface="Arial"/>
                        </a:rPr>
                        <a:t>23 May 2015</a:t>
                      </a:r>
                      <a:endParaRPr lang="zh-TW" sz="1200">
                        <a:latin typeface="Corbel"/>
                        <a:ea typeface="新細明體"/>
                        <a:cs typeface="Times New Roman"/>
                      </a:endParaRPr>
                    </a:p>
                  </a:txBody>
                  <a:tcPr marL="68580" marR="68580" marT="0" marB="0" anchor="ctr">
                    <a:lnL>
                      <a:noFill/>
                    </a:lnL>
                    <a:lnR>
                      <a:noFill/>
                    </a:lnR>
                    <a:lnT>
                      <a:noFill/>
                    </a:lnT>
                    <a:lnB>
                      <a:noFill/>
                    </a:lnB>
                  </a:tcPr>
                </a:tc>
              </a:tr>
              <a:tr h="416487">
                <a:tc>
                  <a:txBody>
                    <a:bodyPr/>
                    <a:lstStyle/>
                    <a:p>
                      <a:pPr marL="342900" lvl="0" indent="-342900">
                        <a:lnSpc>
                          <a:spcPct val="115000"/>
                        </a:lnSpc>
                        <a:spcBef>
                          <a:spcPts val="200"/>
                        </a:spcBef>
                        <a:spcAft>
                          <a:spcPts val="200"/>
                        </a:spcAft>
                        <a:buFont typeface="Sylfaen"/>
                        <a:buChar char="●"/>
                      </a:pPr>
                      <a:r>
                        <a:rPr lang="en-US" sz="1400" dirty="0" err="1">
                          <a:latin typeface="Corbel"/>
                          <a:ea typeface="新細明體"/>
                          <a:cs typeface="Arial"/>
                        </a:rPr>
                        <a:t>SmartHK</a:t>
                      </a:r>
                      <a:r>
                        <a:rPr lang="en-US" sz="1400" dirty="0">
                          <a:latin typeface="Corbel"/>
                          <a:ea typeface="新細明體"/>
                          <a:cs typeface="Arial"/>
                        </a:rPr>
                        <a:t> Exhibition, Jinan, Shandong, China</a:t>
                      </a:r>
                      <a:endParaRPr lang="zh-TW" sz="1200" dirty="0">
                        <a:latin typeface="Corbel"/>
                        <a:ea typeface="新細明體"/>
                        <a:cs typeface="Times New Roman"/>
                      </a:endParaRPr>
                    </a:p>
                  </a:txBody>
                  <a:tcPr marL="68580" marR="68580" marT="0" marB="0" anchor="ctr">
                    <a:lnL>
                      <a:noFill/>
                    </a:lnL>
                    <a:lnR>
                      <a:noFill/>
                    </a:lnR>
                    <a:lnT>
                      <a:noFill/>
                    </a:lnT>
                    <a:lnB>
                      <a:noFill/>
                    </a:lnB>
                  </a:tcPr>
                </a:tc>
                <a:tc>
                  <a:txBody>
                    <a:bodyPr/>
                    <a:lstStyle/>
                    <a:p>
                      <a:pPr algn="r" latinLnBrk="1">
                        <a:lnSpc>
                          <a:spcPct val="115000"/>
                        </a:lnSpc>
                        <a:spcBef>
                          <a:spcPts val="200"/>
                        </a:spcBef>
                        <a:spcAft>
                          <a:spcPts val="200"/>
                        </a:spcAft>
                      </a:pPr>
                      <a:r>
                        <a:rPr lang="en-US" sz="1400">
                          <a:latin typeface="Corbel"/>
                          <a:ea typeface="新細明體"/>
                          <a:cs typeface="Arial"/>
                        </a:rPr>
                        <a:t>27-28 May 2015</a:t>
                      </a:r>
                      <a:endParaRPr lang="zh-TW" sz="1200">
                        <a:latin typeface="Corbel"/>
                        <a:ea typeface="新細明體"/>
                        <a:cs typeface="Times New Roman"/>
                      </a:endParaRPr>
                    </a:p>
                  </a:txBody>
                  <a:tcPr marL="68580" marR="68580" marT="0" marB="0" anchor="ctr">
                    <a:lnL>
                      <a:noFill/>
                    </a:lnL>
                    <a:lnR>
                      <a:noFill/>
                    </a:lnR>
                    <a:lnT>
                      <a:noFill/>
                    </a:lnT>
                    <a:lnB>
                      <a:noFill/>
                    </a:lnB>
                  </a:tcPr>
                </a:tc>
              </a:tr>
              <a:tr h="416487">
                <a:tc>
                  <a:txBody>
                    <a:bodyPr/>
                    <a:lstStyle/>
                    <a:p>
                      <a:pPr marL="342900" lvl="0" indent="-342900">
                        <a:lnSpc>
                          <a:spcPct val="115000"/>
                        </a:lnSpc>
                        <a:spcBef>
                          <a:spcPts val="200"/>
                        </a:spcBef>
                        <a:spcAft>
                          <a:spcPts val="200"/>
                        </a:spcAft>
                        <a:buFont typeface="Sylfaen"/>
                        <a:buChar char="●"/>
                      </a:pPr>
                      <a:r>
                        <a:rPr lang="en-US" sz="1400" dirty="0">
                          <a:latin typeface="Corbel"/>
                          <a:ea typeface="新細明體"/>
                          <a:cs typeface="Arial"/>
                        </a:rPr>
                        <a:t>2015 CAA General Assembly, London, UK</a:t>
                      </a:r>
                      <a:endParaRPr lang="zh-TW" sz="1200" dirty="0">
                        <a:latin typeface="Corbel"/>
                        <a:ea typeface="新細明體"/>
                        <a:cs typeface="Times New Roman"/>
                      </a:endParaRPr>
                    </a:p>
                  </a:txBody>
                  <a:tcPr marL="68580" marR="68580" marT="0" marB="0" anchor="ctr">
                    <a:lnL>
                      <a:noFill/>
                    </a:lnL>
                    <a:lnR>
                      <a:noFill/>
                    </a:lnR>
                    <a:lnT>
                      <a:noFill/>
                    </a:lnT>
                    <a:lnB>
                      <a:noFill/>
                    </a:lnB>
                  </a:tcPr>
                </a:tc>
                <a:tc>
                  <a:txBody>
                    <a:bodyPr/>
                    <a:lstStyle/>
                    <a:p>
                      <a:pPr algn="r" latinLnBrk="1">
                        <a:lnSpc>
                          <a:spcPct val="115000"/>
                        </a:lnSpc>
                        <a:spcBef>
                          <a:spcPts val="200"/>
                        </a:spcBef>
                        <a:spcAft>
                          <a:spcPts val="200"/>
                        </a:spcAft>
                      </a:pPr>
                      <a:r>
                        <a:rPr lang="en-US" sz="1400">
                          <a:latin typeface="Corbel"/>
                          <a:ea typeface="新細明體"/>
                          <a:cs typeface="Arial"/>
                        </a:rPr>
                        <a:t>15-18 June 2015</a:t>
                      </a:r>
                      <a:endParaRPr lang="zh-TW" sz="1200">
                        <a:latin typeface="Corbel"/>
                        <a:ea typeface="新細明體"/>
                        <a:cs typeface="Times New Roman"/>
                      </a:endParaRPr>
                    </a:p>
                  </a:txBody>
                  <a:tcPr marL="68580" marR="68580" marT="0" marB="0" anchor="ctr">
                    <a:lnL>
                      <a:noFill/>
                    </a:lnL>
                    <a:lnR>
                      <a:noFill/>
                    </a:lnR>
                    <a:lnT>
                      <a:noFill/>
                    </a:lnT>
                    <a:lnB>
                      <a:noFill/>
                    </a:lnB>
                  </a:tcPr>
                </a:tc>
              </a:tr>
              <a:tr h="416487">
                <a:tc>
                  <a:txBody>
                    <a:bodyPr/>
                    <a:lstStyle/>
                    <a:p>
                      <a:pPr marL="342900" lvl="0" indent="-342900">
                        <a:lnSpc>
                          <a:spcPct val="115000"/>
                        </a:lnSpc>
                        <a:spcBef>
                          <a:spcPts val="200"/>
                        </a:spcBef>
                        <a:spcAft>
                          <a:spcPts val="200"/>
                        </a:spcAft>
                        <a:buFont typeface="Sylfaen"/>
                        <a:buChar char="●"/>
                      </a:pPr>
                      <a:r>
                        <a:rPr lang="en-US" sz="1400" dirty="0">
                          <a:latin typeface="Corbel"/>
                          <a:ea typeface="新細明體"/>
                          <a:cs typeface="Arial"/>
                        </a:rPr>
                        <a:t>CLO-HKIA Delegation Visit to Xiamen, Fujian, China</a:t>
                      </a:r>
                      <a:endParaRPr lang="zh-TW" sz="1200" dirty="0">
                        <a:latin typeface="Corbel"/>
                        <a:ea typeface="新細明體"/>
                        <a:cs typeface="Times New Roman"/>
                      </a:endParaRPr>
                    </a:p>
                  </a:txBody>
                  <a:tcPr marL="68580" marR="68580" marT="0" marB="0" anchor="ctr">
                    <a:lnL>
                      <a:noFill/>
                    </a:lnL>
                    <a:lnR>
                      <a:noFill/>
                    </a:lnR>
                    <a:lnT>
                      <a:noFill/>
                    </a:lnT>
                    <a:lnB>
                      <a:noFill/>
                    </a:lnB>
                  </a:tcPr>
                </a:tc>
                <a:tc>
                  <a:txBody>
                    <a:bodyPr/>
                    <a:lstStyle/>
                    <a:p>
                      <a:pPr algn="r" latinLnBrk="1">
                        <a:lnSpc>
                          <a:spcPct val="115000"/>
                        </a:lnSpc>
                        <a:spcBef>
                          <a:spcPts val="200"/>
                        </a:spcBef>
                        <a:spcAft>
                          <a:spcPts val="200"/>
                        </a:spcAft>
                      </a:pPr>
                      <a:r>
                        <a:rPr lang="en-US" sz="1400">
                          <a:latin typeface="Corbel"/>
                          <a:ea typeface="新細明體"/>
                          <a:cs typeface="Arial"/>
                        </a:rPr>
                        <a:t>3-6 Jul 2015</a:t>
                      </a:r>
                      <a:endParaRPr lang="zh-TW" sz="1200">
                        <a:latin typeface="Corbel"/>
                        <a:ea typeface="新細明體"/>
                        <a:cs typeface="Times New Roman"/>
                      </a:endParaRPr>
                    </a:p>
                  </a:txBody>
                  <a:tcPr marL="68580" marR="68580" marT="0" marB="0" anchor="ctr">
                    <a:lnL>
                      <a:noFill/>
                    </a:lnL>
                    <a:lnR>
                      <a:noFill/>
                    </a:lnR>
                    <a:lnT>
                      <a:noFill/>
                    </a:lnT>
                    <a:lnB>
                      <a:noFill/>
                    </a:lnB>
                  </a:tcPr>
                </a:tc>
              </a:tr>
              <a:tr h="591431">
                <a:tc>
                  <a:txBody>
                    <a:bodyPr/>
                    <a:lstStyle/>
                    <a:p>
                      <a:pPr marL="342900" lvl="0" indent="-342900">
                        <a:lnSpc>
                          <a:spcPct val="115000"/>
                        </a:lnSpc>
                        <a:spcBef>
                          <a:spcPts val="200"/>
                        </a:spcBef>
                        <a:spcAft>
                          <a:spcPts val="200"/>
                        </a:spcAft>
                        <a:buFont typeface="Sylfaen"/>
                        <a:buChar char="●"/>
                      </a:pPr>
                      <a:r>
                        <a:rPr lang="en-US" sz="1400" dirty="0">
                          <a:latin typeface="Corbel"/>
                          <a:ea typeface="新細明體"/>
                          <a:cs typeface="Arial"/>
                        </a:rPr>
                        <a:t>HKIA Taiwan Exhibition and HK Week in Taiwan 2015 Opening Ceremony, Taipei</a:t>
                      </a:r>
                      <a:endParaRPr lang="zh-TW" sz="1200" dirty="0">
                        <a:latin typeface="Corbel"/>
                        <a:ea typeface="新細明體"/>
                        <a:cs typeface="Times New Roman"/>
                      </a:endParaRPr>
                    </a:p>
                  </a:txBody>
                  <a:tcPr marL="68580" marR="68580" marT="0" marB="0" anchor="ctr">
                    <a:lnL>
                      <a:noFill/>
                    </a:lnL>
                    <a:lnR>
                      <a:noFill/>
                    </a:lnR>
                    <a:lnT>
                      <a:noFill/>
                    </a:lnT>
                    <a:lnB>
                      <a:noFill/>
                    </a:lnB>
                  </a:tcPr>
                </a:tc>
                <a:tc>
                  <a:txBody>
                    <a:bodyPr/>
                    <a:lstStyle/>
                    <a:p>
                      <a:pPr algn="r" latinLnBrk="1">
                        <a:lnSpc>
                          <a:spcPct val="115000"/>
                        </a:lnSpc>
                        <a:spcBef>
                          <a:spcPts val="200"/>
                        </a:spcBef>
                        <a:spcAft>
                          <a:spcPts val="200"/>
                        </a:spcAft>
                      </a:pPr>
                      <a:r>
                        <a:rPr lang="en-US" sz="1400" dirty="0">
                          <a:latin typeface="Corbel"/>
                          <a:ea typeface="新細明體"/>
                          <a:cs typeface="Arial"/>
                        </a:rPr>
                        <a:t>9-12 Sept 2015</a:t>
                      </a:r>
                      <a:endParaRPr lang="zh-TW" sz="1200" dirty="0">
                        <a:latin typeface="Corbel"/>
                        <a:ea typeface="新細明體"/>
                        <a:cs typeface="Times New Roman"/>
                      </a:endParaRPr>
                    </a:p>
                  </a:txBody>
                  <a:tcPr marL="68580" marR="68580" marT="0" marB="0" anchor="ctr">
                    <a:lnL>
                      <a:noFill/>
                    </a:lnL>
                    <a:lnR>
                      <a:noFill/>
                    </a:lnR>
                    <a:lnT>
                      <a:noFill/>
                    </a:lnT>
                    <a:lnB>
                      <a:noFill/>
                    </a:lnB>
                  </a:tcPr>
                </a:tc>
              </a:tr>
              <a:tr h="416487">
                <a:tc>
                  <a:txBody>
                    <a:bodyPr/>
                    <a:lstStyle/>
                    <a:p>
                      <a:pPr marL="342900" lvl="0" indent="-342900">
                        <a:lnSpc>
                          <a:spcPct val="115000"/>
                        </a:lnSpc>
                        <a:spcBef>
                          <a:spcPts val="200"/>
                        </a:spcBef>
                        <a:spcAft>
                          <a:spcPts val="200"/>
                        </a:spcAft>
                        <a:buFont typeface="Sylfaen"/>
                        <a:buChar char="●"/>
                      </a:pPr>
                      <a:r>
                        <a:rPr lang="en-US" sz="1400" dirty="0">
                          <a:latin typeface="Corbel"/>
                          <a:ea typeface="新細明體"/>
                          <a:cs typeface="Arial"/>
                        </a:rPr>
                        <a:t>Past. Present. Future - Tracking Hong Kong Architecture, Taiwan</a:t>
                      </a:r>
                      <a:endParaRPr lang="zh-TW" sz="1200" dirty="0">
                        <a:latin typeface="Corbel"/>
                        <a:ea typeface="新細明體"/>
                        <a:cs typeface="Times New Roman"/>
                      </a:endParaRPr>
                    </a:p>
                  </a:txBody>
                  <a:tcPr marL="68580" marR="68580" marT="0" marB="0" anchor="ctr">
                    <a:lnL>
                      <a:noFill/>
                    </a:lnL>
                    <a:lnR>
                      <a:noFill/>
                    </a:lnR>
                    <a:lnT>
                      <a:noFill/>
                    </a:lnT>
                    <a:lnB>
                      <a:noFill/>
                    </a:lnB>
                  </a:tcPr>
                </a:tc>
                <a:tc>
                  <a:txBody>
                    <a:bodyPr/>
                    <a:lstStyle/>
                    <a:p>
                      <a:pPr algn="r" latinLnBrk="1">
                        <a:lnSpc>
                          <a:spcPct val="115000"/>
                        </a:lnSpc>
                        <a:spcBef>
                          <a:spcPts val="200"/>
                        </a:spcBef>
                        <a:spcAft>
                          <a:spcPts val="200"/>
                        </a:spcAft>
                      </a:pPr>
                      <a:r>
                        <a:rPr lang="en-US" sz="1400" dirty="0">
                          <a:latin typeface="Corbel"/>
                          <a:ea typeface="新細明體"/>
                          <a:cs typeface="Arial"/>
                        </a:rPr>
                        <a:t>10-25 Sept 2015</a:t>
                      </a:r>
                      <a:endParaRPr lang="zh-TW" sz="1200" dirty="0">
                        <a:latin typeface="Corbel"/>
                        <a:ea typeface="新細明體"/>
                        <a:cs typeface="Times New Roman"/>
                      </a:endParaRPr>
                    </a:p>
                  </a:txBody>
                  <a:tcPr marL="68580" marR="68580" marT="0" marB="0" anchor="ctr">
                    <a:lnL>
                      <a:noFill/>
                    </a:lnL>
                    <a:lnR>
                      <a:noFill/>
                    </a:lnR>
                    <a:lnT>
                      <a:noFill/>
                    </a:lnT>
                    <a:lnB>
                      <a:noFill/>
                    </a:lnB>
                  </a:tcPr>
                </a:tc>
              </a:tr>
              <a:tr h="416487">
                <a:tc>
                  <a:txBody>
                    <a:bodyPr/>
                    <a:lstStyle/>
                    <a:p>
                      <a:pPr marL="342900" lvl="0" indent="-342900">
                        <a:lnSpc>
                          <a:spcPct val="115000"/>
                        </a:lnSpc>
                        <a:spcBef>
                          <a:spcPts val="200"/>
                        </a:spcBef>
                        <a:spcAft>
                          <a:spcPts val="200"/>
                        </a:spcAft>
                        <a:buFont typeface="Sylfaen"/>
                        <a:buChar char="●"/>
                      </a:pPr>
                      <a:r>
                        <a:rPr lang="en-US" sz="1400">
                          <a:latin typeface="Corbel"/>
                          <a:ea typeface="新細明體"/>
                          <a:cs typeface="Arial"/>
                        </a:rPr>
                        <a:t>2015 National Day Celebration Dinner, Beijing</a:t>
                      </a:r>
                      <a:endParaRPr lang="zh-TW" sz="1200">
                        <a:latin typeface="Corbel"/>
                        <a:ea typeface="新細明體"/>
                        <a:cs typeface="Times New Roman"/>
                      </a:endParaRPr>
                    </a:p>
                  </a:txBody>
                  <a:tcPr marL="68580" marR="68580" marT="0" marB="0" anchor="ctr">
                    <a:lnL>
                      <a:noFill/>
                    </a:lnL>
                    <a:lnR>
                      <a:noFill/>
                    </a:lnR>
                    <a:lnT>
                      <a:noFill/>
                    </a:lnT>
                    <a:lnB>
                      <a:noFill/>
                    </a:lnB>
                  </a:tcPr>
                </a:tc>
                <a:tc>
                  <a:txBody>
                    <a:bodyPr/>
                    <a:lstStyle/>
                    <a:p>
                      <a:pPr algn="r">
                        <a:lnSpc>
                          <a:spcPct val="115000"/>
                        </a:lnSpc>
                        <a:spcBef>
                          <a:spcPts val="200"/>
                        </a:spcBef>
                        <a:spcAft>
                          <a:spcPts val="200"/>
                        </a:spcAft>
                      </a:pPr>
                      <a:r>
                        <a:rPr lang="en-US" sz="1400" dirty="0">
                          <a:latin typeface="Corbel"/>
                          <a:ea typeface="新細明體"/>
                          <a:cs typeface="Arial"/>
                        </a:rPr>
                        <a:t>29 Sept 2015</a:t>
                      </a:r>
                      <a:endParaRPr lang="zh-TW" sz="1200" dirty="0">
                        <a:latin typeface="Corbel"/>
                        <a:ea typeface="新細明體"/>
                        <a:cs typeface="Times New Roman"/>
                      </a:endParaRPr>
                    </a:p>
                  </a:txBody>
                  <a:tcPr marL="68580" marR="68580" marT="0" marB="0" anchor="ctr">
                    <a:lnL>
                      <a:noFill/>
                    </a:lnL>
                    <a:lnR>
                      <a:noFill/>
                    </a:lnR>
                    <a:lnT>
                      <a:noFill/>
                    </a:lnT>
                    <a:lnB>
                      <a:noFill/>
                    </a:lnB>
                  </a:tcPr>
                </a:tc>
              </a:tr>
              <a:tr h="416487">
                <a:tc>
                  <a:txBody>
                    <a:bodyPr/>
                    <a:lstStyle/>
                    <a:p>
                      <a:pPr marL="342900" lvl="0" indent="-342900">
                        <a:lnSpc>
                          <a:spcPct val="115000"/>
                        </a:lnSpc>
                        <a:spcBef>
                          <a:spcPts val="200"/>
                        </a:spcBef>
                        <a:spcAft>
                          <a:spcPts val="200"/>
                        </a:spcAft>
                        <a:buFont typeface="Sylfaen"/>
                        <a:buChar char="●"/>
                      </a:pPr>
                      <a:r>
                        <a:rPr lang="en-US" sz="1400" dirty="0">
                          <a:latin typeface="Corbel"/>
                          <a:ea typeface="新細明體"/>
                          <a:cs typeface="Arial"/>
                        </a:rPr>
                        <a:t>ARCASIA Forum 18 and Annual Meetings, Ayutthaya, Thailand</a:t>
                      </a:r>
                      <a:endParaRPr lang="zh-TW" sz="1200" dirty="0">
                        <a:latin typeface="Corbel"/>
                        <a:ea typeface="新細明體"/>
                        <a:cs typeface="Times New Roman"/>
                      </a:endParaRPr>
                    </a:p>
                  </a:txBody>
                  <a:tcPr marL="68580" marR="68580" marT="0" marB="0" anchor="ctr">
                    <a:lnL>
                      <a:noFill/>
                    </a:lnL>
                    <a:lnR>
                      <a:noFill/>
                    </a:lnR>
                    <a:lnT>
                      <a:noFill/>
                    </a:lnT>
                    <a:lnB>
                      <a:noFill/>
                    </a:lnB>
                  </a:tcPr>
                </a:tc>
                <a:tc>
                  <a:txBody>
                    <a:bodyPr/>
                    <a:lstStyle/>
                    <a:p>
                      <a:pPr algn="r">
                        <a:lnSpc>
                          <a:spcPct val="115000"/>
                        </a:lnSpc>
                        <a:spcBef>
                          <a:spcPts val="200"/>
                        </a:spcBef>
                        <a:spcAft>
                          <a:spcPts val="200"/>
                        </a:spcAft>
                      </a:pPr>
                      <a:r>
                        <a:rPr lang="en-US" sz="1400" dirty="0">
                          <a:latin typeface="Corbel"/>
                          <a:ea typeface="新細明體"/>
                          <a:cs typeface="Arial"/>
                        </a:rPr>
                        <a:t>11-16 Nov 2015</a:t>
                      </a:r>
                      <a:endParaRPr lang="zh-TW" sz="1200" dirty="0">
                        <a:latin typeface="Corbel"/>
                        <a:ea typeface="新細明體"/>
                        <a:cs typeface="Times New Roman"/>
                      </a:endParaRPr>
                    </a:p>
                  </a:txBody>
                  <a:tcPr marL="68580" marR="68580" marT="0" marB="0" anchor="ctr">
                    <a:lnL>
                      <a:noFill/>
                    </a:lnL>
                    <a:lnR>
                      <a:noFill/>
                    </a:lnR>
                    <a:lnT>
                      <a:noFill/>
                    </a:lnT>
                    <a:lnB>
                      <a:noFill/>
                    </a:lnB>
                  </a:tcPr>
                </a:tc>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b="1" dirty="0" smtClean="0"/>
              <a:t>International Affiliations of the Institute</a:t>
            </a:r>
            <a:endParaRPr lang="zh-TW" altLang="en-US" dirty="0"/>
          </a:p>
        </p:txBody>
      </p:sp>
      <p:sp>
        <p:nvSpPr>
          <p:cNvPr id="3" name="內容版面配置區 2"/>
          <p:cNvSpPr>
            <a:spLocks noGrp="1"/>
          </p:cNvSpPr>
          <p:nvPr>
            <p:ph sz="quarter" idx="1"/>
          </p:nvPr>
        </p:nvSpPr>
        <p:spPr/>
        <p:txBody>
          <a:bodyPr/>
          <a:lstStyle/>
          <a:p>
            <a:endParaRPr lang="zh-TW" altLang="en-US" dirty="0"/>
          </a:p>
        </p:txBody>
      </p:sp>
      <p:pic>
        <p:nvPicPr>
          <p:cNvPr id="4" name="圖片 3" descr="Y:\Photos\HKIA Events &amp; Supporting Events\2014\2014.10.31 London Exhibition_opening, lecture and forum\HKIA AWARDS-0229.jpg"/>
          <p:cNvPicPr/>
          <p:nvPr/>
        </p:nvPicPr>
        <p:blipFill>
          <a:blip r:embed="rId2" cstate="print"/>
          <a:srcRect b="7477"/>
          <a:stretch>
            <a:fillRect/>
          </a:stretch>
        </p:blipFill>
        <p:spPr bwMode="auto">
          <a:xfrm>
            <a:off x="571472" y="4143380"/>
            <a:ext cx="3571900" cy="2378042"/>
          </a:xfrm>
          <a:prstGeom prst="rect">
            <a:avLst/>
          </a:prstGeom>
          <a:noFill/>
          <a:ln w="9525">
            <a:noFill/>
            <a:miter lim="800000"/>
            <a:headEnd/>
            <a:tailEnd/>
          </a:ln>
        </p:spPr>
      </p:pic>
      <p:pic>
        <p:nvPicPr>
          <p:cNvPr id="5" name="圖片 4" descr="Y:\Photos\HKIA Events &amp; Supporting Events\2014\2014.11.10 Mainland-HK Construction Industry Forum 2014 in Nanning\017D6533.JPG"/>
          <p:cNvPicPr/>
          <p:nvPr/>
        </p:nvPicPr>
        <p:blipFill>
          <a:blip r:embed="rId3" cstate="print"/>
          <a:srcRect/>
          <a:stretch>
            <a:fillRect/>
          </a:stretch>
        </p:blipFill>
        <p:spPr bwMode="auto">
          <a:xfrm>
            <a:off x="2285984" y="1428736"/>
            <a:ext cx="4572032" cy="2627423"/>
          </a:xfrm>
          <a:prstGeom prst="rect">
            <a:avLst/>
          </a:prstGeom>
          <a:noFill/>
          <a:ln w="9525">
            <a:noFill/>
            <a:miter lim="800000"/>
            <a:headEnd/>
            <a:tailEnd/>
          </a:ln>
        </p:spPr>
      </p:pic>
      <p:pic>
        <p:nvPicPr>
          <p:cNvPr id="6" name="圖片 5" descr="Y:\Photos\HKIA Events &amp; Supporting Events\2015\2015.01.29-30 HKIA Council Courtesy Visit to Beijing\2015-01-29\住房城乡建筑部 中国建筑学会\IMG_5750.JPG"/>
          <p:cNvPicPr/>
          <p:nvPr/>
        </p:nvPicPr>
        <p:blipFill>
          <a:blip r:embed="rId4" cstate="print"/>
          <a:srcRect l="13219" t="18334" r="14619" b="11458"/>
          <a:stretch>
            <a:fillRect/>
          </a:stretch>
        </p:blipFill>
        <p:spPr bwMode="auto">
          <a:xfrm>
            <a:off x="5214942" y="4143380"/>
            <a:ext cx="3357586" cy="2447465"/>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pPr lvl="0"/>
            <a:r>
              <a:rPr lang="en-US" b="1" dirty="0"/>
              <a:t>Major </a:t>
            </a:r>
            <a:r>
              <a:rPr lang="en-US" b="1" dirty="0" err="1"/>
              <a:t>Programmes</a:t>
            </a:r>
            <a:r>
              <a:rPr lang="en-US" b="1" dirty="0"/>
              <a:t> and Activities of the </a:t>
            </a:r>
            <a:r>
              <a:rPr lang="en-US" b="1" dirty="0" smtClean="0"/>
              <a:t>Institute</a:t>
            </a:r>
            <a:endParaRPr lang="zh-TW" altLang="en-US" dirty="0"/>
          </a:p>
        </p:txBody>
      </p:sp>
      <p:sp>
        <p:nvSpPr>
          <p:cNvPr id="3" name="內容版面配置區 2"/>
          <p:cNvSpPr>
            <a:spLocks noGrp="1"/>
          </p:cNvSpPr>
          <p:nvPr>
            <p:ph sz="quarter" idx="1"/>
          </p:nvPr>
        </p:nvSpPr>
        <p:spPr/>
        <p:txBody>
          <a:bodyPr>
            <a:normAutofit/>
          </a:bodyPr>
          <a:lstStyle/>
          <a:p>
            <a:r>
              <a:rPr lang="en-US" sz="2400" i="1" dirty="0" smtClean="0"/>
              <a:t>30 Oct 2014 </a:t>
            </a:r>
            <a:r>
              <a:rPr lang="en-US" sz="2400" i="1" dirty="0"/>
              <a:t>Exhibition, Opening Ceremony &amp; Forum for 50 years Tall </a:t>
            </a:r>
            <a:r>
              <a:rPr lang="en-US" sz="2400" i="1" dirty="0" err="1"/>
              <a:t>Storeys</a:t>
            </a:r>
            <a:r>
              <a:rPr lang="en-US" sz="2400" i="1" dirty="0"/>
              <a:t> Evolution in Hong Kong Architecture 1965-2014</a:t>
            </a:r>
            <a:endParaRPr lang="zh-TW" altLang="en-US" sz="2400" dirty="0"/>
          </a:p>
        </p:txBody>
      </p:sp>
      <p:pic>
        <p:nvPicPr>
          <p:cNvPr id="5" name="圖片 4" descr="Y:\Photos\HKIA Events &amp; Supporting Events\2014\2014.10.31 London Exhibition_opening, lecture and forum\HKIA AWARDS-2746.jp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00034" y="4357694"/>
            <a:ext cx="3000396" cy="2115668"/>
          </a:xfrm>
          <a:prstGeom prst="rect">
            <a:avLst/>
          </a:prstGeom>
          <a:noFill/>
          <a:ln>
            <a:noFill/>
          </a:ln>
        </p:spPr>
      </p:pic>
      <p:pic>
        <p:nvPicPr>
          <p:cNvPr id="6" name="圖片 5" descr="Y:\Photos\HKIA Events &amp; Supporting Events\2014\2014.10.31 London Exhibition_opening, lecture and forum\HKIA AWARDS-2768.jpg"/>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286380" y="4357694"/>
            <a:ext cx="3357586" cy="2136244"/>
          </a:xfrm>
          <a:prstGeom prst="rect">
            <a:avLst/>
          </a:prstGeom>
          <a:noFill/>
          <a:ln>
            <a:noFill/>
          </a:ln>
        </p:spPr>
      </p:pic>
      <p:pic>
        <p:nvPicPr>
          <p:cNvPr id="4" name="圖片 3" descr="Y:\Photos\HKIA Events &amp; Supporting Events\2014\2014.10.31 London Exhibition_opening, lecture and forum\HKIA AWARDS-2585.jpg"/>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928926" y="2714620"/>
            <a:ext cx="3214710" cy="2222732"/>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28596" y="571480"/>
            <a:ext cx="8534400" cy="758952"/>
          </a:xfrm>
        </p:spPr>
        <p:txBody>
          <a:bodyPr>
            <a:normAutofit fontScale="90000"/>
          </a:bodyPr>
          <a:lstStyle/>
          <a:p>
            <a:pPr lvl="0"/>
            <a:r>
              <a:rPr lang="en-US" b="1" dirty="0"/>
              <a:t>Brief History of the Institute</a:t>
            </a:r>
            <a:r>
              <a:rPr lang="zh-TW" altLang="en-US" b="1" dirty="0"/>
              <a:t/>
            </a:r>
            <a:br>
              <a:rPr lang="zh-TW" altLang="en-US" b="1" dirty="0"/>
            </a:br>
            <a:endParaRPr lang="zh-TW" altLang="en-US" dirty="0"/>
          </a:p>
        </p:txBody>
      </p:sp>
      <p:sp>
        <p:nvSpPr>
          <p:cNvPr id="3" name="內容版面配置區 2"/>
          <p:cNvSpPr>
            <a:spLocks noGrp="1"/>
          </p:cNvSpPr>
          <p:nvPr>
            <p:ph sz="quarter" idx="1"/>
          </p:nvPr>
        </p:nvSpPr>
        <p:spPr>
          <a:xfrm>
            <a:off x="714348" y="1857364"/>
            <a:ext cx="7215238" cy="3929090"/>
          </a:xfrm>
        </p:spPr>
        <p:txBody>
          <a:bodyPr>
            <a:normAutofit/>
          </a:bodyPr>
          <a:lstStyle/>
          <a:p>
            <a:r>
              <a:rPr lang="en-US" sz="2800" dirty="0" smtClean="0"/>
              <a:t>Set up in 1956</a:t>
            </a:r>
            <a:br>
              <a:rPr lang="en-US" sz="2800" dirty="0" smtClean="0"/>
            </a:br>
            <a:endParaRPr lang="en-US" sz="2800" dirty="0" smtClean="0"/>
          </a:p>
          <a:p>
            <a:r>
              <a:rPr lang="en-US" sz="2800" dirty="0" smtClean="0"/>
              <a:t>2016 : 60</a:t>
            </a:r>
            <a:r>
              <a:rPr lang="en-US" sz="2800" baseline="30000" dirty="0" smtClean="0"/>
              <a:t>th</a:t>
            </a:r>
            <a:r>
              <a:rPr lang="en-US" sz="2800" dirty="0" smtClean="0"/>
              <a:t> Anniversary </a:t>
            </a:r>
          </a:p>
          <a:p>
            <a:endParaRPr lang="en-US" sz="2800" dirty="0" smtClean="0"/>
          </a:p>
          <a:p>
            <a:r>
              <a:rPr lang="en-US" sz="2800" dirty="0" smtClean="0"/>
              <a:t>Beijing Representative Office since 2006</a:t>
            </a:r>
            <a:endParaRPr lang="zh-TW" altLang="en-US" sz="2800" dirty="0" smtClean="0"/>
          </a:p>
          <a:p>
            <a:endParaRPr lang="en-US" sz="2800" dirty="0" smtClean="0"/>
          </a:p>
          <a:p>
            <a:endParaRPr lang="en-US" sz="4500" dirty="0" smtClean="0"/>
          </a:p>
          <a:p>
            <a:endParaRPr lang="zh-TW" alt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b="1" dirty="0" smtClean="0"/>
              <a:t>Major </a:t>
            </a:r>
            <a:r>
              <a:rPr lang="en-US" b="1" dirty="0" err="1" smtClean="0"/>
              <a:t>Programmes</a:t>
            </a:r>
            <a:r>
              <a:rPr lang="en-US" b="1" dirty="0" smtClean="0"/>
              <a:t> and Activities of the Institute</a:t>
            </a:r>
            <a:endParaRPr lang="zh-TW" altLang="en-US" dirty="0"/>
          </a:p>
        </p:txBody>
      </p:sp>
      <p:sp>
        <p:nvSpPr>
          <p:cNvPr id="3" name="內容版面配置區 2"/>
          <p:cNvSpPr>
            <a:spLocks noGrp="1"/>
          </p:cNvSpPr>
          <p:nvPr>
            <p:ph sz="quarter" idx="1"/>
          </p:nvPr>
        </p:nvSpPr>
        <p:spPr/>
        <p:txBody>
          <a:bodyPr/>
          <a:lstStyle/>
          <a:p>
            <a:pPr>
              <a:buNone/>
            </a:pPr>
            <a:r>
              <a:rPr lang="en-US" i="1" dirty="0"/>
              <a:t>8 Nov </a:t>
            </a:r>
            <a:r>
              <a:rPr lang="en-US" i="1" dirty="0" smtClean="0"/>
              <a:t>2014  HKIA </a:t>
            </a:r>
            <a:r>
              <a:rPr lang="en-US" i="1" dirty="0"/>
              <a:t>Annual Ball 2014 </a:t>
            </a:r>
            <a:endParaRPr lang="zh-TW" altLang="en-US" dirty="0"/>
          </a:p>
          <a:p>
            <a:endParaRPr lang="zh-TW" altLang="en-US" dirty="0"/>
          </a:p>
        </p:txBody>
      </p:sp>
      <p:pic>
        <p:nvPicPr>
          <p:cNvPr id="5" name="圖片 4" descr="Y:\Photos\HKIA Events &amp; Supporting Events\2014\2014.11.08 Annual Ball 2014\2014-11-08_AnnualBall_BJO\HKIA-AD2014-F0056.jpg"/>
          <p:cNvPicPr/>
          <p:nvPr/>
        </p:nvPicPr>
        <p:blipFill>
          <a:blip r:embed="rId2" cstate="print"/>
          <a:srcRect l="10937" r="7813" b="2344"/>
          <a:stretch>
            <a:fillRect/>
          </a:stretch>
        </p:blipFill>
        <p:spPr bwMode="auto">
          <a:xfrm>
            <a:off x="5429256" y="4000504"/>
            <a:ext cx="3500462" cy="2621074"/>
          </a:xfrm>
          <a:prstGeom prst="rect">
            <a:avLst/>
          </a:prstGeom>
          <a:noFill/>
          <a:ln w="9525">
            <a:noFill/>
            <a:miter lim="800000"/>
            <a:headEnd/>
            <a:tailEnd/>
          </a:ln>
        </p:spPr>
      </p:pic>
      <p:pic>
        <p:nvPicPr>
          <p:cNvPr id="6" name="圖片 5" descr="Y:\Photos\HKIA Events &amp; Supporting Events\2014\2014.11.08 Annual Ball 2014\Aaron\HKIA-AD2014-A0988.JPG"/>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57158" y="3786190"/>
            <a:ext cx="3643338" cy="2591798"/>
          </a:xfrm>
          <a:prstGeom prst="rect">
            <a:avLst/>
          </a:prstGeom>
          <a:noFill/>
          <a:ln>
            <a:noFill/>
          </a:ln>
        </p:spPr>
      </p:pic>
      <p:pic>
        <p:nvPicPr>
          <p:cNvPr id="4" name="圖片 3" descr="Y:\Photos\HKIA Events &amp; Supporting Events\2014\2014.11.08 Annual Ball 2014\2014-11-08_AnnualBall_BJO\HKIA-AD2014-F0616.jpg"/>
          <p:cNvPicPr/>
          <p:nvPr/>
        </p:nvPicPr>
        <p:blipFill>
          <a:blip r:embed="rId4" cstate="print"/>
          <a:srcRect/>
          <a:stretch>
            <a:fillRect/>
          </a:stretch>
        </p:blipFill>
        <p:spPr bwMode="auto">
          <a:xfrm>
            <a:off x="2571736" y="2143116"/>
            <a:ext cx="3786214" cy="2520360"/>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57158" y="357166"/>
            <a:ext cx="8534400" cy="758952"/>
          </a:xfrm>
        </p:spPr>
        <p:txBody>
          <a:bodyPr>
            <a:normAutofit fontScale="90000"/>
          </a:bodyPr>
          <a:lstStyle/>
          <a:p>
            <a:r>
              <a:rPr lang="en-US" b="1" dirty="0" smtClean="0"/>
              <a:t>Major </a:t>
            </a:r>
            <a:r>
              <a:rPr lang="en-US" b="1" dirty="0" err="1" smtClean="0"/>
              <a:t>Programmes</a:t>
            </a:r>
            <a:r>
              <a:rPr lang="en-US" b="1" dirty="0" smtClean="0"/>
              <a:t> and Activities of the Institute</a:t>
            </a:r>
            <a:endParaRPr lang="zh-TW" altLang="en-US" dirty="0"/>
          </a:p>
        </p:txBody>
      </p:sp>
      <p:sp>
        <p:nvSpPr>
          <p:cNvPr id="3" name="內容版面配置區 2"/>
          <p:cNvSpPr>
            <a:spLocks noGrp="1"/>
          </p:cNvSpPr>
          <p:nvPr>
            <p:ph sz="quarter" idx="1"/>
          </p:nvPr>
        </p:nvSpPr>
        <p:spPr/>
        <p:txBody>
          <a:bodyPr/>
          <a:lstStyle/>
          <a:p>
            <a:pPr>
              <a:buNone/>
            </a:pPr>
            <a:r>
              <a:rPr lang="en-US" dirty="0"/>
              <a:t>29-30 Jan </a:t>
            </a:r>
            <a:r>
              <a:rPr lang="en-US" dirty="0" smtClean="0"/>
              <a:t>2015 2015 </a:t>
            </a:r>
            <a:r>
              <a:rPr lang="en-US" dirty="0"/>
              <a:t>HKIA Council Courtesy Visit in Beijing, China</a:t>
            </a:r>
            <a:endParaRPr lang="zh-TW" altLang="en-US" dirty="0"/>
          </a:p>
        </p:txBody>
      </p:sp>
      <p:pic>
        <p:nvPicPr>
          <p:cNvPr id="5" name="圖片 4" descr="Y:\Photos\HKIA Events &amp; Supporting Events\2015\2015.01.29-30 HKIA Council Courtesy Visit to Beijing\2015-01-29\港澳办\IMG_5690.JP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57158" y="3929066"/>
            <a:ext cx="3500462" cy="2615548"/>
          </a:xfrm>
          <a:prstGeom prst="rect">
            <a:avLst/>
          </a:prstGeom>
          <a:noFill/>
          <a:ln>
            <a:noFill/>
          </a:ln>
        </p:spPr>
      </p:pic>
      <p:pic>
        <p:nvPicPr>
          <p:cNvPr id="6" name="圖片 5" descr="Y:\Photos\HKIA Events &amp; Supporting Events\2015\2015.01.29-30 HKIA Council Courtesy Visit to Beijing\2015-01-29\统战部\IMG_5672.JPG"/>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643570" y="4000504"/>
            <a:ext cx="3143272" cy="2472673"/>
          </a:xfrm>
          <a:prstGeom prst="rect">
            <a:avLst/>
          </a:prstGeom>
          <a:noFill/>
          <a:ln>
            <a:noFill/>
          </a:ln>
        </p:spPr>
      </p:pic>
      <p:pic>
        <p:nvPicPr>
          <p:cNvPr id="4" name="圖片 3" descr="Y:\Photos\HKIA Events &amp; Supporting Events\2015\2015.01.29-30 HKIA Council Courtesy Visit to Beijing\2015-01-29\晚宴\DSCN2141.JPG"/>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928926" y="2143116"/>
            <a:ext cx="3429024" cy="2555986"/>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85720" y="428604"/>
            <a:ext cx="8534400" cy="758952"/>
          </a:xfrm>
        </p:spPr>
        <p:txBody>
          <a:bodyPr>
            <a:normAutofit fontScale="90000"/>
          </a:bodyPr>
          <a:lstStyle/>
          <a:p>
            <a:r>
              <a:rPr lang="en-US" b="1" dirty="0" smtClean="0"/>
              <a:t>Major </a:t>
            </a:r>
            <a:r>
              <a:rPr lang="en-US" b="1" dirty="0" err="1" smtClean="0"/>
              <a:t>Programmes</a:t>
            </a:r>
            <a:r>
              <a:rPr lang="en-US" b="1" dirty="0" smtClean="0"/>
              <a:t> and Activities of the Institute</a:t>
            </a:r>
            <a:endParaRPr lang="zh-TW" altLang="en-US" dirty="0"/>
          </a:p>
        </p:txBody>
      </p:sp>
      <p:sp>
        <p:nvSpPr>
          <p:cNvPr id="3" name="內容版面配置區 2"/>
          <p:cNvSpPr>
            <a:spLocks noGrp="1"/>
          </p:cNvSpPr>
          <p:nvPr>
            <p:ph sz="quarter" idx="1"/>
          </p:nvPr>
        </p:nvSpPr>
        <p:spPr/>
        <p:txBody>
          <a:bodyPr/>
          <a:lstStyle/>
          <a:p>
            <a:pPr>
              <a:buNone/>
            </a:pPr>
            <a:r>
              <a:rPr lang="en-US" i="1" dirty="0"/>
              <a:t>9 Jan </a:t>
            </a:r>
            <a:r>
              <a:rPr lang="en-US" i="1" dirty="0" smtClean="0"/>
              <a:t>2015</a:t>
            </a:r>
            <a:r>
              <a:rPr lang="zh-TW" altLang="en-US" i="1" dirty="0" smtClean="0"/>
              <a:t> </a:t>
            </a:r>
            <a:r>
              <a:rPr lang="en-US" i="1" dirty="0" smtClean="0"/>
              <a:t>HKIA </a:t>
            </a:r>
            <a:r>
              <a:rPr lang="en-US" i="1" dirty="0"/>
              <a:t>Young Members Committee New Year 2015 Drink Party and HKIA </a:t>
            </a:r>
            <a:r>
              <a:rPr lang="en-US" i="1" dirty="0" err="1"/>
              <a:t>CaféLaunching</a:t>
            </a:r>
            <a:endParaRPr lang="zh-TW" altLang="en-US" dirty="0"/>
          </a:p>
          <a:p>
            <a:endParaRPr lang="zh-TW" altLang="en-US" dirty="0"/>
          </a:p>
        </p:txBody>
      </p:sp>
      <p:pic>
        <p:nvPicPr>
          <p:cNvPr id="4" name="圖片 3" descr="Y:\Photos\HKIA Events &amp; Supporting Events\2015\2015.01.09 HKIA YMC New Year 2015 Drink Party + HKIA Cafe Launching\IMG_8802.JPG"/>
          <p:cNvPicPr/>
          <p:nvPr/>
        </p:nvPicPr>
        <p:blipFill>
          <a:blip r:embed="rId2" cstate="print"/>
          <a:srcRect t="30617" b="13590"/>
          <a:stretch>
            <a:fillRect/>
          </a:stretch>
        </p:blipFill>
        <p:spPr bwMode="auto">
          <a:xfrm>
            <a:off x="714348" y="3429000"/>
            <a:ext cx="7715304" cy="3057844"/>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85720" y="285728"/>
            <a:ext cx="8534400" cy="758952"/>
          </a:xfrm>
        </p:spPr>
        <p:txBody>
          <a:bodyPr>
            <a:normAutofit fontScale="90000"/>
          </a:bodyPr>
          <a:lstStyle/>
          <a:p>
            <a:r>
              <a:rPr lang="en-US" b="1" dirty="0" smtClean="0"/>
              <a:t>Major </a:t>
            </a:r>
            <a:r>
              <a:rPr lang="en-US" b="1" dirty="0" err="1" smtClean="0"/>
              <a:t>Programmes</a:t>
            </a:r>
            <a:r>
              <a:rPr lang="en-US" b="1" dirty="0" smtClean="0"/>
              <a:t> and Activities of the Institute</a:t>
            </a:r>
            <a:endParaRPr lang="zh-TW" altLang="en-US" dirty="0"/>
          </a:p>
        </p:txBody>
      </p:sp>
      <p:sp>
        <p:nvSpPr>
          <p:cNvPr id="3" name="內容版面配置區 2"/>
          <p:cNvSpPr>
            <a:spLocks noGrp="1"/>
          </p:cNvSpPr>
          <p:nvPr>
            <p:ph sz="quarter" idx="1"/>
          </p:nvPr>
        </p:nvSpPr>
        <p:spPr/>
        <p:txBody>
          <a:bodyPr/>
          <a:lstStyle/>
          <a:p>
            <a:pPr>
              <a:buNone/>
            </a:pPr>
            <a:r>
              <a:rPr lang="en-US" i="1" dirty="0"/>
              <a:t>9 March </a:t>
            </a:r>
            <a:r>
              <a:rPr lang="en-US" i="1" dirty="0" smtClean="0"/>
              <a:t>2015</a:t>
            </a:r>
            <a:r>
              <a:rPr lang="zh-TW" altLang="en-US" i="1" dirty="0" smtClean="0"/>
              <a:t> </a:t>
            </a:r>
            <a:r>
              <a:rPr lang="en-US" i="1" dirty="0" smtClean="0"/>
              <a:t>VB2014 </a:t>
            </a:r>
            <a:r>
              <a:rPr lang="en-US" i="1" dirty="0"/>
              <a:t>Response Exhibition Opening Ceremony</a:t>
            </a:r>
            <a:endParaRPr lang="zh-TW" altLang="en-US" dirty="0"/>
          </a:p>
          <a:p>
            <a:endParaRPr lang="zh-TW" altLang="en-US" dirty="0"/>
          </a:p>
        </p:txBody>
      </p:sp>
      <p:pic>
        <p:nvPicPr>
          <p:cNvPr id="4" name="圖片 3" descr="Y:\Photos\HKIA Events &amp; Supporting Events\2015\2015.03.09 VB2014 Response Exhibition Opening Ceremony\1228693_JC__5095.JP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28596" y="4143380"/>
            <a:ext cx="3429024" cy="2388275"/>
          </a:xfrm>
          <a:prstGeom prst="rect">
            <a:avLst/>
          </a:prstGeom>
          <a:noFill/>
          <a:ln>
            <a:noFill/>
          </a:ln>
        </p:spPr>
      </p:pic>
      <p:pic>
        <p:nvPicPr>
          <p:cNvPr id="5" name="圖片 4" descr="Y:\Photos\HKIA Events &amp; Supporting Events\2015\2015.03.09 VB2014 Response Exhibition Opening Ceremony\To_BJO\IMG_6694.JPG"/>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286380" y="4143380"/>
            <a:ext cx="3429024" cy="2350558"/>
          </a:xfrm>
          <a:prstGeom prst="rect">
            <a:avLst/>
          </a:prstGeom>
          <a:noFill/>
          <a:ln>
            <a:noFill/>
          </a:ln>
        </p:spPr>
      </p:pic>
      <p:pic>
        <p:nvPicPr>
          <p:cNvPr id="6" name="圖片 5" descr="Y:\Photos\HKIA Events &amp; Supporting Events\2015\2015.03.09 VB2014 Response Exhibition Opening Ceremony\To_BJO\1564409_JC__4764.JPG"/>
          <p:cNvPicPr/>
          <p:nvPr/>
        </p:nvPicPr>
        <p:blipFill>
          <a:blip r:embed="rId4" cstate="print">
            <a:extLst>
              <a:ext uri="{28A0092B-C50C-407E-A947-70E740481C1C}">
                <a14:useLocalDpi xmlns:a14="http://schemas.microsoft.com/office/drawing/2010/main" xmlns="" val="0"/>
              </a:ext>
            </a:extLst>
          </a:blip>
          <a:srcRect t="18027"/>
          <a:stretch>
            <a:fillRect/>
          </a:stretch>
        </p:blipFill>
        <p:spPr bwMode="auto">
          <a:xfrm>
            <a:off x="2071670" y="2643182"/>
            <a:ext cx="4286280" cy="216335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85720" y="357166"/>
            <a:ext cx="8534400" cy="758952"/>
          </a:xfrm>
        </p:spPr>
        <p:txBody>
          <a:bodyPr>
            <a:normAutofit fontScale="90000"/>
          </a:bodyPr>
          <a:lstStyle/>
          <a:p>
            <a:r>
              <a:rPr lang="en-US" b="1" dirty="0" smtClean="0"/>
              <a:t>Major </a:t>
            </a:r>
            <a:r>
              <a:rPr lang="en-US" b="1" dirty="0" err="1" smtClean="0"/>
              <a:t>Programmes</a:t>
            </a:r>
            <a:r>
              <a:rPr lang="en-US" b="1" dirty="0" smtClean="0"/>
              <a:t> and Activities of the Institute</a:t>
            </a:r>
            <a:endParaRPr lang="zh-TW" altLang="en-US" dirty="0"/>
          </a:p>
        </p:txBody>
      </p:sp>
      <p:sp>
        <p:nvSpPr>
          <p:cNvPr id="3" name="內容版面配置區 2"/>
          <p:cNvSpPr>
            <a:spLocks noGrp="1"/>
          </p:cNvSpPr>
          <p:nvPr>
            <p:ph sz="quarter" idx="1"/>
          </p:nvPr>
        </p:nvSpPr>
        <p:spPr/>
        <p:txBody>
          <a:bodyPr/>
          <a:lstStyle/>
          <a:p>
            <a:pPr>
              <a:buNone/>
            </a:pPr>
            <a:r>
              <a:rPr lang="en-US" i="1" dirty="0"/>
              <a:t>10 Mar </a:t>
            </a:r>
            <a:r>
              <a:rPr lang="en-US" i="1" dirty="0" smtClean="0"/>
              <a:t>2015</a:t>
            </a:r>
            <a:r>
              <a:rPr lang="zh-TW" altLang="en-US" i="1" dirty="0" smtClean="0"/>
              <a:t> </a:t>
            </a:r>
            <a:r>
              <a:rPr lang="en-US" i="1" dirty="0" smtClean="0"/>
              <a:t>HKIA </a:t>
            </a:r>
            <a:r>
              <a:rPr lang="en-US" i="1" dirty="0"/>
              <a:t>Spring Reception</a:t>
            </a:r>
            <a:endParaRPr lang="zh-TW" altLang="en-US" dirty="0"/>
          </a:p>
          <a:p>
            <a:endParaRPr lang="zh-TW" altLang="en-US" dirty="0"/>
          </a:p>
        </p:txBody>
      </p:sp>
      <p:pic>
        <p:nvPicPr>
          <p:cNvPr id="4" name="圖片 3" descr="Y:\Photos\HKIA Events &amp; Supporting Events\2015\2015.03.10 HKIA Spring Reception 2015\Aaron\HKIA-SR2015-0128.JP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357818" y="4357694"/>
            <a:ext cx="3357586" cy="2143140"/>
          </a:xfrm>
          <a:prstGeom prst="rect">
            <a:avLst/>
          </a:prstGeom>
          <a:noFill/>
          <a:ln>
            <a:noFill/>
          </a:ln>
        </p:spPr>
      </p:pic>
      <p:pic>
        <p:nvPicPr>
          <p:cNvPr id="5" name="圖片 4" descr="Y:\Photos\HKIA Events &amp; Supporting Events\2015\2015.03.10 HKIA Spring Reception 2015\IMG_4891.JPG"/>
          <p:cNvPicPr/>
          <p:nvPr/>
        </p:nvPicPr>
        <p:blipFill>
          <a:blip r:embed="rId3" cstate="print">
            <a:extLst>
              <a:ext uri="{28A0092B-C50C-407E-A947-70E740481C1C}">
                <a14:useLocalDpi xmlns:a14="http://schemas.microsoft.com/office/drawing/2010/main" xmlns="" val="0"/>
              </a:ext>
            </a:extLst>
          </a:blip>
          <a:srcRect b="14373"/>
          <a:stretch>
            <a:fillRect/>
          </a:stretch>
        </p:blipFill>
        <p:spPr bwMode="auto">
          <a:xfrm>
            <a:off x="214282" y="4500570"/>
            <a:ext cx="3643338" cy="2127754"/>
          </a:xfrm>
          <a:prstGeom prst="rect">
            <a:avLst/>
          </a:prstGeom>
          <a:noFill/>
          <a:ln>
            <a:noFill/>
          </a:ln>
        </p:spPr>
      </p:pic>
      <p:pic>
        <p:nvPicPr>
          <p:cNvPr id="6" name="圖片 5" descr="Y:\Photos\HKIA Events &amp; Supporting Events\2015\2015.03.10 HKIA Spring Reception 2015\IMG_4905.JPG"/>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214546" y="2143116"/>
            <a:ext cx="4071966" cy="25996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b="1" dirty="0" smtClean="0"/>
              <a:t>Major </a:t>
            </a:r>
            <a:r>
              <a:rPr lang="en-US" b="1" dirty="0" err="1" smtClean="0"/>
              <a:t>Programmes</a:t>
            </a:r>
            <a:r>
              <a:rPr lang="en-US" b="1" dirty="0" smtClean="0"/>
              <a:t> and Activities of the Institute</a:t>
            </a:r>
            <a:endParaRPr lang="zh-TW" altLang="en-US" dirty="0"/>
          </a:p>
        </p:txBody>
      </p:sp>
      <p:sp>
        <p:nvSpPr>
          <p:cNvPr id="3" name="內容版面配置區 2"/>
          <p:cNvSpPr>
            <a:spLocks noGrp="1"/>
          </p:cNvSpPr>
          <p:nvPr>
            <p:ph sz="quarter" idx="1"/>
          </p:nvPr>
        </p:nvSpPr>
        <p:spPr/>
        <p:txBody>
          <a:bodyPr/>
          <a:lstStyle/>
          <a:p>
            <a:pPr>
              <a:buNone/>
            </a:pPr>
            <a:r>
              <a:rPr lang="en-US" i="1" dirty="0"/>
              <a:t>28 Mar </a:t>
            </a:r>
            <a:r>
              <a:rPr lang="en-US" i="1" dirty="0" smtClean="0"/>
              <a:t>2015</a:t>
            </a:r>
            <a:r>
              <a:rPr lang="zh-TW" altLang="en-US" i="1" dirty="0" smtClean="0"/>
              <a:t> </a:t>
            </a:r>
            <a:r>
              <a:rPr lang="en-US" i="1" dirty="0" smtClean="0"/>
              <a:t>HKIA </a:t>
            </a:r>
            <a:r>
              <a:rPr lang="en-US" i="1" dirty="0"/>
              <a:t>Cross-Strait Architectural Design Symposium and Awards 2015</a:t>
            </a:r>
            <a:endParaRPr lang="zh-TW" altLang="en-US" dirty="0"/>
          </a:p>
          <a:p>
            <a:endParaRPr lang="zh-TW" altLang="en-US" dirty="0"/>
          </a:p>
        </p:txBody>
      </p:sp>
      <p:pic>
        <p:nvPicPr>
          <p:cNvPr id="4" name="圖片 3" descr="Y:\Photos\HKIA Events &amp; Supporting Events\2015\2015.03.28 HKIA Cross-Strait Architectural Design Symposium\01-Morning\Aaron\AAR_0925.JPG"/>
          <p:cNvPicPr/>
          <p:nvPr/>
        </p:nvPicPr>
        <p:blipFill>
          <a:blip r:embed="rId2" cstate="print">
            <a:extLst>
              <a:ext uri="{28A0092B-C50C-407E-A947-70E740481C1C}">
                <a14:useLocalDpi xmlns:a14="http://schemas.microsoft.com/office/drawing/2010/main" xmlns="" val="0"/>
              </a:ext>
            </a:extLst>
          </a:blip>
          <a:srcRect t="25573"/>
          <a:stretch>
            <a:fillRect/>
          </a:stretch>
        </p:blipFill>
        <p:spPr bwMode="auto">
          <a:xfrm>
            <a:off x="2357422" y="2714620"/>
            <a:ext cx="4214842" cy="1949042"/>
          </a:xfrm>
          <a:prstGeom prst="rect">
            <a:avLst/>
          </a:prstGeom>
          <a:noFill/>
          <a:ln>
            <a:noFill/>
          </a:ln>
        </p:spPr>
      </p:pic>
      <p:pic>
        <p:nvPicPr>
          <p:cNvPr id="5" name="圖片 4" descr="Y:\Photos\HKIA Events &amp; Supporting Events\2015\2015.03.28 HKIA Cross-Strait Architectural Design Symposium\01-Morning\Aaron\AAR_0284.JPG"/>
          <p:cNvPicPr/>
          <p:nvPr/>
        </p:nvPicPr>
        <p:blipFill>
          <a:blip r:embed="rId3" cstate="print"/>
          <a:srcRect l="2410" t="7831" r="4418" b="10843"/>
          <a:stretch>
            <a:fillRect/>
          </a:stretch>
        </p:blipFill>
        <p:spPr bwMode="auto">
          <a:xfrm>
            <a:off x="5072066" y="4429132"/>
            <a:ext cx="3500462" cy="2170151"/>
          </a:xfrm>
          <a:prstGeom prst="rect">
            <a:avLst/>
          </a:prstGeom>
          <a:noFill/>
          <a:ln w="9525">
            <a:noFill/>
            <a:miter lim="800000"/>
            <a:headEnd/>
            <a:tailEnd/>
          </a:ln>
        </p:spPr>
      </p:pic>
      <p:pic>
        <p:nvPicPr>
          <p:cNvPr id="6" name="圖片 5" descr="Y:\Photos\HKIA Events &amp; Supporting Events\2015\2015.03.28 HKIA Cross-Strait Architectural Design Symposium\02-Afternoon\Aaron\AAR_0986.JPG"/>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00034" y="4572008"/>
            <a:ext cx="3000396" cy="1949042"/>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57158" y="357166"/>
            <a:ext cx="8534400" cy="758952"/>
          </a:xfrm>
        </p:spPr>
        <p:txBody>
          <a:bodyPr>
            <a:normAutofit fontScale="90000"/>
          </a:bodyPr>
          <a:lstStyle/>
          <a:p>
            <a:r>
              <a:rPr lang="en-US" b="1" dirty="0" smtClean="0"/>
              <a:t>Major </a:t>
            </a:r>
            <a:r>
              <a:rPr lang="en-US" b="1" dirty="0" err="1" smtClean="0"/>
              <a:t>Programmes</a:t>
            </a:r>
            <a:r>
              <a:rPr lang="en-US" b="1" dirty="0" smtClean="0"/>
              <a:t> and Activities of the Institute</a:t>
            </a:r>
            <a:endParaRPr lang="zh-TW" altLang="en-US" dirty="0"/>
          </a:p>
        </p:txBody>
      </p:sp>
      <p:sp>
        <p:nvSpPr>
          <p:cNvPr id="3" name="內容版面配置區 2"/>
          <p:cNvSpPr>
            <a:spLocks noGrp="1"/>
          </p:cNvSpPr>
          <p:nvPr>
            <p:ph sz="quarter" idx="1"/>
          </p:nvPr>
        </p:nvSpPr>
        <p:spPr/>
        <p:txBody>
          <a:bodyPr/>
          <a:lstStyle/>
          <a:p>
            <a:pPr>
              <a:buNone/>
            </a:pPr>
            <a:r>
              <a:rPr lang="en-US" i="1" dirty="0" smtClean="0"/>
              <a:t>   11 </a:t>
            </a:r>
            <a:r>
              <a:rPr lang="en-US" i="1" dirty="0"/>
              <a:t>Jun </a:t>
            </a:r>
            <a:r>
              <a:rPr lang="en-US" i="1" dirty="0" smtClean="0"/>
              <a:t>2015 </a:t>
            </a:r>
            <a:r>
              <a:rPr lang="zh-TW" altLang="en-US" i="1" dirty="0" smtClean="0"/>
              <a:t> </a:t>
            </a:r>
            <a:r>
              <a:rPr lang="en-US" altLang="zh-TW" i="1" dirty="0" smtClean="0"/>
              <a:t/>
            </a:r>
            <a:br>
              <a:rPr lang="en-US" altLang="zh-TW" i="1" dirty="0" smtClean="0"/>
            </a:br>
            <a:r>
              <a:rPr lang="en-US" i="1" dirty="0" smtClean="0"/>
              <a:t>New </a:t>
            </a:r>
            <a:r>
              <a:rPr lang="en-US" i="1" dirty="0"/>
              <a:t>Members Welcoming </a:t>
            </a:r>
            <a:r>
              <a:rPr lang="en-US" i="1" dirty="0" smtClean="0"/>
              <a:t>Party at </a:t>
            </a:r>
            <a:r>
              <a:rPr lang="en-US" i="1" dirty="0"/>
              <a:t>2</a:t>
            </a:r>
            <a:r>
              <a:rPr lang="en-US" i="1" baseline="30000" dirty="0"/>
              <a:t>nd</a:t>
            </a:r>
            <a:r>
              <a:rPr lang="en-US" i="1" dirty="0"/>
              <a:t>  Quarterly General Meeting</a:t>
            </a:r>
            <a:endParaRPr lang="zh-TW" altLang="en-US" dirty="0"/>
          </a:p>
          <a:p>
            <a:endParaRPr lang="zh-TW" altLang="en-US" dirty="0"/>
          </a:p>
        </p:txBody>
      </p:sp>
      <p:pic>
        <p:nvPicPr>
          <p:cNvPr id="4" name="圖片 3" descr="Y:\Photos\HKIA Events &amp; Supporting Events\2015\2015.06.11 QGM and Welcoming Party\AAR_0828.JPG"/>
          <p:cNvPicPr/>
          <p:nvPr/>
        </p:nvPicPr>
        <p:blipFill>
          <a:blip r:embed="rId2" cstate="print"/>
          <a:srcRect t="36901" b="14334"/>
          <a:stretch>
            <a:fillRect/>
          </a:stretch>
        </p:blipFill>
        <p:spPr bwMode="auto">
          <a:xfrm>
            <a:off x="500034" y="2928934"/>
            <a:ext cx="8215370" cy="3210617"/>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85720" y="357166"/>
            <a:ext cx="8534400" cy="758952"/>
          </a:xfrm>
        </p:spPr>
        <p:txBody>
          <a:bodyPr>
            <a:normAutofit fontScale="90000"/>
          </a:bodyPr>
          <a:lstStyle/>
          <a:p>
            <a:r>
              <a:rPr lang="en-US" b="1" dirty="0" smtClean="0"/>
              <a:t>Major </a:t>
            </a:r>
            <a:r>
              <a:rPr lang="en-US" b="1" dirty="0" err="1" smtClean="0"/>
              <a:t>Programmes</a:t>
            </a:r>
            <a:r>
              <a:rPr lang="en-US" b="1" dirty="0" smtClean="0"/>
              <a:t> and Activities of the Institute</a:t>
            </a:r>
            <a:endParaRPr lang="zh-TW" altLang="en-US" dirty="0"/>
          </a:p>
        </p:txBody>
      </p:sp>
      <p:sp>
        <p:nvSpPr>
          <p:cNvPr id="3" name="內容版面配置區 2"/>
          <p:cNvSpPr>
            <a:spLocks noGrp="1"/>
          </p:cNvSpPr>
          <p:nvPr>
            <p:ph sz="quarter" idx="1"/>
          </p:nvPr>
        </p:nvSpPr>
        <p:spPr/>
        <p:txBody>
          <a:bodyPr/>
          <a:lstStyle/>
          <a:p>
            <a:pPr>
              <a:buNone/>
            </a:pPr>
            <a:r>
              <a:rPr lang="en-US" i="1" dirty="0"/>
              <a:t>27 Jun </a:t>
            </a:r>
            <a:r>
              <a:rPr lang="en-US" i="1" dirty="0" smtClean="0"/>
              <a:t>2015</a:t>
            </a:r>
            <a:r>
              <a:rPr lang="zh-TW" altLang="en-US" i="1" dirty="0" smtClean="0"/>
              <a:t> </a:t>
            </a:r>
            <a:r>
              <a:rPr lang="zh-TW" altLang="en-US" i="1" dirty="0" smtClean="0"/>
              <a:t> </a:t>
            </a:r>
            <a:r>
              <a:rPr lang="en-US" i="1" dirty="0" err="1" smtClean="0"/>
              <a:t>EARTHquake</a:t>
            </a:r>
            <a:r>
              <a:rPr lang="en-US" i="1" dirty="0" smtClean="0"/>
              <a:t> </a:t>
            </a:r>
            <a:r>
              <a:rPr lang="en-US" i="1" dirty="0"/>
              <a:t>Nepal Workshop</a:t>
            </a:r>
            <a:endParaRPr lang="zh-TW" altLang="en-US" dirty="0"/>
          </a:p>
          <a:p>
            <a:endParaRPr lang="zh-TW" altLang="en-US" dirty="0"/>
          </a:p>
        </p:txBody>
      </p:sp>
      <p:pic>
        <p:nvPicPr>
          <p:cNvPr id="4" name="圖片 3" descr="Z:\BExA\ARCASIA_CAA\ARCASIA 2015\150627 EARTHquake Nepal Workshop\Photos\IMG_9874.JPG"/>
          <p:cNvPicPr/>
          <p:nvPr/>
        </p:nvPicPr>
        <p:blipFill>
          <a:blip r:embed="rId2" cstate="print"/>
          <a:srcRect l="7639" t="27754" r="3243" b="16511"/>
          <a:stretch>
            <a:fillRect/>
          </a:stretch>
        </p:blipFill>
        <p:spPr bwMode="auto">
          <a:xfrm>
            <a:off x="714348" y="2357430"/>
            <a:ext cx="7929618" cy="3736784"/>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85720" y="357166"/>
            <a:ext cx="8534400" cy="758952"/>
          </a:xfrm>
        </p:spPr>
        <p:txBody>
          <a:bodyPr>
            <a:normAutofit fontScale="90000"/>
          </a:bodyPr>
          <a:lstStyle/>
          <a:p>
            <a:r>
              <a:rPr lang="en-US" b="1" dirty="0" smtClean="0"/>
              <a:t>Major </a:t>
            </a:r>
            <a:r>
              <a:rPr lang="en-US" b="1" dirty="0" err="1" smtClean="0"/>
              <a:t>Programmes</a:t>
            </a:r>
            <a:r>
              <a:rPr lang="en-US" b="1" dirty="0" smtClean="0"/>
              <a:t> and Activities of the Institute</a:t>
            </a:r>
            <a:endParaRPr lang="zh-TW" altLang="en-US" dirty="0"/>
          </a:p>
        </p:txBody>
      </p:sp>
      <p:sp>
        <p:nvSpPr>
          <p:cNvPr id="3" name="內容版面配置區 2"/>
          <p:cNvSpPr>
            <a:spLocks noGrp="1"/>
          </p:cNvSpPr>
          <p:nvPr>
            <p:ph sz="quarter" idx="1"/>
          </p:nvPr>
        </p:nvSpPr>
        <p:spPr/>
        <p:txBody>
          <a:bodyPr/>
          <a:lstStyle/>
          <a:p>
            <a:pPr>
              <a:buNone/>
            </a:pPr>
            <a:r>
              <a:rPr lang="en-US" i="1" dirty="0" smtClean="0"/>
              <a:t>   10-25 </a:t>
            </a:r>
            <a:r>
              <a:rPr lang="en-US" i="1" dirty="0"/>
              <a:t>Sept </a:t>
            </a:r>
            <a:r>
              <a:rPr lang="en-US" i="1" dirty="0" smtClean="0"/>
              <a:t>2015</a:t>
            </a:r>
            <a:r>
              <a:rPr lang="zh-TW" altLang="en-US" i="1" dirty="0" smtClean="0"/>
              <a:t> </a:t>
            </a:r>
            <a:r>
              <a:rPr lang="en-US" altLang="zh-TW" i="1" dirty="0" smtClean="0"/>
              <a:t/>
            </a:r>
            <a:br>
              <a:rPr lang="en-US" altLang="zh-TW" i="1" dirty="0" smtClean="0"/>
            </a:br>
            <a:r>
              <a:rPr lang="en-US" i="1" dirty="0" smtClean="0"/>
              <a:t>Past</a:t>
            </a:r>
            <a:r>
              <a:rPr lang="en-US" i="1" dirty="0"/>
              <a:t>. Present. Future - Tracking Hong Kong Architecture</a:t>
            </a:r>
            <a:endParaRPr lang="zh-TW" altLang="en-US" dirty="0"/>
          </a:p>
          <a:p>
            <a:endParaRPr lang="zh-TW" altLang="en-US" dirty="0"/>
          </a:p>
        </p:txBody>
      </p:sp>
      <p:pic>
        <p:nvPicPr>
          <p:cNvPr id="4" name="圖片 3"/>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643174" y="2643182"/>
            <a:ext cx="3857652" cy="2544110"/>
          </a:xfrm>
          <a:prstGeom prst="rect">
            <a:avLst/>
          </a:prstGeom>
          <a:noFill/>
        </p:spPr>
      </p:pic>
      <p:pic>
        <p:nvPicPr>
          <p:cNvPr id="5" name="Picture 4" descr="X:\E_BExA\2015\Committees\ARCASIA_CAA Committee\ARCASIA\Events\1511 ARCASIA Forum 18 Ayutthaya\Report\11953293_912236488849678_73423478687535726_o.jpg"/>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500694" y="4500570"/>
            <a:ext cx="3214710" cy="2075860"/>
          </a:xfrm>
          <a:prstGeom prst="rect">
            <a:avLst/>
          </a:prstGeom>
          <a:noFill/>
          <a:extLst/>
        </p:spPr>
      </p:pic>
      <p:pic>
        <p:nvPicPr>
          <p:cNvPr id="6" name="Picture 2" descr="X:\E_BExA\2015\Committees\ARCASIA_CAA Committee\ARCASIA\Events\1511 ARCASIA Forum 18 Ayutthaya\Report\11265419_919354894804504_825708294390245827_o.jpg"/>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00034" y="4500570"/>
            <a:ext cx="2928958" cy="1972606"/>
          </a:xfrm>
          <a:prstGeom prst="rect">
            <a:avLst/>
          </a:prstGeom>
          <a:noFill/>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b="1" i="1" dirty="0"/>
              <a:t>Continuing Professional Development</a:t>
            </a:r>
            <a:endParaRPr lang="zh-TW" altLang="en-US" dirty="0"/>
          </a:p>
        </p:txBody>
      </p:sp>
      <p:sp>
        <p:nvSpPr>
          <p:cNvPr id="3" name="內容版面配置區 2"/>
          <p:cNvSpPr>
            <a:spLocks noGrp="1"/>
          </p:cNvSpPr>
          <p:nvPr>
            <p:ph sz="quarter" idx="1"/>
          </p:nvPr>
        </p:nvSpPr>
        <p:spPr>
          <a:xfrm>
            <a:off x="285720" y="1142984"/>
            <a:ext cx="8503920" cy="4572000"/>
          </a:xfrm>
        </p:spPr>
        <p:txBody>
          <a:bodyPr>
            <a:normAutofit/>
          </a:bodyPr>
          <a:lstStyle/>
          <a:p>
            <a:pPr>
              <a:buNone/>
            </a:pPr>
            <a:endParaRPr lang="en-US" dirty="0"/>
          </a:p>
          <a:p>
            <a:pPr>
              <a:buFont typeface="Wingdings" panose="05000000000000000000" pitchFamily="2" charset="2"/>
              <a:buChar char="l"/>
            </a:pPr>
            <a:r>
              <a:rPr lang="en-US" dirty="0" smtClean="0"/>
              <a:t>To </a:t>
            </a:r>
            <a:r>
              <a:rPr lang="en-US" dirty="0"/>
              <a:t>ensure that professionals meet up-to-date requirements and catch up with the latest news, ideas and technological advancements through ongoing education and training. </a:t>
            </a:r>
            <a:endParaRPr lang="en-US" dirty="0" smtClean="0"/>
          </a:p>
          <a:p>
            <a:pPr>
              <a:buFont typeface="Wingdings" panose="05000000000000000000" pitchFamily="2" charset="2"/>
              <a:buChar char="l"/>
            </a:pPr>
            <a:r>
              <a:rPr lang="en-US" dirty="0" smtClean="0"/>
              <a:t>Members </a:t>
            </a:r>
            <a:r>
              <a:rPr lang="en-US" dirty="0"/>
              <a:t>are required to comply with the mandatory CPD requirements for renewal and reinstatement of HKIA membership since 1 January 2003. </a:t>
            </a:r>
            <a:endParaRPr lang="en-US" dirty="0" smtClean="0"/>
          </a:p>
          <a:p>
            <a:pPr>
              <a:buFont typeface="Wingdings" panose="05000000000000000000" pitchFamily="2" charset="2"/>
              <a:buChar char="l"/>
            </a:pPr>
            <a:r>
              <a:rPr lang="en-US" dirty="0" smtClean="0"/>
              <a:t>Throughout </a:t>
            </a:r>
            <a:r>
              <a:rPr lang="en-US" dirty="0"/>
              <a:t>the year, the Institute organizes various CPD activities for members to participate. </a:t>
            </a:r>
            <a:endParaRPr lang="zh-TW" alt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85720" y="500042"/>
            <a:ext cx="8534400" cy="758952"/>
          </a:xfrm>
        </p:spPr>
        <p:txBody>
          <a:bodyPr>
            <a:normAutofit fontScale="90000"/>
          </a:bodyPr>
          <a:lstStyle/>
          <a:p>
            <a:pPr lvl="0"/>
            <a:r>
              <a:rPr lang="en-US" b="1" dirty="0" smtClean="0"/>
              <a:t>Office </a:t>
            </a:r>
            <a:r>
              <a:rPr lang="en-US" b="1" dirty="0"/>
              <a:t>Bearers of the </a:t>
            </a:r>
            <a:r>
              <a:rPr lang="en-US" b="1" dirty="0" smtClean="0"/>
              <a:t>Institute 2015-2016 </a:t>
            </a:r>
            <a:r>
              <a:rPr lang="zh-TW" altLang="en-US" b="1" dirty="0"/>
              <a:t/>
            </a:r>
            <a:br>
              <a:rPr lang="zh-TW" altLang="en-US" b="1" dirty="0"/>
            </a:br>
            <a:endParaRPr lang="zh-TW" altLang="en-US" dirty="0"/>
          </a:p>
        </p:txBody>
      </p:sp>
      <p:sp>
        <p:nvSpPr>
          <p:cNvPr id="3" name="內容版面配置區 2"/>
          <p:cNvSpPr>
            <a:spLocks noGrp="1"/>
          </p:cNvSpPr>
          <p:nvPr>
            <p:ph sz="quarter" idx="1"/>
          </p:nvPr>
        </p:nvSpPr>
        <p:spPr>
          <a:xfrm>
            <a:off x="571472" y="1428736"/>
            <a:ext cx="8229600" cy="4525963"/>
          </a:xfrm>
        </p:spPr>
        <p:txBody>
          <a:bodyPr/>
          <a:lstStyle/>
          <a:p>
            <a:pPr lvl="0"/>
            <a:r>
              <a:rPr lang="en-US" sz="2400" dirty="0" smtClean="0"/>
              <a:t>Mr. Vincent NG </a:t>
            </a:r>
            <a:r>
              <a:rPr lang="en-US" sz="2400" i="1" dirty="0" smtClean="0"/>
              <a:t>JP </a:t>
            </a:r>
            <a:r>
              <a:rPr lang="en-US" sz="2400" dirty="0" smtClean="0"/>
              <a:t>(President</a:t>
            </a:r>
            <a:r>
              <a:rPr lang="en-US" sz="2400" dirty="0"/>
              <a:t>)</a:t>
            </a:r>
            <a:endParaRPr lang="zh-TW" altLang="en-US" sz="2400" dirty="0"/>
          </a:p>
          <a:p>
            <a:pPr lvl="0"/>
            <a:r>
              <a:rPr lang="en-US" sz="2400" dirty="0" smtClean="0"/>
              <a:t>Mr. William TSENG </a:t>
            </a:r>
            <a:r>
              <a:rPr lang="en-US" sz="2400" dirty="0"/>
              <a:t>(Vice President)</a:t>
            </a:r>
            <a:endParaRPr lang="zh-TW" altLang="en-US" sz="2400" dirty="0"/>
          </a:p>
          <a:p>
            <a:pPr lvl="0"/>
            <a:r>
              <a:rPr lang="en-US" sz="2400" dirty="0" smtClean="0"/>
              <a:t>Dr. </a:t>
            </a:r>
            <a:r>
              <a:rPr lang="en-US" sz="2400" dirty="0" err="1" smtClean="0"/>
              <a:t>Rosman</a:t>
            </a:r>
            <a:r>
              <a:rPr lang="en-US" sz="2400" dirty="0" smtClean="0"/>
              <a:t> WAI </a:t>
            </a:r>
            <a:r>
              <a:rPr lang="en-US" sz="2400" dirty="0"/>
              <a:t>(Vice President)</a:t>
            </a:r>
            <a:endParaRPr lang="zh-TW" altLang="en-US" sz="2400" dirty="0"/>
          </a:p>
          <a:p>
            <a:pPr lvl="0"/>
            <a:r>
              <a:rPr lang="en-US" sz="2400" dirty="0" smtClean="0"/>
              <a:t>Mr. Daniel CHI </a:t>
            </a:r>
            <a:r>
              <a:rPr lang="en-US" sz="2400" dirty="0"/>
              <a:t>(Honorary Secretary)</a:t>
            </a:r>
            <a:endParaRPr lang="zh-TW" altLang="en-US" sz="2400" dirty="0"/>
          </a:p>
          <a:p>
            <a:pPr lvl="0"/>
            <a:r>
              <a:rPr lang="en-US" sz="2400" dirty="0" smtClean="0"/>
              <a:t>Mr. Paul CHU </a:t>
            </a:r>
            <a:r>
              <a:rPr lang="en-US" sz="2400" dirty="0"/>
              <a:t>(Honorary Treasurer)</a:t>
            </a:r>
            <a:endParaRPr lang="zh-TW" altLang="en-US" sz="2400" dirty="0"/>
          </a:p>
          <a:p>
            <a:endParaRPr lang="zh-TW" altLang="en-US" dirty="0"/>
          </a:p>
        </p:txBody>
      </p:sp>
      <p:pic>
        <p:nvPicPr>
          <p:cNvPr id="4" name="圖片 3" descr="Group_Photo_2014-2015.jpg"/>
          <p:cNvPicPr/>
          <p:nvPr/>
        </p:nvPicPr>
        <p:blipFill>
          <a:blip r:embed="rId2"/>
          <a:srcRect l="3035" t="15540" b="9422"/>
          <a:stretch>
            <a:fillRect/>
          </a:stretch>
        </p:blipFill>
        <p:spPr>
          <a:xfrm>
            <a:off x="928662" y="3714752"/>
            <a:ext cx="7358114" cy="2901115"/>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85720" y="357166"/>
            <a:ext cx="8534400" cy="758952"/>
          </a:xfrm>
        </p:spPr>
        <p:txBody>
          <a:bodyPr>
            <a:normAutofit fontScale="90000"/>
          </a:bodyPr>
          <a:lstStyle/>
          <a:p>
            <a:pPr lvl="0"/>
            <a:r>
              <a:rPr lang="en-US" b="1" dirty="0"/>
              <a:t>Architectural Competitions/Awards Organized by the Institute </a:t>
            </a:r>
            <a:endParaRPr lang="zh-TW" altLang="en-US" dirty="0"/>
          </a:p>
        </p:txBody>
      </p:sp>
      <p:sp>
        <p:nvSpPr>
          <p:cNvPr id="3" name="內容版面配置區 2"/>
          <p:cNvSpPr>
            <a:spLocks noGrp="1"/>
          </p:cNvSpPr>
          <p:nvPr>
            <p:ph sz="quarter" idx="1"/>
          </p:nvPr>
        </p:nvSpPr>
        <p:spPr>
          <a:xfrm>
            <a:off x="214282" y="1428736"/>
            <a:ext cx="8686800" cy="4900634"/>
          </a:xfrm>
        </p:spPr>
        <p:txBody>
          <a:bodyPr>
            <a:normAutofit fontScale="92500" lnSpcReduction="10000"/>
          </a:bodyPr>
          <a:lstStyle/>
          <a:p>
            <a:pPr>
              <a:buNone/>
            </a:pPr>
            <a:r>
              <a:rPr lang="en-US" sz="2600" b="1" i="1" dirty="0"/>
              <a:t>HKIA Annual Awards 2014</a:t>
            </a:r>
            <a:endParaRPr lang="zh-TW" altLang="en-US" sz="2600" dirty="0"/>
          </a:p>
          <a:p>
            <a:r>
              <a:rPr lang="en-US" sz="2600" dirty="0" smtClean="0"/>
              <a:t>Organized </a:t>
            </a:r>
            <a:r>
              <a:rPr lang="en-US" sz="2600" dirty="0"/>
              <a:t>every year to give recognition to outstanding architecture designed by our members. </a:t>
            </a:r>
            <a:endParaRPr lang="en-US" sz="2600" dirty="0" smtClean="0"/>
          </a:p>
          <a:p>
            <a:r>
              <a:rPr lang="en-US" sz="2600" dirty="0" smtClean="0"/>
              <a:t>Established </a:t>
            </a:r>
            <a:r>
              <a:rPr lang="en-US" sz="2600" dirty="0"/>
              <a:t>since 1965 and </a:t>
            </a:r>
            <a:r>
              <a:rPr lang="en-US" sz="2600" dirty="0" smtClean="0"/>
              <a:t>well </a:t>
            </a:r>
            <a:r>
              <a:rPr lang="en-US" sz="2600" dirty="0"/>
              <a:t>recognized as the most important architectural award in Hong Kong.</a:t>
            </a:r>
            <a:endParaRPr lang="zh-TW" altLang="en-US" sz="2600" dirty="0"/>
          </a:p>
          <a:p>
            <a:r>
              <a:rPr lang="en-US" sz="2600" dirty="0" smtClean="0"/>
              <a:t>To </a:t>
            </a:r>
            <a:r>
              <a:rPr lang="en-US" sz="2600" dirty="0"/>
              <a:t>give professional recognition and to increase public awareness to outstanding achievements in architecture. </a:t>
            </a:r>
            <a:endParaRPr lang="en-US" sz="2600" dirty="0" smtClean="0"/>
          </a:p>
          <a:p>
            <a:r>
              <a:rPr lang="en-US" sz="2600" dirty="0" smtClean="0"/>
              <a:t>To foster </a:t>
            </a:r>
            <a:r>
              <a:rPr lang="en-US" sz="2600" dirty="0"/>
              <a:t>an appreciation for </a:t>
            </a:r>
            <a:r>
              <a:rPr lang="en-US" sz="2600" dirty="0" smtClean="0"/>
              <a:t/>
            </a:r>
            <a:br>
              <a:rPr lang="en-US" sz="2600" dirty="0" smtClean="0"/>
            </a:br>
            <a:r>
              <a:rPr lang="en-US" sz="2600" dirty="0" smtClean="0"/>
              <a:t>buildings designed </a:t>
            </a:r>
            <a:r>
              <a:rPr lang="en-US" sz="2600" dirty="0"/>
              <a:t>by members </a:t>
            </a:r>
            <a:r>
              <a:rPr lang="en-US" sz="2600" dirty="0" smtClean="0"/>
              <a:t/>
            </a:r>
            <a:br>
              <a:rPr lang="en-US" sz="2600" dirty="0" smtClean="0"/>
            </a:br>
            <a:r>
              <a:rPr lang="en-US" sz="2600" dirty="0" smtClean="0"/>
              <a:t>of </a:t>
            </a:r>
            <a:r>
              <a:rPr lang="en-US" sz="2600" dirty="0"/>
              <a:t>HKIA </a:t>
            </a:r>
            <a:r>
              <a:rPr lang="en-US" sz="2600" dirty="0" smtClean="0"/>
              <a:t>with architectural </a:t>
            </a:r>
            <a:br>
              <a:rPr lang="en-US" sz="2600" dirty="0" smtClean="0"/>
            </a:br>
            <a:r>
              <a:rPr lang="en-US" sz="2600" dirty="0" smtClean="0"/>
              <a:t>excellence </a:t>
            </a:r>
            <a:r>
              <a:rPr lang="en-US" sz="2600" dirty="0"/>
              <a:t>that deserve </a:t>
            </a:r>
            <a:r>
              <a:rPr lang="en-US" sz="2600" dirty="0" smtClean="0"/>
              <a:t/>
            </a:r>
            <a:br>
              <a:rPr lang="en-US" sz="2600" dirty="0" smtClean="0"/>
            </a:br>
            <a:r>
              <a:rPr lang="en-US" sz="2600" dirty="0" smtClean="0"/>
              <a:t>professional acknowledgement</a:t>
            </a:r>
            <a:br>
              <a:rPr lang="en-US" sz="2600" dirty="0" smtClean="0"/>
            </a:br>
            <a:r>
              <a:rPr lang="en-US" sz="2600" dirty="0" smtClean="0"/>
              <a:t> </a:t>
            </a:r>
            <a:r>
              <a:rPr lang="en-US" sz="2600" dirty="0"/>
              <a:t>and public attention.</a:t>
            </a:r>
            <a:endParaRPr lang="zh-TW" altLang="en-US" sz="2600" dirty="0"/>
          </a:p>
          <a:p>
            <a:endParaRPr lang="zh-TW" altLang="en-US" sz="3800" dirty="0"/>
          </a:p>
          <a:p>
            <a:endParaRPr lang="zh-TW" altLang="en-US" dirty="0"/>
          </a:p>
        </p:txBody>
      </p:sp>
      <p:pic>
        <p:nvPicPr>
          <p:cNvPr id="5" name="圖片 4"/>
          <p:cNvPicPr/>
          <p:nvPr/>
        </p:nvPicPr>
        <p:blipFill>
          <a:blip r:embed="rId2" cstate="print"/>
          <a:srcRect l="14594" t="13056" r="14430" b="6944"/>
          <a:stretch>
            <a:fillRect/>
          </a:stretch>
        </p:blipFill>
        <p:spPr bwMode="auto">
          <a:xfrm>
            <a:off x="5500694" y="4143380"/>
            <a:ext cx="3071834" cy="21680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85720" y="357166"/>
            <a:ext cx="8534400" cy="758952"/>
          </a:xfrm>
        </p:spPr>
        <p:txBody>
          <a:bodyPr>
            <a:normAutofit fontScale="90000"/>
          </a:bodyPr>
          <a:lstStyle/>
          <a:p>
            <a:r>
              <a:rPr lang="en-US" b="1" dirty="0" smtClean="0"/>
              <a:t>Architectural Competitions/Awards Organized by the Institute </a:t>
            </a:r>
            <a:endParaRPr lang="zh-TW" altLang="en-US" dirty="0"/>
          </a:p>
        </p:txBody>
      </p:sp>
      <p:sp>
        <p:nvSpPr>
          <p:cNvPr id="3" name="內容版面配置區 2"/>
          <p:cNvSpPr>
            <a:spLocks noGrp="1"/>
          </p:cNvSpPr>
          <p:nvPr>
            <p:ph sz="quarter" idx="1"/>
          </p:nvPr>
        </p:nvSpPr>
        <p:spPr/>
        <p:txBody>
          <a:bodyPr>
            <a:normAutofit/>
          </a:bodyPr>
          <a:lstStyle/>
          <a:p>
            <a:pPr>
              <a:buNone/>
            </a:pPr>
            <a:r>
              <a:rPr lang="en-US" b="1" i="1" dirty="0"/>
              <a:t>HKIA Young Architect Award </a:t>
            </a:r>
            <a:r>
              <a:rPr lang="en-US" b="1" i="1" dirty="0" smtClean="0"/>
              <a:t>2014</a:t>
            </a:r>
            <a:endParaRPr lang="zh-TW" altLang="en-US" dirty="0"/>
          </a:p>
          <a:p>
            <a:r>
              <a:rPr lang="en-US" sz="2400" dirty="0"/>
              <a:t>HKIA encourages young </a:t>
            </a:r>
            <a:r>
              <a:rPr lang="en-US" sz="2400" dirty="0" smtClean="0"/>
              <a:t>architects</a:t>
            </a:r>
            <a:br>
              <a:rPr lang="en-US" sz="2400" dirty="0" smtClean="0"/>
            </a:br>
            <a:r>
              <a:rPr lang="en-US" sz="2400" dirty="0" smtClean="0"/>
              <a:t> </a:t>
            </a:r>
            <a:r>
              <a:rPr lang="en-US" sz="2400" dirty="0"/>
              <a:t>to contribute their talent </a:t>
            </a:r>
            <a:r>
              <a:rPr lang="en-US" sz="2400" dirty="0" smtClean="0"/>
              <a:t/>
            </a:r>
            <a:br>
              <a:rPr lang="en-US" sz="2400" dirty="0" smtClean="0"/>
            </a:br>
            <a:r>
              <a:rPr lang="en-US" sz="2400" dirty="0" smtClean="0"/>
              <a:t>pro-actively </a:t>
            </a:r>
            <a:r>
              <a:rPr lang="en-US" sz="2400" dirty="0"/>
              <a:t>in upholding </a:t>
            </a:r>
            <a:r>
              <a:rPr lang="en-US" sz="2400" dirty="0" smtClean="0"/>
              <a:t/>
            </a:r>
            <a:br>
              <a:rPr lang="en-US" sz="2400" dirty="0" smtClean="0"/>
            </a:br>
            <a:r>
              <a:rPr lang="en-US" sz="2400" dirty="0" smtClean="0"/>
              <a:t>the </a:t>
            </a:r>
            <a:r>
              <a:rPr lang="en-US" sz="2400" dirty="0"/>
              <a:t>professional, art and </a:t>
            </a:r>
            <a:r>
              <a:rPr lang="en-US" sz="2400" dirty="0" smtClean="0"/>
              <a:t/>
            </a:r>
            <a:br>
              <a:rPr lang="en-US" sz="2400" dirty="0" smtClean="0"/>
            </a:br>
            <a:r>
              <a:rPr lang="en-US" sz="2400" dirty="0" smtClean="0"/>
              <a:t>cultural </a:t>
            </a:r>
            <a:r>
              <a:rPr lang="en-US" sz="2400" dirty="0"/>
              <a:t>developments </a:t>
            </a:r>
            <a:r>
              <a:rPr lang="en-US" sz="2400" dirty="0" smtClean="0"/>
              <a:t>of</a:t>
            </a:r>
            <a:br>
              <a:rPr lang="en-US" sz="2400" dirty="0" smtClean="0"/>
            </a:br>
            <a:r>
              <a:rPr lang="en-US" sz="2400" dirty="0" smtClean="0"/>
              <a:t> </a:t>
            </a:r>
            <a:r>
              <a:rPr lang="en-US" sz="2400" dirty="0"/>
              <a:t>Hong Kong. </a:t>
            </a:r>
            <a:endParaRPr lang="zh-TW" altLang="en-US" sz="2400" dirty="0"/>
          </a:p>
          <a:p>
            <a:pPr>
              <a:buNone/>
            </a:pPr>
            <a:endParaRPr lang="zh-TW" altLang="en-US" sz="2000" dirty="0"/>
          </a:p>
          <a:p>
            <a:endParaRPr lang="zh-TW" altLang="en-US" dirty="0"/>
          </a:p>
        </p:txBody>
      </p:sp>
      <p:pic>
        <p:nvPicPr>
          <p:cNvPr id="4" name="Picture 2" descr="X:\BLA\2015\Invitations\Eco Expo Asia 2015\HKIA FB\yaa_2014_poster.jp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500694" y="2214554"/>
            <a:ext cx="3071834" cy="3857628"/>
          </a:xfrm>
          <a:prstGeom prst="rect">
            <a:avLst/>
          </a:prstGeom>
          <a:noFill/>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28596" y="214290"/>
            <a:ext cx="8229600" cy="1285860"/>
          </a:xfrm>
        </p:spPr>
        <p:txBody>
          <a:bodyPr>
            <a:normAutofit fontScale="90000"/>
          </a:bodyPr>
          <a:lstStyle/>
          <a:p>
            <a:pPr lvl="0"/>
            <a:r>
              <a:rPr lang="en-US" sz="2700" b="1" dirty="0"/>
              <a:t>Key Issues Facing the Architects/Architectural Profession/ </a:t>
            </a:r>
            <a:r>
              <a:rPr lang="en-US" sz="2700" b="1" dirty="0" smtClean="0"/>
              <a:t>Institute in Hong </a:t>
            </a:r>
            <a:r>
              <a:rPr lang="en-US" sz="2700" b="1" dirty="0"/>
              <a:t>Kong</a:t>
            </a:r>
            <a:r>
              <a:rPr lang="zh-TW" altLang="en-US" b="1" dirty="0"/>
              <a:t/>
            </a:r>
            <a:br>
              <a:rPr lang="zh-TW" altLang="en-US" b="1" dirty="0"/>
            </a:br>
            <a:endParaRPr lang="zh-TW" altLang="en-US" dirty="0"/>
          </a:p>
        </p:txBody>
      </p:sp>
      <p:sp>
        <p:nvSpPr>
          <p:cNvPr id="3" name="內容版面配置區 2"/>
          <p:cNvSpPr>
            <a:spLocks noGrp="1"/>
          </p:cNvSpPr>
          <p:nvPr>
            <p:ph sz="quarter" idx="1"/>
          </p:nvPr>
        </p:nvSpPr>
        <p:spPr>
          <a:xfrm>
            <a:off x="428596" y="1571612"/>
            <a:ext cx="8229600" cy="4125923"/>
          </a:xfrm>
        </p:spPr>
        <p:txBody>
          <a:bodyPr>
            <a:normAutofit/>
          </a:bodyPr>
          <a:lstStyle/>
          <a:p>
            <a:r>
              <a:rPr lang="en-US" dirty="0"/>
              <a:t>Proposed Security of Payment Legislation for the Construction </a:t>
            </a:r>
            <a:r>
              <a:rPr lang="en-US" dirty="0" smtClean="0"/>
              <a:t>Industry in Hong Kong</a:t>
            </a:r>
          </a:p>
          <a:p>
            <a:endParaRPr lang="en-US" dirty="0" smtClean="0"/>
          </a:p>
          <a:p>
            <a:r>
              <a:rPr lang="en-US" dirty="0" smtClean="0"/>
              <a:t>Global </a:t>
            </a:r>
            <a:r>
              <a:rPr lang="en-US" dirty="0"/>
              <a:t>Trend of Adopting Building Information Modelling (BIM)</a:t>
            </a:r>
          </a:p>
          <a:p>
            <a:pPr marL="0" indent="0">
              <a:buNone/>
            </a:pPr>
            <a:endParaRPr lang="en-US" b="1" dirty="0" smtClean="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00034" y="214290"/>
            <a:ext cx="8229600" cy="785794"/>
          </a:xfrm>
        </p:spPr>
        <p:txBody>
          <a:bodyPr>
            <a:normAutofit/>
          </a:bodyPr>
          <a:lstStyle/>
          <a:p>
            <a:pPr lvl="0"/>
            <a:r>
              <a:rPr lang="en-US" b="1" dirty="0"/>
              <a:t>Resources of the Institute</a:t>
            </a:r>
            <a:endParaRPr lang="zh-TW" altLang="en-US" b="1" dirty="0"/>
          </a:p>
        </p:txBody>
      </p:sp>
      <p:sp>
        <p:nvSpPr>
          <p:cNvPr id="3" name="內容版面配置區 2"/>
          <p:cNvSpPr>
            <a:spLocks noGrp="1"/>
          </p:cNvSpPr>
          <p:nvPr>
            <p:ph sz="quarter" idx="1"/>
          </p:nvPr>
        </p:nvSpPr>
        <p:spPr>
          <a:xfrm>
            <a:off x="285720" y="1714488"/>
            <a:ext cx="8503920" cy="3616464"/>
          </a:xfrm>
        </p:spPr>
        <p:txBody>
          <a:bodyPr>
            <a:normAutofit/>
          </a:bodyPr>
          <a:lstStyle/>
          <a:p>
            <a:r>
              <a:rPr lang="en-US" dirty="0" smtClean="0"/>
              <a:t>Full </a:t>
            </a:r>
            <a:r>
              <a:rPr lang="en-US" dirty="0"/>
              <a:t>calendar of </a:t>
            </a:r>
            <a:r>
              <a:rPr lang="en-US" dirty="0" smtClean="0"/>
              <a:t>events : Biennale </a:t>
            </a:r>
            <a:r>
              <a:rPr lang="en-US" dirty="0"/>
              <a:t>Exhibitions, Continuing Professional Development seminars, HKIA Annual Awards, competitions, architectural walks, joint-institutes forums and symposia at all levels of society to cross-boundaries architectural biennales beyond Hong Kong.  </a:t>
            </a:r>
            <a:endParaRPr lang="zh-TW" altLang="en-US" dirty="0"/>
          </a:p>
          <a:p>
            <a:endParaRPr lang="zh-TW" alt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b="1" dirty="0" smtClean="0"/>
              <a:t>Resources of the Institute</a:t>
            </a:r>
            <a:endParaRPr lang="zh-TW" altLang="en-US" dirty="0"/>
          </a:p>
        </p:txBody>
      </p:sp>
      <p:sp>
        <p:nvSpPr>
          <p:cNvPr id="3" name="內容版面配置區 2"/>
          <p:cNvSpPr>
            <a:spLocks noGrp="1"/>
          </p:cNvSpPr>
          <p:nvPr>
            <p:ph sz="quarter" idx="1"/>
          </p:nvPr>
        </p:nvSpPr>
        <p:spPr/>
        <p:txBody>
          <a:bodyPr>
            <a:normAutofit fontScale="85000" lnSpcReduction="20000"/>
          </a:bodyPr>
          <a:lstStyle/>
          <a:p>
            <a:endParaRPr lang="en-US" altLang="zh-HK" b="1" i="1" dirty="0" smtClean="0"/>
          </a:p>
          <a:p>
            <a:pPr marL="0" indent="0">
              <a:buNone/>
            </a:pPr>
            <a:r>
              <a:rPr lang="en-US" altLang="zh-HK" b="1" i="1" dirty="0" smtClean="0"/>
              <a:t>Publications :</a:t>
            </a:r>
          </a:p>
          <a:p>
            <a:r>
              <a:rPr lang="en-US" altLang="zh-HK" i="1" dirty="0" smtClean="0"/>
              <a:t>HKIA Daily</a:t>
            </a:r>
          </a:p>
          <a:p>
            <a:r>
              <a:rPr lang="en-US" altLang="zh-HK" i="1" dirty="0"/>
              <a:t>HKIA Directory of Architects Practices (Annual Publication</a:t>
            </a:r>
            <a:r>
              <a:rPr lang="en-US" altLang="zh-HK" i="1" dirty="0" smtClean="0"/>
              <a:t>)</a:t>
            </a:r>
          </a:p>
          <a:p>
            <a:r>
              <a:rPr lang="en-US" altLang="zh-HK" i="1" dirty="0"/>
              <a:t>HKIA Journal (2 issues per year</a:t>
            </a:r>
            <a:r>
              <a:rPr lang="en-US" altLang="zh-HK" i="1" dirty="0" smtClean="0"/>
              <a:t>)</a:t>
            </a:r>
          </a:p>
          <a:p>
            <a:r>
              <a:rPr lang="en-US" altLang="zh-HK" i="1" dirty="0"/>
              <a:t>Annual Report (Annual Publication</a:t>
            </a:r>
            <a:r>
              <a:rPr lang="en-US" altLang="zh-HK" i="1" dirty="0" smtClean="0"/>
              <a:t>)</a:t>
            </a:r>
          </a:p>
          <a:p>
            <a:r>
              <a:rPr lang="en-US" altLang="zh-HK" i="1" dirty="0"/>
              <a:t>Annual Awards Special Issue (Annual Publication)</a:t>
            </a:r>
            <a:endParaRPr lang="zh-TW" altLang="en-US" dirty="0"/>
          </a:p>
          <a:p>
            <a:endParaRPr lang="zh-TW" altLang="en-US" dirty="0"/>
          </a:p>
          <a:p>
            <a:endParaRPr lang="zh-TW" altLang="en-US" dirty="0"/>
          </a:p>
          <a:p>
            <a:endParaRPr lang="zh-TW" altLang="en-US" dirty="0"/>
          </a:p>
          <a:p>
            <a:endParaRPr lang="zh-TW" altLang="en-US" dirty="0"/>
          </a:p>
          <a:p>
            <a:pPr>
              <a:buNone/>
            </a:pPr>
            <a:r>
              <a:rPr lang="en-US" dirty="0"/>
              <a:t> </a:t>
            </a:r>
            <a:endParaRPr lang="zh-TW" altLang="en-US" dirty="0"/>
          </a:p>
          <a:p>
            <a:endParaRPr lang="zh-TW" altLang="en-US" dirty="0"/>
          </a:p>
        </p:txBody>
      </p:sp>
      <p:pic>
        <p:nvPicPr>
          <p:cNvPr id="4" name="圖片 3" descr="HKIA_Directory2015_Cover.jpg"/>
          <p:cNvPicPr/>
          <p:nvPr/>
        </p:nvPicPr>
        <p:blipFill>
          <a:blip r:embed="rId2" cstate="print"/>
          <a:stretch>
            <a:fillRect/>
          </a:stretch>
        </p:blipFill>
        <p:spPr>
          <a:xfrm>
            <a:off x="7072330" y="4500570"/>
            <a:ext cx="1500166" cy="1615789"/>
          </a:xfrm>
          <a:prstGeom prst="rect">
            <a:avLst/>
          </a:prstGeom>
        </p:spPr>
      </p:pic>
      <p:pic>
        <p:nvPicPr>
          <p:cNvPr id="5" name="圖片 4" descr="http://www.hkia.net/en/Resources/65_1.jpg"/>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214942" y="4500570"/>
            <a:ext cx="1500198" cy="1676192"/>
          </a:xfrm>
          <a:prstGeom prst="rect">
            <a:avLst/>
          </a:prstGeom>
          <a:noFill/>
          <a:ln>
            <a:noFill/>
          </a:ln>
          <a:effectLst>
            <a:outerShdw blurRad="50800" dist="38100" dir="2700000" algn="tl" rotWithShape="0">
              <a:prstClr val="black">
                <a:alpha val="40000"/>
              </a:prstClr>
            </a:outerShdw>
          </a:effec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lvl="0"/>
            <a:r>
              <a:rPr lang="en-US" b="1" dirty="0"/>
              <a:t>Plans for the </a:t>
            </a:r>
            <a:r>
              <a:rPr lang="en-US" b="1" dirty="0" smtClean="0"/>
              <a:t>Future</a:t>
            </a:r>
            <a:endParaRPr lang="zh-TW" altLang="en-US" dirty="0"/>
          </a:p>
        </p:txBody>
      </p:sp>
      <p:sp>
        <p:nvSpPr>
          <p:cNvPr id="3" name="內容版面配置區 2"/>
          <p:cNvSpPr>
            <a:spLocks noGrp="1"/>
          </p:cNvSpPr>
          <p:nvPr>
            <p:ph sz="quarter" idx="1"/>
          </p:nvPr>
        </p:nvSpPr>
        <p:spPr>
          <a:xfrm>
            <a:off x="357158" y="1643026"/>
            <a:ext cx="8229600" cy="5214974"/>
          </a:xfrm>
        </p:spPr>
        <p:txBody>
          <a:bodyPr>
            <a:normAutofit/>
          </a:bodyPr>
          <a:lstStyle/>
          <a:p>
            <a:r>
              <a:rPr lang="en-US" sz="2400" dirty="0" smtClean="0"/>
              <a:t>HKIA 60</a:t>
            </a:r>
            <a:r>
              <a:rPr lang="en-US" sz="2400" baseline="30000" dirty="0" smtClean="0"/>
              <a:t>th</a:t>
            </a:r>
            <a:r>
              <a:rPr lang="en-US" sz="2400" dirty="0" smtClean="0"/>
              <a:t> Anniversary in 2016</a:t>
            </a:r>
          </a:p>
          <a:p>
            <a:r>
              <a:rPr lang="en-US" sz="2400" dirty="0" smtClean="0"/>
              <a:t>17</a:t>
            </a:r>
            <a:r>
              <a:rPr lang="en-US" sz="2400" baseline="30000" dirty="0" smtClean="0"/>
              <a:t>th</a:t>
            </a:r>
            <a:r>
              <a:rPr lang="en-US" sz="2400" dirty="0" smtClean="0"/>
              <a:t> Asian Congress of Architects </a:t>
            </a:r>
          </a:p>
          <a:p>
            <a:r>
              <a:rPr lang="en-US" sz="2400" dirty="0" smtClean="0"/>
              <a:t>REVEAL 2016</a:t>
            </a:r>
          </a:p>
          <a:p>
            <a:r>
              <a:rPr lang="en-US" altLang="zh-HK" sz="2400" dirty="0"/>
              <a:t>2015 Bi-City Biennale or Urbanism\ </a:t>
            </a:r>
            <a:endParaRPr lang="en-US" altLang="zh-HK" sz="2400" dirty="0" smtClean="0"/>
          </a:p>
          <a:p>
            <a:pPr marL="0" indent="0">
              <a:buNone/>
            </a:pPr>
            <a:r>
              <a:rPr lang="en-US" altLang="zh-HK" sz="2400" dirty="0"/>
              <a:t> </a:t>
            </a:r>
            <a:r>
              <a:rPr lang="en-US" altLang="zh-HK" sz="2400" dirty="0" smtClean="0"/>
              <a:t>  Architecture </a:t>
            </a:r>
            <a:r>
              <a:rPr lang="en-US" altLang="zh-HK" sz="2400" dirty="0"/>
              <a:t>(Hong Kong</a:t>
            </a:r>
            <a:r>
              <a:rPr lang="en-US" altLang="zh-HK" sz="2400" dirty="0" smtClean="0"/>
              <a:t>)</a:t>
            </a:r>
          </a:p>
          <a:p>
            <a:r>
              <a:rPr lang="fr-FR" altLang="zh-HK" sz="2400" dirty="0"/>
              <a:t>2016 Venice Biennale International </a:t>
            </a:r>
            <a:r>
              <a:rPr lang="fr-FR" altLang="zh-HK" sz="2400" dirty="0" smtClean="0"/>
              <a:t/>
            </a:r>
            <a:br>
              <a:rPr lang="fr-FR" altLang="zh-HK" sz="2400" dirty="0" smtClean="0"/>
            </a:br>
            <a:r>
              <a:rPr lang="fr-FR" altLang="zh-HK" sz="2400" dirty="0" smtClean="0"/>
              <a:t>Architecture </a:t>
            </a:r>
            <a:r>
              <a:rPr lang="fr-FR" altLang="zh-HK" sz="2400" dirty="0"/>
              <a:t>Exhibition (Hong Kong) </a:t>
            </a:r>
            <a:endParaRPr lang="en-US" altLang="zh-HK" sz="2400" dirty="0" smtClean="0"/>
          </a:p>
          <a:p>
            <a:endParaRPr lang="en-US" altLang="zh-HK" sz="2400" b="1" i="1" dirty="0" smtClean="0"/>
          </a:p>
          <a:p>
            <a:endParaRPr lang="en-US" sz="2400" dirty="0" smtClean="0"/>
          </a:p>
          <a:p>
            <a:pPr>
              <a:buNone/>
            </a:pPr>
            <a:endParaRPr lang="zh-TW" altLang="en-US" sz="2400" dirty="0"/>
          </a:p>
          <a:p>
            <a:endParaRPr lang="en-US" sz="2400" dirty="0" smtClean="0"/>
          </a:p>
          <a:p>
            <a:endParaRPr lang="zh-TW" altLang="en-US" sz="2800" dirty="0"/>
          </a:p>
        </p:txBody>
      </p:sp>
      <p:pic>
        <p:nvPicPr>
          <p:cNvPr id="4" name="圖片 3" descr="X:\E_BExA\2015\Committees\ARCASIA_CAA Committee\ARCASIA\Events\1511 ARCASIA Forum 18 Ayutthaya\Report\Key Visual.JP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000760" y="1714488"/>
            <a:ext cx="2500330" cy="2928958"/>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b="1" dirty="0" smtClean="0"/>
              <a:t>HKIA Council 2015-2016</a:t>
            </a:r>
            <a:endParaRPr lang="zh-TW" altLang="en-US" dirty="0"/>
          </a:p>
        </p:txBody>
      </p:sp>
      <p:sp>
        <p:nvSpPr>
          <p:cNvPr id="3" name="內容版面配置區 2"/>
          <p:cNvSpPr>
            <a:spLocks noGrp="1"/>
          </p:cNvSpPr>
          <p:nvPr>
            <p:ph sz="quarter" idx="1"/>
          </p:nvPr>
        </p:nvSpPr>
        <p:spPr>
          <a:xfrm>
            <a:off x="428596" y="1643026"/>
            <a:ext cx="8229600" cy="5214974"/>
          </a:xfrm>
        </p:spPr>
        <p:txBody>
          <a:bodyPr>
            <a:normAutofit/>
          </a:bodyPr>
          <a:lstStyle/>
          <a:p>
            <a:pPr>
              <a:buNone/>
            </a:pPr>
            <a:r>
              <a:rPr lang="en-US" dirty="0"/>
              <a:t>The Institute is governed by a Council consisting </a:t>
            </a:r>
            <a:r>
              <a:rPr lang="en-US" dirty="0" smtClean="0"/>
              <a:t>of: </a:t>
            </a:r>
          </a:p>
          <a:p>
            <a:pPr>
              <a:buFont typeface="Wingdings" pitchFamily="2" charset="2"/>
              <a:buChar char="l"/>
            </a:pPr>
            <a:r>
              <a:rPr lang="en-US" dirty="0" smtClean="0"/>
              <a:t> 5 Office </a:t>
            </a:r>
            <a:r>
              <a:rPr lang="en-US" dirty="0"/>
              <a:t>Bearers and </a:t>
            </a:r>
            <a:endParaRPr lang="en-US" dirty="0" smtClean="0"/>
          </a:p>
          <a:p>
            <a:pPr>
              <a:buFont typeface="Wingdings" pitchFamily="2" charset="2"/>
              <a:buChar char="l"/>
            </a:pPr>
            <a:r>
              <a:rPr lang="en-US" dirty="0" smtClean="0"/>
              <a:t> 8 </a:t>
            </a:r>
            <a:r>
              <a:rPr lang="en-US" dirty="0"/>
              <a:t>Ordinary Members of the </a:t>
            </a:r>
            <a:r>
              <a:rPr lang="en-US" dirty="0" smtClean="0"/>
              <a:t>Council </a:t>
            </a:r>
          </a:p>
          <a:p>
            <a:pPr>
              <a:buFont typeface="Wingdings" pitchFamily="2" charset="2"/>
              <a:buChar char="l"/>
            </a:pPr>
            <a:r>
              <a:rPr lang="en-US" dirty="0" smtClean="0"/>
              <a:t> 1 Immediate </a:t>
            </a:r>
            <a:r>
              <a:rPr lang="en-US" dirty="0"/>
              <a:t>Past President (ex-officio member</a:t>
            </a:r>
            <a:r>
              <a:rPr lang="en-US" dirty="0" smtClean="0"/>
              <a:t>)</a:t>
            </a:r>
          </a:p>
          <a:p>
            <a:pPr>
              <a:buFont typeface="Wingdings" pitchFamily="2" charset="2"/>
              <a:buChar char="l"/>
            </a:pPr>
            <a:r>
              <a:rPr lang="en-US" dirty="0" smtClean="0"/>
              <a:t> 6 </a:t>
            </a:r>
            <a:r>
              <a:rPr lang="en-US" dirty="0"/>
              <a:t>Chairmen of the </a:t>
            </a:r>
            <a:r>
              <a:rPr lang="en-US" dirty="0" smtClean="0"/>
              <a:t>Boards</a:t>
            </a:r>
            <a:endParaRPr lang="zh-TW" alt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b="1" dirty="0" smtClean="0"/>
              <a:t>HKIA Council 2015-2016</a:t>
            </a:r>
            <a:endParaRPr lang="zh-TW" altLang="en-US" dirty="0"/>
          </a:p>
        </p:txBody>
      </p:sp>
      <p:sp>
        <p:nvSpPr>
          <p:cNvPr id="3" name="內容版面配置區 2"/>
          <p:cNvSpPr>
            <a:spLocks noGrp="1"/>
          </p:cNvSpPr>
          <p:nvPr>
            <p:ph sz="quarter" idx="1"/>
          </p:nvPr>
        </p:nvSpPr>
        <p:spPr>
          <a:xfrm>
            <a:off x="428596" y="1643026"/>
            <a:ext cx="8229600" cy="5214974"/>
          </a:xfrm>
        </p:spPr>
        <p:txBody>
          <a:bodyPr>
            <a:normAutofit/>
          </a:bodyPr>
          <a:lstStyle/>
          <a:p>
            <a:pPr>
              <a:buNone/>
            </a:pPr>
            <a:r>
              <a:rPr lang="en-US" dirty="0" smtClean="0"/>
              <a:t> Six </a:t>
            </a:r>
            <a:r>
              <a:rPr lang="en-US" dirty="0"/>
              <a:t>Boards are formed to deal with specific areas in the objectives of the </a:t>
            </a:r>
            <a:r>
              <a:rPr lang="en-US" dirty="0" smtClean="0"/>
              <a:t>Institute :-. </a:t>
            </a:r>
            <a:endParaRPr lang="zh-TW" altLang="en-US" dirty="0"/>
          </a:p>
          <a:p>
            <a:pPr lvl="0"/>
            <a:r>
              <a:rPr lang="en-US" dirty="0"/>
              <a:t>The Board of Educational Affairs </a:t>
            </a:r>
            <a:endParaRPr lang="zh-TW" altLang="en-US" dirty="0"/>
          </a:p>
          <a:p>
            <a:pPr lvl="0"/>
            <a:r>
              <a:rPr lang="en-US" dirty="0"/>
              <a:t>The Board of External Affairs </a:t>
            </a:r>
            <a:endParaRPr lang="zh-TW" altLang="en-US" dirty="0"/>
          </a:p>
          <a:p>
            <a:pPr lvl="0"/>
            <a:r>
              <a:rPr lang="en-US" dirty="0"/>
              <a:t>The Board of Internal Affairs</a:t>
            </a:r>
            <a:endParaRPr lang="zh-TW" altLang="en-US" dirty="0"/>
          </a:p>
          <a:p>
            <a:pPr lvl="0"/>
            <a:r>
              <a:rPr lang="en-US" dirty="0"/>
              <a:t>The Board of Local Affairs</a:t>
            </a:r>
            <a:endParaRPr lang="zh-TW" altLang="en-US" dirty="0"/>
          </a:p>
          <a:p>
            <a:pPr lvl="0"/>
            <a:r>
              <a:rPr lang="en-US" dirty="0"/>
              <a:t>The Board of Mainland Affairs</a:t>
            </a:r>
            <a:endParaRPr lang="zh-TW" altLang="en-US" dirty="0"/>
          </a:p>
          <a:p>
            <a:pPr lvl="0"/>
            <a:r>
              <a:rPr lang="en-US" dirty="0"/>
              <a:t>The Board of Practices</a:t>
            </a:r>
            <a:endParaRPr lang="zh-TW" altLang="en-US" dirty="0"/>
          </a:p>
          <a:p>
            <a:pPr>
              <a:buNone/>
            </a:pPr>
            <a:r>
              <a:rPr lang="en-US" dirty="0"/>
              <a:t> </a:t>
            </a:r>
            <a:endParaRPr lang="zh-TW" altLang="en-US" dirty="0"/>
          </a:p>
        </p:txBody>
      </p:sp>
    </p:spTree>
    <p:extLst>
      <p:ext uri="{BB962C8B-B14F-4D97-AF65-F5344CB8AC3E}">
        <p14:creationId xmlns:p14="http://schemas.microsoft.com/office/powerpoint/2010/main" xmlns="" val="25366646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28596" y="0"/>
            <a:ext cx="8229600" cy="1143000"/>
          </a:xfrm>
        </p:spPr>
        <p:txBody>
          <a:bodyPr>
            <a:normAutofit/>
          </a:bodyPr>
          <a:lstStyle/>
          <a:p>
            <a:pPr lvl="0"/>
            <a:r>
              <a:rPr lang="en-US" b="1" dirty="0"/>
              <a:t>Current Membership </a:t>
            </a:r>
            <a:r>
              <a:rPr lang="en-US" b="1" dirty="0" smtClean="0"/>
              <a:t>Strength</a:t>
            </a:r>
            <a:endParaRPr lang="zh-TW" altLang="en-US" dirty="0"/>
          </a:p>
        </p:txBody>
      </p:sp>
      <p:graphicFrame>
        <p:nvGraphicFramePr>
          <p:cNvPr id="4" name="內容版面配置區 3"/>
          <p:cNvGraphicFramePr>
            <a:graphicFrameLocks noGrp="1"/>
          </p:cNvGraphicFramePr>
          <p:nvPr>
            <p:ph sz="quarter" idx="1"/>
            <p:extLst>
              <p:ext uri="{D42A27DB-BD31-4B8C-83A1-F6EECF244321}">
                <p14:modId xmlns:p14="http://schemas.microsoft.com/office/powerpoint/2010/main" xmlns="" val="1297136443"/>
              </p:ext>
            </p:extLst>
          </p:nvPr>
        </p:nvGraphicFramePr>
        <p:xfrm>
          <a:off x="571472" y="1785926"/>
          <a:ext cx="3857652" cy="4101084"/>
        </p:xfrm>
        <a:graphic>
          <a:graphicData uri="http://schemas.openxmlformats.org/drawingml/2006/table">
            <a:tbl>
              <a:tblPr/>
              <a:tblGrid>
                <a:gridCol w="2714644"/>
                <a:gridCol w="1143008"/>
              </a:tblGrid>
              <a:tr h="267128">
                <a:tc>
                  <a:txBody>
                    <a:bodyPr/>
                    <a:lstStyle/>
                    <a:p>
                      <a:pPr>
                        <a:lnSpc>
                          <a:spcPct val="115000"/>
                        </a:lnSpc>
                        <a:spcAft>
                          <a:spcPts val="0"/>
                        </a:spcAft>
                      </a:pPr>
                      <a:r>
                        <a:rPr lang="en-US" sz="1800" b="1" u="sng" dirty="0">
                          <a:latin typeface="Georgia" pitchFamily="18" charset="0"/>
                          <a:ea typeface="新細明體"/>
                          <a:cs typeface="Arial"/>
                        </a:rPr>
                        <a:t>Types</a:t>
                      </a:r>
                      <a:endParaRPr lang="zh-TW" sz="1400" dirty="0">
                        <a:latin typeface="Georgia" pitchFamily="18" charset="0"/>
                        <a:ea typeface="新細明體"/>
                        <a:cs typeface="Times New Roman"/>
                      </a:endParaRPr>
                    </a:p>
                  </a:txBody>
                  <a:tcPr marL="64636" marR="64636" marT="0" marB="0" anchor="ctr">
                    <a:lnL>
                      <a:noFill/>
                    </a:lnL>
                    <a:lnR>
                      <a:noFill/>
                    </a:lnR>
                    <a:lnT>
                      <a:noFill/>
                    </a:lnT>
                    <a:lnB>
                      <a:noFill/>
                    </a:lnB>
                  </a:tcPr>
                </a:tc>
                <a:tc>
                  <a:txBody>
                    <a:bodyPr/>
                    <a:lstStyle/>
                    <a:p>
                      <a:pPr>
                        <a:lnSpc>
                          <a:spcPct val="115000"/>
                        </a:lnSpc>
                        <a:spcAft>
                          <a:spcPts val="0"/>
                        </a:spcAft>
                      </a:pPr>
                      <a:r>
                        <a:rPr lang="en-US" sz="1800" b="1" u="sng" dirty="0">
                          <a:latin typeface="Georgia" pitchFamily="18" charset="0"/>
                          <a:ea typeface="新細明體"/>
                          <a:cs typeface="Arial"/>
                        </a:rPr>
                        <a:t>Number</a:t>
                      </a:r>
                      <a:endParaRPr lang="zh-TW" sz="1400" dirty="0">
                        <a:latin typeface="Georgia" pitchFamily="18" charset="0"/>
                        <a:ea typeface="新細明體"/>
                        <a:cs typeface="Times New Roman"/>
                      </a:endParaRPr>
                    </a:p>
                  </a:txBody>
                  <a:tcPr marL="64636" marR="64636" marT="0" marB="0" anchor="ctr">
                    <a:lnL>
                      <a:noFill/>
                    </a:lnL>
                    <a:lnR>
                      <a:noFill/>
                    </a:lnR>
                    <a:lnT>
                      <a:noFill/>
                    </a:lnT>
                    <a:lnB>
                      <a:noFill/>
                    </a:lnB>
                  </a:tcPr>
                </a:tc>
              </a:tr>
              <a:tr h="267128">
                <a:tc>
                  <a:txBody>
                    <a:bodyPr/>
                    <a:lstStyle/>
                    <a:p>
                      <a:pPr>
                        <a:lnSpc>
                          <a:spcPct val="115000"/>
                        </a:lnSpc>
                        <a:spcAft>
                          <a:spcPts val="0"/>
                        </a:spcAft>
                      </a:pPr>
                      <a:r>
                        <a:rPr lang="en-US" sz="1800">
                          <a:latin typeface="Georgia" pitchFamily="18" charset="0"/>
                          <a:ea typeface="新細明體"/>
                          <a:cs typeface="Arial"/>
                        </a:rPr>
                        <a:t>Member</a:t>
                      </a:r>
                      <a:endParaRPr lang="zh-TW" sz="1400">
                        <a:latin typeface="Georgia" pitchFamily="18" charset="0"/>
                        <a:ea typeface="新細明體"/>
                        <a:cs typeface="Times New Roman"/>
                      </a:endParaRPr>
                    </a:p>
                  </a:txBody>
                  <a:tcPr marL="64636" marR="64636" marT="0" marB="0" anchor="ctr">
                    <a:lnL>
                      <a:noFill/>
                    </a:lnL>
                    <a:lnR>
                      <a:noFill/>
                    </a:lnR>
                    <a:lnT>
                      <a:noFill/>
                    </a:lnT>
                    <a:lnB>
                      <a:noFill/>
                    </a:lnB>
                  </a:tcPr>
                </a:tc>
                <a:tc>
                  <a:txBody>
                    <a:bodyPr/>
                    <a:lstStyle/>
                    <a:p>
                      <a:pPr algn="ctr">
                        <a:lnSpc>
                          <a:spcPct val="115000"/>
                        </a:lnSpc>
                        <a:spcAft>
                          <a:spcPts val="0"/>
                        </a:spcAft>
                      </a:pPr>
                      <a:r>
                        <a:rPr lang="en-US" sz="1800">
                          <a:latin typeface="Georgia" pitchFamily="18" charset="0"/>
                          <a:ea typeface="新細明體"/>
                          <a:cs typeface="Arial"/>
                        </a:rPr>
                        <a:t>3186</a:t>
                      </a:r>
                      <a:endParaRPr lang="zh-TW" sz="1400">
                        <a:latin typeface="Georgia" pitchFamily="18" charset="0"/>
                        <a:ea typeface="新細明體"/>
                        <a:cs typeface="Times New Roman"/>
                      </a:endParaRPr>
                    </a:p>
                  </a:txBody>
                  <a:tcPr marL="64636" marR="64636" marT="0" marB="0" anchor="ctr">
                    <a:lnL>
                      <a:noFill/>
                    </a:lnL>
                    <a:lnR>
                      <a:noFill/>
                    </a:lnR>
                    <a:lnT>
                      <a:noFill/>
                    </a:lnT>
                    <a:lnB>
                      <a:noFill/>
                    </a:lnB>
                  </a:tcPr>
                </a:tc>
              </a:tr>
              <a:tr h="267128">
                <a:tc>
                  <a:txBody>
                    <a:bodyPr/>
                    <a:lstStyle/>
                    <a:p>
                      <a:pPr>
                        <a:lnSpc>
                          <a:spcPct val="115000"/>
                        </a:lnSpc>
                        <a:spcAft>
                          <a:spcPts val="0"/>
                        </a:spcAft>
                      </a:pPr>
                      <a:r>
                        <a:rPr lang="en-US" sz="1800">
                          <a:latin typeface="Georgia" pitchFamily="18" charset="0"/>
                          <a:ea typeface="新細明體"/>
                          <a:cs typeface="Arial"/>
                        </a:rPr>
                        <a:t>Graduate Member</a:t>
                      </a:r>
                      <a:endParaRPr lang="zh-TW" sz="1400">
                        <a:latin typeface="Georgia" pitchFamily="18" charset="0"/>
                        <a:ea typeface="新細明體"/>
                        <a:cs typeface="Times New Roman"/>
                      </a:endParaRPr>
                    </a:p>
                  </a:txBody>
                  <a:tcPr marL="64636" marR="64636" marT="0" marB="0" anchor="ctr">
                    <a:lnL>
                      <a:noFill/>
                    </a:lnL>
                    <a:lnR>
                      <a:noFill/>
                    </a:lnR>
                    <a:lnT>
                      <a:noFill/>
                    </a:lnT>
                    <a:lnB>
                      <a:noFill/>
                    </a:lnB>
                  </a:tcPr>
                </a:tc>
                <a:tc>
                  <a:txBody>
                    <a:bodyPr/>
                    <a:lstStyle/>
                    <a:p>
                      <a:pPr algn="ctr">
                        <a:lnSpc>
                          <a:spcPct val="115000"/>
                        </a:lnSpc>
                        <a:spcAft>
                          <a:spcPts val="0"/>
                        </a:spcAft>
                      </a:pPr>
                      <a:r>
                        <a:rPr lang="en-US" sz="1800" dirty="0">
                          <a:latin typeface="Georgia" pitchFamily="18" charset="0"/>
                          <a:ea typeface="新細明體"/>
                          <a:cs typeface="Arial"/>
                        </a:rPr>
                        <a:t>592</a:t>
                      </a:r>
                      <a:endParaRPr lang="zh-TW" sz="1400" dirty="0">
                        <a:latin typeface="Georgia" pitchFamily="18" charset="0"/>
                        <a:ea typeface="新細明體"/>
                        <a:cs typeface="Times New Roman"/>
                      </a:endParaRPr>
                    </a:p>
                  </a:txBody>
                  <a:tcPr marL="64636" marR="64636" marT="0" marB="0" anchor="ctr">
                    <a:lnL>
                      <a:noFill/>
                    </a:lnL>
                    <a:lnR>
                      <a:noFill/>
                    </a:lnR>
                    <a:lnT>
                      <a:noFill/>
                    </a:lnT>
                    <a:lnB>
                      <a:noFill/>
                    </a:lnB>
                  </a:tcPr>
                </a:tc>
              </a:tr>
              <a:tr h="267128">
                <a:tc>
                  <a:txBody>
                    <a:bodyPr/>
                    <a:lstStyle/>
                    <a:p>
                      <a:pPr>
                        <a:lnSpc>
                          <a:spcPct val="115000"/>
                        </a:lnSpc>
                        <a:spcAft>
                          <a:spcPts val="0"/>
                        </a:spcAft>
                      </a:pPr>
                      <a:r>
                        <a:rPr lang="en-US" sz="1800" dirty="0">
                          <a:latin typeface="Georgia" pitchFamily="18" charset="0"/>
                          <a:ea typeface="新細明體"/>
                          <a:cs typeface="Arial"/>
                        </a:rPr>
                        <a:t>Non-Resident Member</a:t>
                      </a:r>
                      <a:endParaRPr lang="zh-TW" sz="1400" dirty="0">
                        <a:latin typeface="Georgia" pitchFamily="18" charset="0"/>
                        <a:ea typeface="新細明體"/>
                        <a:cs typeface="Times New Roman"/>
                      </a:endParaRPr>
                    </a:p>
                  </a:txBody>
                  <a:tcPr marL="64636" marR="64636" marT="0" marB="0" anchor="ctr">
                    <a:lnL>
                      <a:noFill/>
                    </a:lnL>
                    <a:lnR>
                      <a:noFill/>
                    </a:lnR>
                    <a:lnT>
                      <a:noFill/>
                    </a:lnT>
                    <a:lnB>
                      <a:noFill/>
                    </a:lnB>
                  </a:tcPr>
                </a:tc>
                <a:tc>
                  <a:txBody>
                    <a:bodyPr/>
                    <a:lstStyle/>
                    <a:p>
                      <a:pPr algn="ctr">
                        <a:lnSpc>
                          <a:spcPct val="115000"/>
                        </a:lnSpc>
                        <a:spcAft>
                          <a:spcPts val="0"/>
                        </a:spcAft>
                      </a:pPr>
                      <a:r>
                        <a:rPr lang="en-US" sz="1800">
                          <a:latin typeface="Georgia" pitchFamily="18" charset="0"/>
                          <a:ea typeface="新細明體"/>
                          <a:cs typeface="Arial"/>
                        </a:rPr>
                        <a:t>88</a:t>
                      </a:r>
                      <a:endParaRPr lang="zh-TW" sz="1400">
                        <a:latin typeface="Georgia" pitchFamily="18" charset="0"/>
                        <a:ea typeface="新細明體"/>
                        <a:cs typeface="Times New Roman"/>
                      </a:endParaRPr>
                    </a:p>
                  </a:txBody>
                  <a:tcPr marL="64636" marR="64636" marT="0" marB="0" anchor="ctr">
                    <a:lnL>
                      <a:noFill/>
                    </a:lnL>
                    <a:lnR>
                      <a:noFill/>
                    </a:lnR>
                    <a:lnT>
                      <a:noFill/>
                    </a:lnT>
                    <a:lnB>
                      <a:noFill/>
                    </a:lnB>
                  </a:tcPr>
                </a:tc>
              </a:tr>
              <a:tr h="267128">
                <a:tc>
                  <a:txBody>
                    <a:bodyPr/>
                    <a:lstStyle/>
                    <a:p>
                      <a:pPr>
                        <a:lnSpc>
                          <a:spcPct val="115000"/>
                        </a:lnSpc>
                        <a:spcAft>
                          <a:spcPts val="0"/>
                        </a:spcAft>
                      </a:pPr>
                      <a:r>
                        <a:rPr lang="en-US" sz="1800" dirty="0">
                          <a:latin typeface="Georgia" pitchFamily="18" charset="0"/>
                          <a:ea typeface="新細明體"/>
                          <a:cs typeface="Arial"/>
                        </a:rPr>
                        <a:t>Fellow</a:t>
                      </a:r>
                      <a:endParaRPr lang="zh-TW" sz="1400" dirty="0">
                        <a:latin typeface="Georgia" pitchFamily="18" charset="0"/>
                        <a:ea typeface="新細明體"/>
                        <a:cs typeface="Times New Roman"/>
                      </a:endParaRPr>
                    </a:p>
                  </a:txBody>
                  <a:tcPr marL="64636" marR="64636" marT="0" marB="0" anchor="ctr">
                    <a:lnL>
                      <a:noFill/>
                    </a:lnL>
                    <a:lnR>
                      <a:noFill/>
                    </a:lnR>
                    <a:lnT>
                      <a:noFill/>
                    </a:lnT>
                    <a:lnB>
                      <a:noFill/>
                    </a:lnB>
                  </a:tcPr>
                </a:tc>
                <a:tc>
                  <a:txBody>
                    <a:bodyPr/>
                    <a:lstStyle/>
                    <a:p>
                      <a:pPr algn="ctr">
                        <a:lnSpc>
                          <a:spcPct val="115000"/>
                        </a:lnSpc>
                        <a:spcAft>
                          <a:spcPts val="0"/>
                        </a:spcAft>
                      </a:pPr>
                      <a:r>
                        <a:rPr lang="en-US" sz="1800">
                          <a:latin typeface="Georgia" pitchFamily="18" charset="0"/>
                          <a:ea typeface="新細明體"/>
                          <a:cs typeface="Arial"/>
                        </a:rPr>
                        <a:t>183</a:t>
                      </a:r>
                      <a:endParaRPr lang="zh-TW" sz="1400">
                        <a:latin typeface="Georgia" pitchFamily="18" charset="0"/>
                        <a:ea typeface="新細明體"/>
                        <a:cs typeface="Times New Roman"/>
                      </a:endParaRPr>
                    </a:p>
                  </a:txBody>
                  <a:tcPr marL="64636" marR="64636" marT="0" marB="0" anchor="ctr">
                    <a:lnL>
                      <a:noFill/>
                    </a:lnL>
                    <a:lnR>
                      <a:noFill/>
                    </a:lnR>
                    <a:lnT>
                      <a:noFill/>
                    </a:lnT>
                    <a:lnB>
                      <a:noFill/>
                    </a:lnB>
                  </a:tcPr>
                </a:tc>
              </a:tr>
              <a:tr h="267128">
                <a:tc>
                  <a:txBody>
                    <a:bodyPr/>
                    <a:lstStyle/>
                    <a:p>
                      <a:pPr>
                        <a:lnSpc>
                          <a:spcPct val="115000"/>
                        </a:lnSpc>
                        <a:spcAft>
                          <a:spcPts val="0"/>
                        </a:spcAft>
                      </a:pPr>
                      <a:r>
                        <a:rPr lang="en-US" sz="1800" dirty="0">
                          <a:latin typeface="Georgia" pitchFamily="18" charset="0"/>
                          <a:ea typeface="新細明體"/>
                          <a:cs typeface="Arial"/>
                        </a:rPr>
                        <a:t>Associate</a:t>
                      </a:r>
                      <a:endParaRPr lang="zh-TW" sz="1400" dirty="0">
                        <a:latin typeface="Georgia" pitchFamily="18" charset="0"/>
                        <a:ea typeface="新細明體"/>
                        <a:cs typeface="Times New Roman"/>
                      </a:endParaRPr>
                    </a:p>
                  </a:txBody>
                  <a:tcPr marL="64636" marR="64636" marT="0" marB="0" anchor="ctr">
                    <a:lnL>
                      <a:noFill/>
                    </a:lnL>
                    <a:lnR>
                      <a:noFill/>
                    </a:lnR>
                    <a:lnT>
                      <a:noFill/>
                    </a:lnT>
                    <a:lnB>
                      <a:noFill/>
                    </a:lnB>
                  </a:tcPr>
                </a:tc>
                <a:tc>
                  <a:txBody>
                    <a:bodyPr/>
                    <a:lstStyle/>
                    <a:p>
                      <a:pPr algn="ctr">
                        <a:lnSpc>
                          <a:spcPct val="115000"/>
                        </a:lnSpc>
                        <a:spcAft>
                          <a:spcPts val="0"/>
                        </a:spcAft>
                      </a:pPr>
                      <a:r>
                        <a:rPr lang="en-US" sz="1800">
                          <a:latin typeface="Georgia" pitchFamily="18" charset="0"/>
                          <a:ea typeface="新細明體"/>
                          <a:cs typeface="Arial"/>
                        </a:rPr>
                        <a:t>35</a:t>
                      </a:r>
                      <a:endParaRPr lang="zh-TW" sz="1400">
                        <a:latin typeface="Georgia" pitchFamily="18" charset="0"/>
                        <a:ea typeface="新細明體"/>
                        <a:cs typeface="Times New Roman"/>
                      </a:endParaRPr>
                    </a:p>
                  </a:txBody>
                  <a:tcPr marL="64636" marR="64636" marT="0" marB="0" anchor="ctr">
                    <a:lnL>
                      <a:noFill/>
                    </a:lnL>
                    <a:lnR>
                      <a:noFill/>
                    </a:lnR>
                    <a:lnT>
                      <a:noFill/>
                    </a:lnT>
                    <a:lnB>
                      <a:noFill/>
                    </a:lnB>
                  </a:tcPr>
                </a:tc>
              </a:tr>
              <a:tr h="267128">
                <a:tc>
                  <a:txBody>
                    <a:bodyPr/>
                    <a:lstStyle/>
                    <a:p>
                      <a:pPr>
                        <a:lnSpc>
                          <a:spcPct val="115000"/>
                        </a:lnSpc>
                        <a:spcAft>
                          <a:spcPts val="0"/>
                        </a:spcAft>
                      </a:pPr>
                      <a:r>
                        <a:rPr lang="en-US" sz="1800">
                          <a:latin typeface="Georgia" pitchFamily="18" charset="0"/>
                          <a:ea typeface="新細明體"/>
                          <a:cs typeface="Arial"/>
                        </a:rPr>
                        <a:t>Affiliate</a:t>
                      </a:r>
                      <a:endParaRPr lang="zh-TW" sz="1400">
                        <a:latin typeface="Georgia" pitchFamily="18" charset="0"/>
                        <a:ea typeface="新細明體"/>
                        <a:cs typeface="Times New Roman"/>
                      </a:endParaRPr>
                    </a:p>
                  </a:txBody>
                  <a:tcPr marL="64636" marR="64636" marT="0" marB="0" anchor="ctr">
                    <a:lnL>
                      <a:noFill/>
                    </a:lnL>
                    <a:lnR>
                      <a:noFill/>
                    </a:lnR>
                    <a:lnT>
                      <a:noFill/>
                    </a:lnT>
                    <a:lnB>
                      <a:noFill/>
                    </a:lnB>
                  </a:tcPr>
                </a:tc>
                <a:tc>
                  <a:txBody>
                    <a:bodyPr/>
                    <a:lstStyle/>
                    <a:p>
                      <a:pPr algn="ctr">
                        <a:lnSpc>
                          <a:spcPct val="115000"/>
                        </a:lnSpc>
                        <a:spcAft>
                          <a:spcPts val="0"/>
                        </a:spcAft>
                      </a:pPr>
                      <a:r>
                        <a:rPr lang="en-US" sz="1800">
                          <a:latin typeface="Georgia" pitchFamily="18" charset="0"/>
                          <a:ea typeface="新細明體"/>
                          <a:cs typeface="Arial"/>
                        </a:rPr>
                        <a:t>15</a:t>
                      </a:r>
                      <a:endParaRPr lang="zh-TW" sz="1400">
                        <a:latin typeface="Georgia" pitchFamily="18" charset="0"/>
                        <a:ea typeface="新細明體"/>
                        <a:cs typeface="Times New Roman"/>
                      </a:endParaRPr>
                    </a:p>
                  </a:txBody>
                  <a:tcPr marL="64636" marR="64636" marT="0" marB="0" anchor="ctr">
                    <a:lnL>
                      <a:noFill/>
                    </a:lnL>
                    <a:lnR>
                      <a:noFill/>
                    </a:lnR>
                    <a:lnT>
                      <a:noFill/>
                    </a:lnT>
                    <a:lnB>
                      <a:noFill/>
                    </a:lnB>
                  </a:tcPr>
                </a:tc>
              </a:tr>
              <a:tr h="267128">
                <a:tc>
                  <a:txBody>
                    <a:bodyPr/>
                    <a:lstStyle/>
                    <a:p>
                      <a:pPr>
                        <a:lnSpc>
                          <a:spcPct val="115000"/>
                        </a:lnSpc>
                        <a:spcAft>
                          <a:spcPts val="0"/>
                        </a:spcAft>
                      </a:pPr>
                      <a:r>
                        <a:rPr lang="en-US" sz="1800" dirty="0">
                          <a:latin typeface="Georgia" pitchFamily="18" charset="0"/>
                          <a:ea typeface="新細明體"/>
                          <a:cs typeface="Arial"/>
                        </a:rPr>
                        <a:t>Student Member</a:t>
                      </a:r>
                      <a:endParaRPr lang="zh-TW" sz="1400" dirty="0">
                        <a:latin typeface="Georgia" pitchFamily="18" charset="0"/>
                        <a:ea typeface="新細明體"/>
                        <a:cs typeface="Times New Roman"/>
                      </a:endParaRPr>
                    </a:p>
                  </a:txBody>
                  <a:tcPr marL="64636" marR="64636" marT="0" marB="0" anchor="ctr">
                    <a:lnL>
                      <a:noFill/>
                    </a:lnL>
                    <a:lnR>
                      <a:noFill/>
                    </a:lnR>
                    <a:lnT>
                      <a:noFill/>
                    </a:lnT>
                    <a:lnB>
                      <a:noFill/>
                    </a:lnB>
                  </a:tcPr>
                </a:tc>
                <a:tc>
                  <a:txBody>
                    <a:bodyPr/>
                    <a:lstStyle/>
                    <a:p>
                      <a:pPr algn="ctr">
                        <a:lnSpc>
                          <a:spcPct val="115000"/>
                        </a:lnSpc>
                        <a:spcAft>
                          <a:spcPts val="0"/>
                        </a:spcAft>
                      </a:pPr>
                      <a:r>
                        <a:rPr lang="en-US" sz="1800">
                          <a:latin typeface="Georgia" pitchFamily="18" charset="0"/>
                          <a:ea typeface="新細明體"/>
                          <a:cs typeface="Arial"/>
                        </a:rPr>
                        <a:t>44</a:t>
                      </a:r>
                      <a:endParaRPr lang="zh-TW" sz="1400">
                        <a:latin typeface="Georgia" pitchFamily="18" charset="0"/>
                        <a:ea typeface="新細明體"/>
                        <a:cs typeface="Times New Roman"/>
                      </a:endParaRPr>
                    </a:p>
                  </a:txBody>
                  <a:tcPr marL="64636" marR="64636" marT="0" marB="0" anchor="ctr">
                    <a:lnL>
                      <a:noFill/>
                    </a:lnL>
                    <a:lnR>
                      <a:noFill/>
                    </a:lnR>
                    <a:lnT>
                      <a:noFill/>
                    </a:lnT>
                    <a:lnB>
                      <a:noFill/>
                    </a:lnB>
                  </a:tcPr>
                </a:tc>
              </a:tr>
              <a:tr h="267128">
                <a:tc>
                  <a:txBody>
                    <a:bodyPr/>
                    <a:lstStyle/>
                    <a:p>
                      <a:pPr>
                        <a:lnSpc>
                          <a:spcPct val="115000"/>
                        </a:lnSpc>
                        <a:spcAft>
                          <a:spcPts val="0"/>
                        </a:spcAft>
                      </a:pPr>
                      <a:r>
                        <a:rPr lang="en-US" sz="1800">
                          <a:latin typeface="Georgia" pitchFamily="18" charset="0"/>
                          <a:ea typeface="新細明體"/>
                          <a:cs typeface="Arial"/>
                        </a:rPr>
                        <a:t>Retired Member</a:t>
                      </a:r>
                      <a:endParaRPr lang="zh-TW" sz="1400">
                        <a:latin typeface="Georgia" pitchFamily="18" charset="0"/>
                        <a:ea typeface="新細明體"/>
                        <a:cs typeface="Times New Roman"/>
                      </a:endParaRPr>
                    </a:p>
                  </a:txBody>
                  <a:tcPr marL="64636" marR="64636" marT="0" marB="0" anchor="ctr">
                    <a:lnL>
                      <a:noFill/>
                    </a:lnL>
                    <a:lnR>
                      <a:noFill/>
                    </a:lnR>
                    <a:lnT>
                      <a:noFill/>
                    </a:lnT>
                    <a:lnB>
                      <a:noFill/>
                    </a:lnB>
                  </a:tcPr>
                </a:tc>
                <a:tc>
                  <a:txBody>
                    <a:bodyPr/>
                    <a:lstStyle/>
                    <a:p>
                      <a:pPr algn="ctr">
                        <a:lnSpc>
                          <a:spcPct val="115000"/>
                        </a:lnSpc>
                        <a:spcAft>
                          <a:spcPts val="0"/>
                        </a:spcAft>
                      </a:pPr>
                      <a:r>
                        <a:rPr lang="en-US" sz="1800">
                          <a:latin typeface="Georgia" pitchFamily="18" charset="0"/>
                          <a:ea typeface="新細明體"/>
                          <a:cs typeface="Arial"/>
                        </a:rPr>
                        <a:t>35</a:t>
                      </a:r>
                      <a:endParaRPr lang="zh-TW" sz="1400">
                        <a:latin typeface="Georgia" pitchFamily="18" charset="0"/>
                        <a:ea typeface="新細明體"/>
                        <a:cs typeface="Times New Roman"/>
                      </a:endParaRPr>
                    </a:p>
                  </a:txBody>
                  <a:tcPr marL="64636" marR="64636" marT="0" marB="0" anchor="ctr">
                    <a:lnL>
                      <a:noFill/>
                    </a:lnL>
                    <a:lnR>
                      <a:noFill/>
                    </a:lnR>
                    <a:lnT>
                      <a:noFill/>
                    </a:lnT>
                    <a:lnB>
                      <a:noFill/>
                    </a:lnB>
                  </a:tcPr>
                </a:tc>
              </a:tr>
              <a:tr h="267128">
                <a:tc>
                  <a:txBody>
                    <a:bodyPr/>
                    <a:lstStyle/>
                    <a:p>
                      <a:pPr>
                        <a:lnSpc>
                          <a:spcPct val="115000"/>
                        </a:lnSpc>
                        <a:spcAft>
                          <a:spcPts val="0"/>
                        </a:spcAft>
                      </a:pPr>
                      <a:r>
                        <a:rPr lang="en-US" sz="1800">
                          <a:latin typeface="Georgia" pitchFamily="18" charset="0"/>
                          <a:ea typeface="新細明體"/>
                          <a:cs typeface="Arial"/>
                        </a:rPr>
                        <a:t>Retired Fellow</a:t>
                      </a:r>
                      <a:endParaRPr lang="zh-TW" sz="1400">
                        <a:latin typeface="Georgia" pitchFamily="18" charset="0"/>
                        <a:ea typeface="新細明體"/>
                        <a:cs typeface="Times New Roman"/>
                      </a:endParaRPr>
                    </a:p>
                  </a:txBody>
                  <a:tcPr marL="64636" marR="64636" marT="0" marB="0" anchor="ctr">
                    <a:lnL>
                      <a:noFill/>
                    </a:lnL>
                    <a:lnR>
                      <a:noFill/>
                    </a:lnR>
                    <a:lnT>
                      <a:noFill/>
                    </a:lnT>
                    <a:lnB>
                      <a:noFill/>
                    </a:lnB>
                  </a:tcPr>
                </a:tc>
                <a:tc>
                  <a:txBody>
                    <a:bodyPr/>
                    <a:lstStyle/>
                    <a:p>
                      <a:pPr algn="ctr">
                        <a:lnSpc>
                          <a:spcPct val="115000"/>
                        </a:lnSpc>
                        <a:spcAft>
                          <a:spcPts val="0"/>
                        </a:spcAft>
                      </a:pPr>
                      <a:r>
                        <a:rPr lang="en-US" sz="1800">
                          <a:latin typeface="Georgia" pitchFamily="18" charset="0"/>
                          <a:ea typeface="新細明體"/>
                          <a:cs typeface="Arial"/>
                        </a:rPr>
                        <a:t>4</a:t>
                      </a:r>
                      <a:endParaRPr lang="zh-TW" sz="1400">
                        <a:latin typeface="Georgia" pitchFamily="18" charset="0"/>
                        <a:ea typeface="新細明體"/>
                        <a:cs typeface="Times New Roman"/>
                      </a:endParaRPr>
                    </a:p>
                  </a:txBody>
                  <a:tcPr marL="64636" marR="64636" marT="0" marB="0" anchor="ctr">
                    <a:lnL>
                      <a:noFill/>
                    </a:lnL>
                    <a:lnR>
                      <a:noFill/>
                    </a:lnR>
                    <a:lnT>
                      <a:noFill/>
                    </a:lnT>
                    <a:lnB>
                      <a:noFill/>
                    </a:lnB>
                  </a:tcPr>
                </a:tc>
              </a:tr>
              <a:tr h="267128">
                <a:tc>
                  <a:txBody>
                    <a:bodyPr/>
                    <a:lstStyle/>
                    <a:p>
                      <a:pPr>
                        <a:lnSpc>
                          <a:spcPct val="115000"/>
                        </a:lnSpc>
                        <a:spcAft>
                          <a:spcPts val="0"/>
                        </a:spcAft>
                      </a:pPr>
                      <a:r>
                        <a:rPr lang="en-US" sz="1800">
                          <a:latin typeface="Georgia" pitchFamily="18" charset="0"/>
                          <a:ea typeface="新細明體"/>
                          <a:cs typeface="Arial"/>
                        </a:rPr>
                        <a:t>Honorary Fellow</a:t>
                      </a:r>
                      <a:endParaRPr lang="zh-TW" sz="1400">
                        <a:latin typeface="Georgia" pitchFamily="18" charset="0"/>
                        <a:ea typeface="新細明體"/>
                        <a:cs typeface="Times New Roman"/>
                      </a:endParaRPr>
                    </a:p>
                  </a:txBody>
                  <a:tcPr marL="64636" marR="64636" marT="0" marB="0" anchor="ctr">
                    <a:lnL>
                      <a:noFill/>
                    </a:lnL>
                    <a:lnR>
                      <a:noFill/>
                    </a:lnR>
                    <a:lnT>
                      <a:noFill/>
                    </a:lnT>
                    <a:lnB>
                      <a:noFill/>
                    </a:lnB>
                  </a:tcPr>
                </a:tc>
                <a:tc>
                  <a:txBody>
                    <a:bodyPr/>
                    <a:lstStyle/>
                    <a:p>
                      <a:pPr algn="ctr">
                        <a:lnSpc>
                          <a:spcPct val="115000"/>
                        </a:lnSpc>
                        <a:spcAft>
                          <a:spcPts val="0"/>
                        </a:spcAft>
                      </a:pPr>
                      <a:r>
                        <a:rPr lang="en-US" sz="1800">
                          <a:latin typeface="Georgia" pitchFamily="18" charset="0"/>
                          <a:ea typeface="新細明體"/>
                          <a:cs typeface="Arial"/>
                        </a:rPr>
                        <a:t>1</a:t>
                      </a:r>
                      <a:endParaRPr lang="zh-TW" sz="1400">
                        <a:latin typeface="Georgia" pitchFamily="18" charset="0"/>
                        <a:ea typeface="新細明體"/>
                        <a:cs typeface="Times New Roman"/>
                      </a:endParaRPr>
                    </a:p>
                  </a:txBody>
                  <a:tcPr marL="64636" marR="64636" marT="0" marB="0" anchor="ctr">
                    <a:lnL>
                      <a:noFill/>
                    </a:lnL>
                    <a:lnR>
                      <a:noFill/>
                    </a:lnR>
                    <a:lnT>
                      <a:noFill/>
                    </a:lnT>
                    <a:lnB>
                      <a:noFill/>
                    </a:lnB>
                  </a:tcPr>
                </a:tc>
              </a:tr>
              <a:tr h="267128">
                <a:tc>
                  <a:txBody>
                    <a:bodyPr/>
                    <a:lstStyle/>
                    <a:p>
                      <a:pPr>
                        <a:lnSpc>
                          <a:spcPct val="115000"/>
                        </a:lnSpc>
                        <a:spcAft>
                          <a:spcPts val="0"/>
                        </a:spcAft>
                      </a:pPr>
                      <a:r>
                        <a:rPr lang="en-US" sz="1800">
                          <a:latin typeface="Georgia" pitchFamily="18" charset="0"/>
                          <a:ea typeface="新細明體"/>
                          <a:cs typeface="Arial"/>
                        </a:rPr>
                        <a:t>Honorary Member</a:t>
                      </a:r>
                      <a:endParaRPr lang="zh-TW" sz="1400">
                        <a:latin typeface="Georgia" pitchFamily="18" charset="0"/>
                        <a:ea typeface="新細明體"/>
                        <a:cs typeface="Times New Roman"/>
                      </a:endParaRPr>
                    </a:p>
                  </a:txBody>
                  <a:tcPr marL="64636" marR="64636" marT="0" marB="0" anchor="ctr">
                    <a:lnL>
                      <a:noFill/>
                    </a:lnL>
                    <a:lnR>
                      <a:noFill/>
                    </a:lnR>
                    <a:lnT>
                      <a:noFill/>
                    </a:lnT>
                    <a:lnB>
                      <a:noFill/>
                    </a:lnB>
                  </a:tcPr>
                </a:tc>
                <a:tc>
                  <a:txBody>
                    <a:bodyPr/>
                    <a:lstStyle/>
                    <a:p>
                      <a:pPr algn="ctr">
                        <a:lnSpc>
                          <a:spcPct val="115000"/>
                        </a:lnSpc>
                        <a:spcAft>
                          <a:spcPts val="0"/>
                        </a:spcAft>
                      </a:pPr>
                      <a:r>
                        <a:rPr lang="en-US" sz="1800">
                          <a:latin typeface="Georgia" pitchFamily="18" charset="0"/>
                          <a:ea typeface="新細明體"/>
                          <a:cs typeface="Arial"/>
                        </a:rPr>
                        <a:t>11</a:t>
                      </a:r>
                      <a:endParaRPr lang="zh-TW" sz="1400">
                        <a:latin typeface="Georgia" pitchFamily="18" charset="0"/>
                        <a:ea typeface="新細明體"/>
                        <a:cs typeface="Times New Roman"/>
                      </a:endParaRPr>
                    </a:p>
                  </a:txBody>
                  <a:tcPr marL="64636" marR="64636" marT="0" marB="0" anchor="ctr">
                    <a:lnL>
                      <a:noFill/>
                    </a:lnL>
                    <a:lnR>
                      <a:noFill/>
                    </a:lnR>
                    <a:lnT>
                      <a:noFill/>
                    </a:lnT>
                    <a:lnB>
                      <a:noFill/>
                    </a:lnB>
                  </a:tcPr>
                </a:tc>
              </a:tr>
              <a:tr h="267128">
                <a:tc>
                  <a:txBody>
                    <a:bodyPr/>
                    <a:lstStyle/>
                    <a:p>
                      <a:pPr>
                        <a:lnSpc>
                          <a:spcPct val="115000"/>
                        </a:lnSpc>
                        <a:spcAft>
                          <a:spcPts val="0"/>
                        </a:spcAft>
                      </a:pPr>
                      <a:r>
                        <a:rPr lang="en-US" sz="1800" b="1">
                          <a:latin typeface="Georgia" pitchFamily="18" charset="0"/>
                          <a:ea typeface="新細明體"/>
                          <a:cs typeface="Arial"/>
                        </a:rPr>
                        <a:t>Total:</a:t>
                      </a:r>
                      <a:endParaRPr lang="zh-TW" sz="1400">
                        <a:latin typeface="Georgia" pitchFamily="18" charset="0"/>
                        <a:ea typeface="新細明體"/>
                        <a:cs typeface="Times New Roman"/>
                      </a:endParaRPr>
                    </a:p>
                  </a:txBody>
                  <a:tcPr marL="64636" marR="64636" marT="0" marB="0" anchor="ctr">
                    <a:lnL>
                      <a:noFill/>
                    </a:lnL>
                    <a:lnR>
                      <a:noFill/>
                    </a:lnR>
                    <a:lnT>
                      <a:noFill/>
                    </a:lnT>
                    <a:lnB>
                      <a:noFill/>
                    </a:lnB>
                  </a:tcPr>
                </a:tc>
                <a:tc>
                  <a:txBody>
                    <a:bodyPr/>
                    <a:lstStyle/>
                    <a:p>
                      <a:pPr algn="ctr">
                        <a:lnSpc>
                          <a:spcPct val="115000"/>
                        </a:lnSpc>
                        <a:spcAft>
                          <a:spcPts val="0"/>
                        </a:spcAft>
                      </a:pPr>
                      <a:r>
                        <a:rPr lang="en-US" sz="1800" b="1" dirty="0">
                          <a:latin typeface="Georgia" pitchFamily="18" charset="0"/>
                          <a:ea typeface="新細明體"/>
                          <a:cs typeface="Arial"/>
                        </a:rPr>
                        <a:t>4194</a:t>
                      </a:r>
                      <a:endParaRPr lang="zh-TW" sz="1400" dirty="0">
                        <a:latin typeface="Georgia" pitchFamily="18" charset="0"/>
                        <a:ea typeface="新細明體"/>
                        <a:cs typeface="Times New Roman"/>
                      </a:endParaRPr>
                    </a:p>
                  </a:txBody>
                  <a:tcPr marL="64636" marR="64636" marT="0" marB="0" anchor="ctr">
                    <a:lnL>
                      <a:noFill/>
                    </a:lnL>
                    <a:lnR>
                      <a:noFill/>
                    </a:lnR>
                    <a:lnT>
                      <a:noFill/>
                    </a:lnT>
                    <a:lnB>
                      <a:noFill/>
                    </a:lnB>
                  </a:tcPr>
                </a:tc>
              </a:tr>
            </a:tbl>
          </a:graphicData>
        </a:graphic>
      </p:graphicFrame>
      <p:sp>
        <p:nvSpPr>
          <p:cNvPr id="10241"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zh-TW" sz="1800" b="0" i="0" u="none" strike="noStrike" cap="none" normalizeH="0" baseline="0" smtClean="0">
                <a:ln>
                  <a:noFill/>
                </a:ln>
                <a:solidFill>
                  <a:schemeClr val="tx1"/>
                </a:solidFill>
                <a:effectLst/>
                <a:latin typeface="Arial" pitchFamily="34" charset="0"/>
                <a:ea typeface="新細明體" pitchFamily="18" charset="-120"/>
                <a:cs typeface="新細明體" pitchFamily="18" charset="-120"/>
              </a:rPr>
              <a:t/>
            </a:r>
            <a:br>
              <a:rPr kumimoji="1" lang="zh-TW" altLang="zh-TW" sz="1800" b="0" i="0" u="none" strike="noStrike" cap="none" normalizeH="0" baseline="0" smtClean="0">
                <a:ln>
                  <a:noFill/>
                </a:ln>
                <a:solidFill>
                  <a:schemeClr val="tx1"/>
                </a:solidFill>
                <a:effectLst/>
                <a:latin typeface="Arial" pitchFamily="34" charset="0"/>
                <a:ea typeface="新細明體" pitchFamily="18" charset="-120"/>
                <a:cs typeface="新細明體" pitchFamily="18" charset="-120"/>
              </a:rPr>
            </a:br>
            <a:endParaRPr kumimoji="1" lang="zh-TW" altLang="zh-TW" sz="1800" b="0" i="0" u="none" strike="noStrike" cap="none" normalizeH="0" baseline="0" smtClean="0">
              <a:ln>
                <a:noFill/>
              </a:ln>
              <a:solidFill>
                <a:schemeClr val="tx1"/>
              </a:solidFill>
              <a:effectLst/>
              <a:latin typeface="Arial" pitchFamily="34" charset="0"/>
              <a:ea typeface="新細明體" pitchFamily="18" charset="-120"/>
              <a:cs typeface="新細明體" pitchFamily="18" charset="-120"/>
            </a:endParaRPr>
          </a:p>
        </p:txBody>
      </p:sp>
      <p:sp>
        <p:nvSpPr>
          <p:cNvPr id="10242" name="Rectangle 2"/>
          <p:cNvSpPr>
            <a:spLocks noChangeArrowheads="1"/>
          </p:cNvSpPr>
          <p:nvPr/>
        </p:nvSpPr>
        <p:spPr bwMode="auto">
          <a:xfrm>
            <a:off x="0" y="0"/>
            <a:ext cx="3017838" cy="7938"/>
          </a:xfrm>
          <a:prstGeom prst="rect">
            <a:avLst/>
          </a:prstGeom>
          <a:solidFill>
            <a:srgbClr val="000000"/>
          </a:solidFill>
          <a:ln w="9525">
            <a:solidFill>
              <a:schemeClr val="tx1"/>
            </a:solidFill>
            <a:prstDash val="solid"/>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sp>
        <p:nvSpPr>
          <p:cNvPr id="10243" name="Rectangle 3"/>
          <p:cNvSpPr>
            <a:spLocks noChangeArrowheads="1"/>
          </p:cNvSpPr>
          <p:nvPr/>
        </p:nvSpPr>
        <p:spPr bwMode="auto">
          <a:xfrm>
            <a:off x="0" y="64008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1100" b="0" i="0" u="none" strike="noStrike" cap="none" normalizeH="0" baseline="30000" dirty="0" smtClean="0">
                <a:ln>
                  <a:noFill/>
                </a:ln>
                <a:solidFill>
                  <a:schemeClr val="tx1"/>
                </a:solidFill>
                <a:effectLst/>
                <a:latin typeface="Corbel" pitchFamily="34" charset="0"/>
                <a:ea typeface="新細明體" pitchFamily="18" charset="-120"/>
                <a:cs typeface="Times New Roman" pitchFamily="18" charset="0"/>
                <a:hlinkClick r:id=""/>
              </a:rPr>
              <a:t>[</a:t>
            </a:r>
            <a:r>
              <a:rPr kumimoji="1" lang="en-US" altLang="zh-TW" sz="1100" b="0" i="0" u="none" strike="noStrike" cap="none" normalizeH="0" baseline="30000" dirty="0" smtClean="0" bmk="">
                <a:ln>
                  <a:noFill/>
                </a:ln>
                <a:solidFill>
                  <a:schemeClr val="tx1"/>
                </a:solidFill>
                <a:effectLst/>
                <a:latin typeface="Corbel" pitchFamily="34" charset="0"/>
                <a:ea typeface="新細明體" pitchFamily="18" charset="-120"/>
                <a:cs typeface="Times New Roman" pitchFamily="18" charset="0"/>
                <a:hlinkClick r:id=""/>
              </a:rPr>
              <a:t>1]</a:t>
            </a:r>
            <a:r>
              <a:rPr kumimoji="1" lang="en-US" altLang="zh-TW" sz="1100" b="0" i="0" u="none" strike="noStrike" cap="none" normalizeH="0" baseline="0" dirty="0" smtClean="0">
                <a:ln>
                  <a:noFill/>
                </a:ln>
                <a:solidFill>
                  <a:schemeClr val="tx1"/>
                </a:solidFill>
                <a:effectLst/>
                <a:latin typeface="Corbel" pitchFamily="34" charset="0"/>
                <a:ea typeface="新細明體" pitchFamily="18" charset="-120"/>
                <a:cs typeface="Times New Roman" pitchFamily="18" charset="0"/>
              </a:rPr>
              <a:t> Based on the exchange rate of HK$7.8 = USD$1 </a:t>
            </a:r>
            <a:endParaRPr kumimoji="1" lang="en-US" altLang="zh-TW" sz="1800" b="0" i="0" u="none" strike="noStrike" cap="none" normalizeH="0" baseline="0" dirty="0" smtClean="0">
              <a:ln>
                <a:noFill/>
              </a:ln>
              <a:solidFill>
                <a:schemeClr val="tx1"/>
              </a:solidFill>
              <a:effectLst/>
              <a:latin typeface="Arial" pitchFamily="34" charset="0"/>
              <a:ea typeface="新細明體" pitchFamily="18" charset="-120"/>
              <a:cs typeface="新細明體" pitchFamily="18" charset="-120"/>
            </a:endParaRPr>
          </a:p>
        </p:txBody>
      </p:sp>
      <p:graphicFrame>
        <p:nvGraphicFramePr>
          <p:cNvPr id="7" name="表格 6"/>
          <p:cNvGraphicFramePr>
            <a:graphicFrameLocks noGrp="1"/>
          </p:cNvGraphicFramePr>
          <p:nvPr/>
        </p:nvGraphicFramePr>
        <p:xfrm>
          <a:off x="4929190" y="1500174"/>
          <a:ext cx="3714776" cy="4634622"/>
        </p:xfrm>
        <a:graphic>
          <a:graphicData uri="http://schemas.openxmlformats.org/drawingml/2006/table">
            <a:tbl>
              <a:tblPr/>
              <a:tblGrid>
                <a:gridCol w="2643206"/>
                <a:gridCol w="1071570"/>
              </a:tblGrid>
              <a:tr h="317951">
                <a:tc>
                  <a:txBody>
                    <a:bodyPr/>
                    <a:lstStyle/>
                    <a:p>
                      <a:pPr>
                        <a:lnSpc>
                          <a:spcPct val="115000"/>
                        </a:lnSpc>
                        <a:spcAft>
                          <a:spcPts val="0"/>
                        </a:spcAft>
                      </a:pPr>
                      <a:endParaRPr lang="zh-TW" sz="1000" dirty="0">
                        <a:latin typeface="Corbel"/>
                        <a:ea typeface="新細明體"/>
                        <a:cs typeface="Times New Roman"/>
                      </a:endParaRPr>
                    </a:p>
                  </a:txBody>
                  <a:tcPr marL="64636" marR="64636" marT="0" marB="0" anchor="ctr">
                    <a:lnL>
                      <a:noFill/>
                    </a:lnL>
                    <a:lnR>
                      <a:noFill/>
                    </a:lnR>
                    <a:lnT>
                      <a:noFill/>
                    </a:lnT>
                    <a:lnB>
                      <a:noFill/>
                    </a:lnB>
                  </a:tcPr>
                </a:tc>
                <a:tc>
                  <a:txBody>
                    <a:bodyPr/>
                    <a:lstStyle/>
                    <a:p>
                      <a:pPr>
                        <a:lnSpc>
                          <a:spcPct val="115000"/>
                        </a:lnSpc>
                        <a:spcAft>
                          <a:spcPts val="0"/>
                        </a:spcAft>
                      </a:pPr>
                      <a:endParaRPr lang="zh-TW" sz="1000">
                        <a:latin typeface="Corbel"/>
                        <a:ea typeface="新細明體"/>
                        <a:cs typeface="Times New Roman"/>
                      </a:endParaRPr>
                    </a:p>
                  </a:txBody>
                  <a:tcPr marL="64636" marR="64636" marT="0" marB="0" anchor="ctr">
                    <a:lnL>
                      <a:noFill/>
                    </a:lnL>
                    <a:lnR>
                      <a:noFill/>
                    </a:lnR>
                    <a:lnT>
                      <a:noFill/>
                    </a:lnT>
                    <a:lnB>
                      <a:noFill/>
                    </a:lnB>
                  </a:tcPr>
                </a:tc>
              </a:tr>
              <a:tr h="346856">
                <a:tc>
                  <a:txBody>
                    <a:bodyPr/>
                    <a:lstStyle/>
                    <a:p>
                      <a:pPr>
                        <a:lnSpc>
                          <a:spcPct val="115000"/>
                        </a:lnSpc>
                        <a:spcAft>
                          <a:spcPts val="0"/>
                        </a:spcAft>
                      </a:pPr>
                      <a:r>
                        <a:rPr lang="en-US" sz="1800" b="1" u="sng" dirty="0">
                          <a:latin typeface="+mn-lt"/>
                          <a:ea typeface="新細明體"/>
                          <a:cs typeface="Arial"/>
                        </a:rPr>
                        <a:t>Registered Practices</a:t>
                      </a:r>
                      <a:endParaRPr lang="zh-TW" sz="1400" dirty="0">
                        <a:latin typeface="+mn-lt"/>
                        <a:ea typeface="新細明體"/>
                        <a:cs typeface="Times New Roman"/>
                      </a:endParaRPr>
                    </a:p>
                  </a:txBody>
                  <a:tcPr marL="64636" marR="64636" marT="0" marB="0" anchor="ctr">
                    <a:lnL>
                      <a:noFill/>
                    </a:lnL>
                    <a:lnR>
                      <a:noFill/>
                    </a:lnR>
                    <a:lnT>
                      <a:noFill/>
                    </a:lnT>
                    <a:lnB>
                      <a:noFill/>
                    </a:lnB>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600" b="1" u="sng" dirty="0" smtClean="0">
                          <a:latin typeface="+mn-lt"/>
                          <a:ea typeface="新細明體"/>
                          <a:cs typeface="Arial"/>
                        </a:rPr>
                        <a:t>Number</a:t>
                      </a:r>
                      <a:endParaRPr lang="zh-TW" altLang="en-US" sz="1200" dirty="0" smtClean="0">
                        <a:latin typeface="+mn-lt"/>
                        <a:ea typeface="+mn-ea"/>
                        <a:cs typeface="Times New Roman"/>
                      </a:endParaRPr>
                    </a:p>
                  </a:txBody>
                  <a:tcPr marL="64636" marR="64636" marT="0" marB="0" anchor="ctr">
                    <a:lnL>
                      <a:noFill/>
                    </a:lnL>
                    <a:lnR>
                      <a:noFill/>
                    </a:lnR>
                    <a:lnT>
                      <a:noFill/>
                    </a:lnT>
                    <a:lnB>
                      <a:noFill/>
                    </a:lnB>
                  </a:tcPr>
                </a:tc>
              </a:tr>
              <a:tr h="434406">
                <a:tc>
                  <a:txBody>
                    <a:bodyPr/>
                    <a:lstStyle/>
                    <a:p>
                      <a:pPr>
                        <a:lnSpc>
                          <a:spcPct val="115000"/>
                        </a:lnSpc>
                        <a:spcAft>
                          <a:spcPts val="0"/>
                        </a:spcAft>
                      </a:pPr>
                      <a:r>
                        <a:rPr lang="en-US" sz="1800" dirty="0">
                          <a:latin typeface="+mn-lt"/>
                          <a:ea typeface="新細明體"/>
                          <a:cs typeface="Arial"/>
                        </a:rPr>
                        <a:t>w/ 1-9 HKIA </a:t>
                      </a:r>
                      <a:r>
                        <a:rPr lang="en-US" sz="1800" dirty="0" smtClean="0">
                          <a:latin typeface="+mn-lt"/>
                          <a:ea typeface="新細明體"/>
                          <a:cs typeface="Arial"/>
                        </a:rPr>
                        <a:t>members</a:t>
                      </a:r>
                      <a:endParaRPr lang="zh-TW" sz="1400" dirty="0">
                        <a:latin typeface="+mn-lt"/>
                        <a:ea typeface="新細明體"/>
                        <a:cs typeface="Times New Roman"/>
                      </a:endParaRPr>
                    </a:p>
                  </a:txBody>
                  <a:tcPr marL="64636" marR="64636" marT="0" marB="0" anchor="ctr">
                    <a:lnL>
                      <a:noFill/>
                    </a:lnL>
                    <a:lnR>
                      <a:noFill/>
                    </a:lnR>
                    <a:lnT>
                      <a:noFill/>
                    </a:lnT>
                    <a:lnB>
                      <a:noFill/>
                    </a:lnB>
                  </a:tcPr>
                </a:tc>
                <a:tc>
                  <a:txBody>
                    <a:bodyPr/>
                    <a:lstStyle/>
                    <a:p>
                      <a:pPr algn="ctr">
                        <a:lnSpc>
                          <a:spcPct val="115000"/>
                        </a:lnSpc>
                        <a:spcAft>
                          <a:spcPts val="0"/>
                        </a:spcAft>
                      </a:pPr>
                      <a:r>
                        <a:rPr lang="en-US" sz="1800" dirty="0">
                          <a:latin typeface="+mn-lt"/>
                          <a:ea typeface="新細明體"/>
                          <a:cs typeface="Times New Roman"/>
                        </a:rPr>
                        <a:t>153</a:t>
                      </a:r>
                      <a:endParaRPr lang="zh-TW" sz="1400" dirty="0">
                        <a:latin typeface="+mn-lt"/>
                        <a:ea typeface="新細明體"/>
                        <a:cs typeface="Times New Roman"/>
                      </a:endParaRPr>
                    </a:p>
                  </a:txBody>
                  <a:tcPr marL="64636" marR="64636" marT="0" marB="0">
                    <a:lnL>
                      <a:noFill/>
                    </a:lnL>
                    <a:lnR>
                      <a:noFill/>
                    </a:lnR>
                    <a:lnT>
                      <a:noFill/>
                    </a:lnT>
                    <a:lnB>
                      <a:noFill/>
                    </a:lnB>
                  </a:tcPr>
                </a:tc>
              </a:tr>
              <a:tr h="346856">
                <a:tc>
                  <a:txBody>
                    <a:bodyPr/>
                    <a:lstStyle/>
                    <a:p>
                      <a:pPr>
                        <a:lnSpc>
                          <a:spcPct val="115000"/>
                        </a:lnSpc>
                        <a:spcAft>
                          <a:spcPts val="0"/>
                        </a:spcAft>
                      </a:pPr>
                      <a:r>
                        <a:rPr lang="en-US" sz="1800" dirty="0">
                          <a:latin typeface="+mn-lt"/>
                          <a:ea typeface="新細明體"/>
                          <a:cs typeface="Arial"/>
                        </a:rPr>
                        <a:t>w/ 10-19 HKIA members</a:t>
                      </a:r>
                      <a:endParaRPr lang="zh-TW" sz="1400" dirty="0">
                        <a:latin typeface="+mn-lt"/>
                        <a:ea typeface="新細明體"/>
                        <a:cs typeface="Times New Roman"/>
                      </a:endParaRPr>
                    </a:p>
                  </a:txBody>
                  <a:tcPr marL="64636" marR="64636" marT="0" marB="0" anchor="ctr">
                    <a:lnL>
                      <a:noFill/>
                    </a:lnL>
                    <a:lnR>
                      <a:noFill/>
                    </a:lnR>
                    <a:lnT>
                      <a:noFill/>
                    </a:lnT>
                    <a:lnB>
                      <a:noFill/>
                    </a:lnB>
                  </a:tcPr>
                </a:tc>
                <a:tc>
                  <a:txBody>
                    <a:bodyPr/>
                    <a:lstStyle/>
                    <a:p>
                      <a:pPr algn="ctr">
                        <a:lnSpc>
                          <a:spcPct val="115000"/>
                        </a:lnSpc>
                        <a:spcAft>
                          <a:spcPts val="0"/>
                        </a:spcAft>
                      </a:pPr>
                      <a:r>
                        <a:rPr lang="en-US" sz="1800">
                          <a:latin typeface="+mn-lt"/>
                          <a:ea typeface="新細明體"/>
                          <a:cs typeface="Times New Roman"/>
                        </a:rPr>
                        <a:t>17</a:t>
                      </a:r>
                      <a:endParaRPr lang="zh-TW" sz="1400">
                        <a:latin typeface="+mn-lt"/>
                        <a:ea typeface="新細明體"/>
                        <a:cs typeface="Times New Roman"/>
                      </a:endParaRPr>
                    </a:p>
                  </a:txBody>
                  <a:tcPr marL="64636" marR="64636" marT="0" marB="0">
                    <a:lnL>
                      <a:noFill/>
                    </a:lnL>
                    <a:lnR>
                      <a:noFill/>
                    </a:lnR>
                    <a:lnT>
                      <a:noFill/>
                    </a:lnT>
                    <a:lnB>
                      <a:noFill/>
                    </a:lnB>
                  </a:tcPr>
                </a:tc>
              </a:tr>
              <a:tr h="346856">
                <a:tc>
                  <a:txBody>
                    <a:bodyPr/>
                    <a:lstStyle/>
                    <a:p>
                      <a:pPr>
                        <a:lnSpc>
                          <a:spcPct val="115000"/>
                        </a:lnSpc>
                        <a:spcAft>
                          <a:spcPts val="0"/>
                        </a:spcAft>
                      </a:pPr>
                      <a:r>
                        <a:rPr lang="en-US" sz="1800" dirty="0">
                          <a:latin typeface="+mn-lt"/>
                          <a:ea typeface="新細明體"/>
                          <a:cs typeface="Arial"/>
                        </a:rPr>
                        <a:t>w/ 20-29 HKIA members</a:t>
                      </a:r>
                      <a:endParaRPr lang="zh-TW" sz="1400" dirty="0">
                        <a:latin typeface="+mn-lt"/>
                        <a:ea typeface="新細明體"/>
                        <a:cs typeface="Times New Roman"/>
                      </a:endParaRPr>
                    </a:p>
                  </a:txBody>
                  <a:tcPr marL="64636" marR="64636" marT="0" marB="0" anchor="ctr">
                    <a:lnL>
                      <a:noFill/>
                    </a:lnL>
                    <a:lnR>
                      <a:noFill/>
                    </a:lnR>
                    <a:lnT>
                      <a:noFill/>
                    </a:lnT>
                    <a:lnB>
                      <a:noFill/>
                    </a:lnB>
                  </a:tcPr>
                </a:tc>
                <a:tc>
                  <a:txBody>
                    <a:bodyPr/>
                    <a:lstStyle/>
                    <a:p>
                      <a:pPr algn="ctr">
                        <a:lnSpc>
                          <a:spcPct val="115000"/>
                        </a:lnSpc>
                        <a:spcAft>
                          <a:spcPts val="0"/>
                        </a:spcAft>
                      </a:pPr>
                      <a:r>
                        <a:rPr lang="en-US" sz="1800" dirty="0">
                          <a:latin typeface="+mn-lt"/>
                          <a:ea typeface="新細明體"/>
                          <a:cs typeface="Times New Roman"/>
                        </a:rPr>
                        <a:t>3</a:t>
                      </a:r>
                      <a:endParaRPr lang="zh-TW" sz="1400" dirty="0">
                        <a:latin typeface="+mn-lt"/>
                        <a:ea typeface="新細明體"/>
                        <a:cs typeface="Times New Roman"/>
                      </a:endParaRPr>
                    </a:p>
                  </a:txBody>
                  <a:tcPr marL="64636" marR="64636" marT="0" marB="0">
                    <a:lnL>
                      <a:noFill/>
                    </a:lnL>
                    <a:lnR>
                      <a:noFill/>
                    </a:lnR>
                    <a:lnT>
                      <a:noFill/>
                    </a:lnT>
                    <a:lnB>
                      <a:noFill/>
                    </a:lnB>
                  </a:tcPr>
                </a:tc>
              </a:tr>
              <a:tr h="346856">
                <a:tc>
                  <a:txBody>
                    <a:bodyPr/>
                    <a:lstStyle/>
                    <a:p>
                      <a:pPr>
                        <a:lnSpc>
                          <a:spcPct val="115000"/>
                        </a:lnSpc>
                        <a:spcAft>
                          <a:spcPts val="0"/>
                        </a:spcAft>
                      </a:pPr>
                      <a:r>
                        <a:rPr lang="en-US" sz="1800" dirty="0">
                          <a:latin typeface="+mn-lt"/>
                          <a:ea typeface="新細明體"/>
                          <a:cs typeface="Arial"/>
                        </a:rPr>
                        <a:t>w/ 30-39 HKIA members</a:t>
                      </a:r>
                      <a:endParaRPr lang="zh-TW" sz="1400" dirty="0">
                        <a:latin typeface="+mn-lt"/>
                        <a:ea typeface="新細明體"/>
                        <a:cs typeface="Times New Roman"/>
                      </a:endParaRPr>
                    </a:p>
                  </a:txBody>
                  <a:tcPr marL="64636" marR="64636" marT="0" marB="0" anchor="ctr">
                    <a:lnL>
                      <a:noFill/>
                    </a:lnL>
                    <a:lnR>
                      <a:noFill/>
                    </a:lnR>
                    <a:lnT>
                      <a:noFill/>
                    </a:lnT>
                    <a:lnB>
                      <a:noFill/>
                    </a:lnB>
                  </a:tcPr>
                </a:tc>
                <a:tc>
                  <a:txBody>
                    <a:bodyPr/>
                    <a:lstStyle/>
                    <a:p>
                      <a:pPr algn="ctr">
                        <a:lnSpc>
                          <a:spcPct val="115000"/>
                        </a:lnSpc>
                        <a:spcAft>
                          <a:spcPts val="0"/>
                        </a:spcAft>
                      </a:pPr>
                      <a:r>
                        <a:rPr lang="en-US" sz="1800">
                          <a:latin typeface="+mn-lt"/>
                          <a:ea typeface="新細明體"/>
                          <a:cs typeface="Times New Roman"/>
                        </a:rPr>
                        <a:t>2</a:t>
                      </a:r>
                      <a:endParaRPr lang="zh-TW" sz="1400">
                        <a:latin typeface="+mn-lt"/>
                        <a:ea typeface="新細明體"/>
                        <a:cs typeface="Times New Roman"/>
                      </a:endParaRPr>
                    </a:p>
                  </a:txBody>
                  <a:tcPr marL="64636" marR="64636" marT="0" marB="0">
                    <a:lnL>
                      <a:noFill/>
                    </a:lnL>
                    <a:lnR>
                      <a:noFill/>
                    </a:lnR>
                    <a:lnT>
                      <a:noFill/>
                    </a:lnT>
                    <a:lnB>
                      <a:noFill/>
                    </a:lnB>
                  </a:tcPr>
                </a:tc>
              </a:tr>
              <a:tr h="346856">
                <a:tc>
                  <a:txBody>
                    <a:bodyPr/>
                    <a:lstStyle/>
                    <a:p>
                      <a:pPr>
                        <a:lnSpc>
                          <a:spcPct val="115000"/>
                        </a:lnSpc>
                        <a:spcAft>
                          <a:spcPts val="0"/>
                        </a:spcAft>
                      </a:pPr>
                      <a:r>
                        <a:rPr lang="en-US" sz="1800" dirty="0">
                          <a:latin typeface="+mn-lt"/>
                          <a:ea typeface="新細明體"/>
                          <a:cs typeface="Arial"/>
                        </a:rPr>
                        <a:t>w/ 40 or more HKIA members</a:t>
                      </a:r>
                      <a:endParaRPr lang="zh-TW" sz="1400" dirty="0">
                        <a:latin typeface="+mn-lt"/>
                        <a:ea typeface="新細明體"/>
                        <a:cs typeface="Times New Roman"/>
                      </a:endParaRPr>
                    </a:p>
                  </a:txBody>
                  <a:tcPr marL="64636" marR="64636" marT="0" marB="0" anchor="ctr">
                    <a:lnL>
                      <a:noFill/>
                    </a:lnL>
                    <a:lnR>
                      <a:noFill/>
                    </a:lnR>
                    <a:lnT>
                      <a:noFill/>
                    </a:lnT>
                    <a:lnB>
                      <a:noFill/>
                    </a:lnB>
                  </a:tcPr>
                </a:tc>
                <a:tc>
                  <a:txBody>
                    <a:bodyPr/>
                    <a:lstStyle/>
                    <a:p>
                      <a:pPr algn="ctr">
                        <a:lnSpc>
                          <a:spcPct val="115000"/>
                        </a:lnSpc>
                        <a:spcAft>
                          <a:spcPts val="0"/>
                        </a:spcAft>
                      </a:pPr>
                      <a:r>
                        <a:rPr lang="en-US" sz="1800">
                          <a:latin typeface="+mn-lt"/>
                          <a:ea typeface="新細明體"/>
                          <a:cs typeface="Times New Roman"/>
                        </a:rPr>
                        <a:t>8</a:t>
                      </a:r>
                      <a:endParaRPr lang="zh-TW" sz="1400">
                        <a:latin typeface="+mn-lt"/>
                        <a:ea typeface="新細明體"/>
                        <a:cs typeface="Times New Roman"/>
                      </a:endParaRPr>
                    </a:p>
                  </a:txBody>
                  <a:tcPr marL="64636" marR="64636" marT="0" marB="0">
                    <a:lnL>
                      <a:noFill/>
                    </a:lnL>
                    <a:lnR>
                      <a:noFill/>
                    </a:lnR>
                    <a:lnT>
                      <a:noFill/>
                    </a:lnT>
                    <a:lnB>
                      <a:noFill/>
                    </a:lnB>
                  </a:tcPr>
                </a:tc>
              </a:tr>
              <a:tr h="346856">
                <a:tc>
                  <a:txBody>
                    <a:bodyPr/>
                    <a:lstStyle/>
                    <a:p>
                      <a:pPr>
                        <a:lnSpc>
                          <a:spcPct val="115000"/>
                        </a:lnSpc>
                        <a:spcAft>
                          <a:spcPts val="0"/>
                        </a:spcAft>
                      </a:pPr>
                      <a:r>
                        <a:rPr lang="en-US" sz="1800" b="1" dirty="0">
                          <a:latin typeface="+mn-lt"/>
                          <a:ea typeface="新細明體"/>
                          <a:cs typeface="Arial"/>
                        </a:rPr>
                        <a:t>Total:</a:t>
                      </a:r>
                      <a:endParaRPr lang="zh-TW" sz="1400" dirty="0">
                        <a:latin typeface="+mn-lt"/>
                        <a:ea typeface="新細明體"/>
                        <a:cs typeface="Times New Roman"/>
                      </a:endParaRPr>
                    </a:p>
                  </a:txBody>
                  <a:tcPr marL="64636" marR="64636" marT="0" marB="0" anchor="ctr">
                    <a:lnL>
                      <a:noFill/>
                    </a:lnL>
                    <a:lnR>
                      <a:noFill/>
                    </a:lnR>
                    <a:lnT>
                      <a:noFill/>
                    </a:lnT>
                    <a:lnB>
                      <a:noFill/>
                    </a:lnB>
                  </a:tcPr>
                </a:tc>
                <a:tc>
                  <a:txBody>
                    <a:bodyPr/>
                    <a:lstStyle/>
                    <a:p>
                      <a:pPr algn="ctr">
                        <a:lnSpc>
                          <a:spcPct val="115000"/>
                        </a:lnSpc>
                        <a:spcAft>
                          <a:spcPts val="0"/>
                        </a:spcAft>
                      </a:pPr>
                      <a:r>
                        <a:rPr lang="en-US" sz="1800" b="1" dirty="0">
                          <a:latin typeface="+mn-lt"/>
                          <a:ea typeface="新細明體"/>
                          <a:cs typeface="Arial"/>
                        </a:rPr>
                        <a:t>183</a:t>
                      </a:r>
                      <a:endParaRPr lang="zh-TW" sz="1400" dirty="0">
                        <a:latin typeface="+mn-lt"/>
                        <a:ea typeface="新細明體"/>
                        <a:cs typeface="Times New Roman"/>
                      </a:endParaRPr>
                    </a:p>
                  </a:txBody>
                  <a:tcPr marL="64636" marR="64636" marT="0" marB="0" anchor="b">
                    <a:lnL>
                      <a:noFill/>
                    </a:lnL>
                    <a:lnR>
                      <a:noFill/>
                    </a:lnR>
                    <a:lnT>
                      <a:noFill/>
                    </a:lnT>
                    <a:lnB>
                      <a:noFill/>
                    </a:lnB>
                  </a:tcPr>
                </a:tc>
              </a:tr>
              <a:tr h="664809">
                <a:tc gridSpan="2">
                  <a:txBody>
                    <a:bodyPr/>
                    <a:lstStyle/>
                    <a:p>
                      <a:pPr algn="r">
                        <a:lnSpc>
                          <a:spcPct val="115000"/>
                        </a:lnSpc>
                        <a:spcAft>
                          <a:spcPts val="0"/>
                        </a:spcAft>
                      </a:pPr>
                      <a:endParaRPr lang="zh-TW" sz="1000" dirty="0">
                        <a:latin typeface="Corbel"/>
                        <a:ea typeface="新細明體"/>
                        <a:cs typeface="Times New Roman"/>
                      </a:endParaRPr>
                    </a:p>
                    <a:p>
                      <a:pPr algn="r">
                        <a:lnSpc>
                          <a:spcPct val="115000"/>
                        </a:lnSpc>
                        <a:spcAft>
                          <a:spcPts val="0"/>
                        </a:spcAft>
                      </a:pPr>
                      <a:r>
                        <a:rPr lang="en-US" sz="1100" i="1" dirty="0">
                          <a:latin typeface="Corbel"/>
                          <a:ea typeface="新細明體"/>
                          <a:cs typeface="Arial"/>
                        </a:rPr>
                        <a:t>(Statistics as of 20 Oct 2015)</a:t>
                      </a:r>
                      <a:endParaRPr lang="zh-TW" sz="1000" dirty="0">
                        <a:latin typeface="Corbel"/>
                        <a:ea typeface="新細明體"/>
                        <a:cs typeface="Times New Roman"/>
                      </a:endParaRPr>
                    </a:p>
                  </a:txBody>
                  <a:tcPr marL="64636" marR="64636" marT="0" marB="0" anchor="ctr">
                    <a:lnL>
                      <a:noFill/>
                    </a:lnL>
                    <a:lnR>
                      <a:noFill/>
                    </a:lnR>
                    <a:lnT>
                      <a:noFill/>
                    </a:lnT>
                    <a:lnB>
                      <a:noFill/>
                    </a:lnB>
                  </a:tcPr>
                </a:tc>
                <a:tc hMerge="1">
                  <a:txBody>
                    <a:bodyPr/>
                    <a:lstStyle/>
                    <a:p>
                      <a:endParaRPr lang="zh-TW" altLang="en-US"/>
                    </a:p>
                  </a:txBody>
                  <a:tcPr/>
                </a:tc>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b="1" dirty="0" smtClean="0"/>
              <a:t>Current Membership Strength</a:t>
            </a:r>
            <a:endParaRPr lang="zh-TW" altLang="en-US" dirty="0"/>
          </a:p>
        </p:txBody>
      </p:sp>
      <p:sp>
        <p:nvSpPr>
          <p:cNvPr id="3" name="內容版面配置區 2"/>
          <p:cNvSpPr>
            <a:spLocks noGrp="1"/>
          </p:cNvSpPr>
          <p:nvPr>
            <p:ph sz="quarter" idx="1"/>
          </p:nvPr>
        </p:nvSpPr>
        <p:spPr/>
        <p:txBody>
          <a:bodyPr>
            <a:normAutofit/>
          </a:bodyPr>
          <a:lstStyle/>
          <a:p>
            <a:r>
              <a:rPr lang="en-US" altLang="zh-HK" dirty="0"/>
              <a:t>HKIA List of Registered </a:t>
            </a:r>
            <a:r>
              <a:rPr lang="en-US" altLang="zh-HK" dirty="0" smtClean="0"/>
              <a:t>Practices</a:t>
            </a:r>
            <a:endParaRPr lang="en-US" altLang="zh-HK" dirty="0"/>
          </a:p>
          <a:p>
            <a:r>
              <a:rPr lang="en-US" altLang="zh-HK" dirty="0"/>
              <a:t>HKIA Directory of Architectural </a:t>
            </a:r>
            <a:r>
              <a:rPr lang="en-US" altLang="zh-HK" dirty="0" smtClean="0"/>
              <a:t>Practices</a:t>
            </a:r>
          </a:p>
          <a:p>
            <a:r>
              <a:rPr lang="en-US" altLang="zh-HK" dirty="0"/>
              <a:t>Architectural and Associated Consultants Selection Board (AACSB) List of Consultants in Architectural Category - Band 1 and </a:t>
            </a:r>
            <a:r>
              <a:rPr lang="en-US" altLang="zh-HK" dirty="0" smtClean="0"/>
              <a:t>2</a:t>
            </a:r>
          </a:p>
          <a:p>
            <a:r>
              <a:rPr lang="en-US" altLang="zh-HK" dirty="0"/>
              <a:t>List of HKIA Band 3 Architectural Consultants</a:t>
            </a:r>
            <a:r>
              <a:rPr lang="en-US" dirty="0"/>
              <a:t/>
            </a:r>
            <a:br>
              <a:rPr lang="en-US" dirty="0"/>
            </a:br>
            <a:endParaRPr lang="zh-TW" altLang="en-US" dirty="0"/>
          </a:p>
          <a:p>
            <a:endParaRPr lang="zh-TW" alt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85720" y="642918"/>
            <a:ext cx="8534400" cy="758952"/>
          </a:xfrm>
        </p:spPr>
        <p:txBody>
          <a:bodyPr>
            <a:normAutofit fontScale="90000"/>
          </a:bodyPr>
          <a:lstStyle/>
          <a:p>
            <a:pPr lvl="0"/>
            <a:r>
              <a:rPr lang="en-US" b="1" dirty="0"/>
              <a:t>Budget of the Institute</a:t>
            </a:r>
            <a:r>
              <a:rPr lang="zh-TW" altLang="en-US" b="1" dirty="0"/>
              <a:t/>
            </a:r>
            <a:br>
              <a:rPr lang="zh-TW" altLang="en-US" b="1" dirty="0"/>
            </a:br>
            <a:endParaRPr lang="zh-TW" altLang="en-US" dirty="0"/>
          </a:p>
        </p:txBody>
      </p:sp>
      <p:sp>
        <p:nvSpPr>
          <p:cNvPr id="3" name="內容版面配置區 2"/>
          <p:cNvSpPr>
            <a:spLocks noGrp="1"/>
          </p:cNvSpPr>
          <p:nvPr>
            <p:ph sz="quarter" idx="1"/>
          </p:nvPr>
        </p:nvSpPr>
        <p:spPr>
          <a:xfrm>
            <a:off x="285720" y="1571612"/>
            <a:ext cx="8503920" cy="4572000"/>
          </a:xfrm>
        </p:spPr>
        <p:txBody>
          <a:bodyPr/>
          <a:lstStyle/>
          <a:p>
            <a:r>
              <a:rPr lang="en-US" dirty="0"/>
              <a:t>Funds are largely raised through membership annual subscription.  </a:t>
            </a:r>
            <a:endParaRPr lang="en-US" dirty="0" smtClean="0"/>
          </a:p>
          <a:p>
            <a:r>
              <a:rPr lang="en-US" dirty="0" smtClean="0"/>
              <a:t>Budget </a:t>
            </a:r>
            <a:r>
              <a:rPr lang="en-US" dirty="0"/>
              <a:t>is approved by the Council and audited accounts would be presented to the General Membership in the Annual General Meeting.  </a:t>
            </a:r>
            <a:endParaRPr lang="en-US" dirty="0" smtClean="0"/>
          </a:p>
          <a:p>
            <a:r>
              <a:rPr lang="en-US" dirty="0" smtClean="0"/>
              <a:t>Office </a:t>
            </a:r>
            <a:r>
              <a:rPr lang="en-US" dirty="0"/>
              <a:t>Bearers are empowered to execute payment of Institute’s expenses.</a:t>
            </a:r>
            <a:endParaRPr lang="zh-TW" altLang="en-US" dirty="0"/>
          </a:p>
          <a:p>
            <a:endParaRPr lang="zh-TW" alt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00034" y="357166"/>
            <a:ext cx="8229600" cy="1143000"/>
          </a:xfrm>
        </p:spPr>
        <p:txBody>
          <a:bodyPr>
            <a:normAutofit fontScale="90000"/>
          </a:bodyPr>
          <a:lstStyle/>
          <a:p>
            <a:pPr lvl="0"/>
            <a:r>
              <a:rPr lang="en-US" b="1" dirty="0"/>
              <a:t>Annual General Meeting of the Institute</a:t>
            </a:r>
            <a:r>
              <a:rPr lang="zh-TW" altLang="en-US" b="1" dirty="0"/>
              <a:t/>
            </a:r>
            <a:br>
              <a:rPr lang="zh-TW" altLang="en-US" b="1" dirty="0"/>
            </a:br>
            <a:endParaRPr lang="zh-TW" altLang="en-US" dirty="0"/>
          </a:p>
        </p:txBody>
      </p:sp>
      <p:sp>
        <p:nvSpPr>
          <p:cNvPr id="3" name="內容版面配置區 2"/>
          <p:cNvSpPr>
            <a:spLocks noGrp="1"/>
          </p:cNvSpPr>
          <p:nvPr>
            <p:ph sz="quarter" idx="1"/>
          </p:nvPr>
        </p:nvSpPr>
        <p:spPr>
          <a:xfrm>
            <a:off x="357158" y="1571612"/>
            <a:ext cx="8503920" cy="4572000"/>
          </a:xfrm>
        </p:spPr>
        <p:txBody>
          <a:bodyPr/>
          <a:lstStyle/>
          <a:p>
            <a:r>
              <a:rPr lang="en-US" dirty="0"/>
              <a:t>There are four Quarterly General Meetings per year for collective decision making.  Annual election is held in the Third Quarterly General Meeting in September.</a:t>
            </a:r>
            <a:endParaRPr lang="zh-TW" altLang="en-US" dirty="0"/>
          </a:p>
          <a:p>
            <a:endParaRPr lang="zh-TW" altLang="en-US" dirty="0"/>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市鎮">
  <a:themeElements>
    <a:clrScheme name="市鎮">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市鎮">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市鎮">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93</TotalTime>
  <Words>1413</Words>
  <Application>Microsoft Office PowerPoint</Application>
  <PresentationFormat>如螢幕大小 (4:3)</PresentationFormat>
  <Paragraphs>225</Paragraphs>
  <Slides>35</Slides>
  <Notes>0</Notes>
  <HiddenSlides>0</HiddenSlides>
  <MMClips>0</MMClips>
  <ScaleCrop>false</ScaleCrop>
  <HeadingPairs>
    <vt:vector size="4" baseType="variant">
      <vt:variant>
        <vt:lpstr>佈景主題</vt:lpstr>
      </vt:variant>
      <vt:variant>
        <vt:i4>1</vt:i4>
      </vt:variant>
      <vt:variant>
        <vt:lpstr>投影片標題</vt:lpstr>
      </vt:variant>
      <vt:variant>
        <vt:i4>35</vt:i4>
      </vt:variant>
    </vt:vector>
  </HeadingPairs>
  <TitlesOfParts>
    <vt:vector size="36" baseType="lpstr">
      <vt:lpstr>市鎮</vt:lpstr>
      <vt:lpstr>THE HONG KONG INSTITUTE OF ARCHITECTS COUNTRY REPORT 2015 </vt:lpstr>
      <vt:lpstr>Brief History of the Institute </vt:lpstr>
      <vt:lpstr>Office Bearers of the Institute 2015-2016  </vt:lpstr>
      <vt:lpstr>HKIA Council 2015-2016</vt:lpstr>
      <vt:lpstr>HKIA Council 2015-2016</vt:lpstr>
      <vt:lpstr>Current Membership Strength</vt:lpstr>
      <vt:lpstr>Current Membership Strength</vt:lpstr>
      <vt:lpstr>Budget of the Institute </vt:lpstr>
      <vt:lpstr>Annual General Meeting of the Institute </vt:lpstr>
      <vt:lpstr>Legal Status of the Institute </vt:lpstr>
      <vt:lpstr>Legal Status of the Architect in Hong Kong</vt:lpstr>
      <vt:lpstr>Architects Registration Authority  in Hong Kong</vt:lpstr>
      <vt:lpstr>International Affiliations of the Institute</vt:lpstr>
      <vt:lpstr>International Affiliations of the Institute</vt:lpstr>
      <vt:lpstr>International Affiliations of the Institute</vt:lpstr>
      <vt:lpstr>International Affiliations of the Institute</vt:lpstr>
      <vt:lpstr>International Affiliations of the Institute</vt:lpstr>
      <vt:lpstr>International Affiliations of the Institute</vt:lpstr>
      <vt:lpstr>Major Programmes and Activities of the Institute</vt:lpstr>
      <vt:lpstr>Major Programmes and Activities of the Institute</vt:lpstr>
      <vt:lpstr>Major Programmes and Activities of the Institute</vt:lpstr>
      <vt:lpstr>Major Programmes and Activities of the Institute</vt:lpstr>
      <vt:lpstr>Major Programmes and Activities of the Institute</vt:lpstr>
      <vt:lpstr>Major Programmes and Activities of the Institute</vt:lpstr>
      <vt:lpstr>Major Programmes and Activities of the Institute</vt:lpstr>
      <vt:lpstr>Major Programmes and Activities of the Institute</vt:lpstr>
      <vt:lpstr>Major Programmes and Activities of the Institute</vt:lpstr>
      <vt:lpstr>Major Programmes and Activities of the Institute</vt:lpstr>
      <vt:lpstr>Continuing Professional Development</vt:lpstr>
      <vt:lpstr>Architectural Competitions/Awards Organized by the Institute </vt:lpstr>
      <vt:lpstr>Architectural Competitions/Awards Organized by the Institute </vt:lpstr>
      <vt:lpstr>Key Issues Facing the Architects/Architectural Profession/ Institute in Hong Kong </vt:lpstr>
      <vt:lpstr>Resources of the Institute</vt:lpstr>
      <vt:lpstr>Resources of the Institute</vt:lpstr>
      <vt:lpstr>Plans for the Future</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HONG KONG INSTITUTE OF ARCHITECTS COUNTRY REPORT 2015</dc:title>
  <dc:creator>Fion Chan</dc:creator>
  <cp:lastModifiedBy>Fion Chan</cp:lastModifiedBy>
  <cp:revision>23</cp:revision>
  <dcterms:created xsi:type="dcterms:W3CDTF">2015-11-09T09:59:26Z</dcterms:created>
  <dcterms:modified xsi:type="dcterms:W3CDTF">2015-11-10T03:31:44Z</dcterms:modified>
</cp:coreProperties>
</file>