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4" r:id="rId19"/>
    <p:sldId id="275" r:id="rId20"/>
    <p:sldId id="276" r:id="rId21"/>
    <p:sldId id="277" r:id="rId22"/>
    <p:sldId id="278"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965EF-CE49-4977-A20B-F6478FED1B8F}" type="datetimeFigureOut">
              <a:rPr lang="en-IN" smtClean="0"/>
              <a:t>07-11-2019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255346" y="2750337"/>
            <a:ext cx="1171888" cy="1356442"/>
          </a:xfrm>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36455847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309"/>
            <a:ext cx="1154151" cy="1090789"/>
          </a:xfrm>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400026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615"/>
            <a:ext cx="1154151" cy="1090789"/>
          </a:xfrm>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16612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113267E8-EBB8-4345-BA44-2AAF90BC816C}" type="slidenum">
              <a:rPr lang="en-IN" smtClean="0"/>
              <a:t>‹#›</a:t>
            </a:fld>
            <a:endParaRPr lang="en-IN"/>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239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189869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3965EF-CE49-4977-A20B-F6478FED1B8F}" type="datetimeFigureOut">
              <a:rPr lang="en-IN" smtClean="0"/>
              <a:t>07-11-2019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48425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3965EF-CE49-4977-A20B-F6478FED1B8F}" type="datetimeFigureOut">
              <a:rPr lang="en-IN" smtClean="0"/>
              <a:t>07-11-2019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73681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965EF-CE49-4977-A20B-F6478FED1B8F}" type="datetimeFigureOut">
              <a:rPr lang="en-IN" smtClean="0"/>
              <a:t>07-11-2019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61933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93965EF-CE49-4977-A20B-F6478FED1B8F}" type="datetimeFigureOut">
              <a:rPr lang="en-IN" smtClean="0"/>
              <a:t>07-11-2019</a:t>
            </a:fld>
            <a:endParaRPr lang="en-IN"/>
          </a:p>
        </p:txBody>
      </p:sp>
      <p:sp>
        <p:nvSpPr>
          <p:cNvPr id="5" name="Footer Placeholder 4"/>
          <p:cNvSpPr>
            <a:spLocks noGrp="1"/>
          </p:cNvSpPr>
          <p:nvPr>
            <p:ph type="ftr" sz="quarter" idx="11"/>
          </p:nvPr>
        </p:nvSpPr>
        <p:spPr>
          <a:xfrm>
            <a:off x="680321" y="5936188"/>
            <a:ext cx="6126805" cy="365125"/>
          </a:xfrm>
        </p:spPr>
        <p:txBody>
          <a:bodyPr/>
          <a:lstStyle/>
          <a:p>
            <a:endParaRPr lang="en-IN"/>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13267E8-EBB8-4345-BA44-2AAF90BC816C}" type="slidenum">
              <a:rPr lang="en-IN" smtClean="0"/>
              <a:t>‹#›</a:t>
            </a:fld>
            <a:endParaRPr lang="en-IN"/>
          </a:p>
        </p:txBody>
      </p:sp>
    </p:spTree>
    <p:extLst>
      <p:ext uri="{BB962C8B-B14F-4D97-AF65-F5344CB8AC3E}">
        <p14:creationId xmlns:p14="http://schemas.microsoft.com/office/powerpoint/2010/main" val="178081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965EF-CE49-4977-A20B-F6478FED1B8F}" type="datetimeFigureOut">
              <a:rPr lang="en-IN" smtClean="0"/>
              <a:t>07-11-2019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273989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965EF-CE49-4977-A20B-F6478FED1B8F}" type="datetimeFigureOut">
              <a:rPr lang="en-IN" smtClean="0"/>
              <a:t>07-11-2019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729455" y="2869895"/>
            <a:ext cx="1154151" cy="1090789"/>
          </a:xfrm>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157553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116910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3965EF-CE49-4977-A20B-F6478FED1B8F}" type="datetimeFigureOut">
              <a:rPr lang="en-IN" smtClean="0"/>
              <a:t>07-11-2019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109304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3965EF-CE49-4977-A20B-F6478FED1B8F}" type="datetimeFigureOut">
              <a:rPr lang="en-IN" smtClean="0"/>
              <a:t>07-11-2019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93964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3965EF-CE49-4977-A20B-F6478FED1B8F}" type="datetimeFigureOut">
              <a:rPr lang="en-IN" smtClean="0"/>
              <a:t>07-11-2019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27497167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3313466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965EF-CE49-4977-A20B-F6478FED1B8F}" type="datetimeFigureOut">
              <a:rPr lang="en-IN" smtClean="0"/>
              <a:t>07-11-2019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3267E8-EBB8-4345-BA44-2AAF90BC816C}" type="slidenum">
              <a:rPr lang="en-IN" smtClean="0"/>
              <a:t>‹#›</a:t>
            </a:fld>
            <a:endParaRPr lang="en-IN"/>
          </a:p>
        </p:txBody>
      </p:sp>
    </p:spTree>
    <p:extLst>
      <p:ext uri="{BB962C8B-B14F-4D97-AF65-F5344CB8AC3E}">
        <p14:creationId xmlns:p14="http://schemas.microsoft.com/office/powerpoint/2010/main" val="219245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965EF-CE49-4977-A20B-F6478FED1B8F}" type="datetimeFigureOut">
              <a:rPr lang="en-IN" smtClean="0"/>
              <a:t>07-11-2019</a:t>
            </a:fld>
            <a:endParaRPr lang="en-IN"/>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13267E8-EBB8-4345-BA44-2AAF90BC816C}" type="slidenum">
              <a:rPr lang="en-IN" smtClean="0"/>
              <a:t>‹#›</a:t>
            </a:fld>
            <a:endParaRPr lang="en-IN"/>
          </a:p>
        </p:txBody>
      </p:sp>
    </p:spTree>
    <p:extLst>
      <p:ext uri="{BB962C8B-B14F-4D97-AF65-F5344CB8AC3E}">
        <p14:creationId xmlns:p14="http://schemas.microsoft.com/office/powerpoint/2010/main" val="2323789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67D-8C9F-47C1-89A8-EDE58639E0B0}"/>
              </a:ext>
            </a:extLst>
          </p:cNvPr>
          <p:cNvSpPr>
            <a:spLocks noGrp="1"/>
          </p:cNvSpPr>
          <p:nvPr>
            <p:ph type="ctrTitle"/>
          </p:nvPr>
        </p:nvSpPr>
        <p:spPr/>
        <p:txBody>
          <a:bodyPr/>
          <a:lstStyle/>
          <a:p>
            <a:r>
              <a:rPr lang="en-US" dirty="0"/>
              <a:t>ACPP 2018-2019</a:t>
            </a:r>
            <a:endParaRPr lang="en-IN" dirty="0"/>
          </a:p>
        </p:txBody>
      </p:sp>
      <p:sp>
        <p:nvSpPr>
          <p:cNvPr id="3" name="Subtitle 2">
            <a:extLst>
              <a:ext uri="{FF2B5EF4-FFF2-40B4-BE49-F238E27FC236}">
                <a16:creationId xmlns:a16="http://schemas.microsoft.com/office/drawing/2014/main" id="{0193AA48-B9A8-45E5-92FB-307975082001}"/>
              </a:ext>
            </a:extLst>
          </p:cNvPr>
          <p:cNvSpPr>
            <a:spLocks noGrp="1"/>
          </p:cNvSpPr>
          <p:nvPr>
            <p:ph type="subTitle" idx="1"/>
          </p:nvPr>
        </p:nvSpPr>
        <p:spPr/>
        <p:txBody>
          <a:bodyPr/>
          <a:lstStyle/>
          <a:p>
            <a:r>
              <a:rPr lang="en-US" dirty="0"/>
              <a:t>ARCASIA COMMITTEE FOR PROFESSIONAL PRACTICE</a:t>
            </a:r>
          </a:p>
          <a:p>
            <a:r>
              <a:rPr lang="en-US" dirty="0"/>
              <a:t>CHAIRMAN REPORT</a:t>
            </a:r>
            <a:endParaRPr lang="en-IN" dirty="0"/>
          </a:p>
        </p:txBody>
      </p:sp>
      <p:pic>
        <p:nvPicPr>
          <p:cNvPr id="4" name="Picture 1" descr="LOGO">
            <a:extLst>
              <a:ext uri="{FF2B5EF4-FFF2-40B4-BE49-F238E27FC236}">
                <a16:creationId xmlns:a16="http://schemas.microsoft.com/office/drawing/2014/main" id="{00E01081-A1FB-48D8-8AEB-5DFE9B1A9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267" y="2801810"/>
            <a:ext cx="1922980" cy="12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2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345F-7FA7-4B75-8505-38B7BEEB9287}"/>
              </a:ext>
            </a:extLst>
          </p:cNvPr>
          <p:cNvSpPr>
            <a:spLocks noGrp="1"/>
          </p:cNvSpPr>
          <p:nvPr>
            <p:ph type="title"/>
          </p:nvPr>
        </p:nvSpPr>
        <p:spPr/>
        <p:txBody>
          <a:bodyPr/>
          <a:lstStyle/>
          <a:p>
            <a:r>
              <a:rPr lang="en-US" dirty="0"/>
              <a:t>Conclusion 3</a:t>
            </a:r>
            <a:endParaRPr lang="en-IN" dirty="0"/>
          </a:p>
        </p:txBody>
      </p:sp>
      <p:sp>
        <p:nvSpPr>
          <p:cNvPr id="4" name="Rectangle 3">
            <a:extLst>
              <a:ext uri="{FF2B5EF4-FFF2-40B4-BE49-F238E27FC236}">
                <a16:creationId xmlns:a16="http://schemas.microsoft.com/office/drawing/2014/main" id="{6006A38A-AA77-4021-BBA8-C47CDA6E5427}"/>
              </a:ext>
            </a:extLst>
          </p:cNvPr>
          <p:cNvSpPr/>
          <p:nvPr/>
        </p:nvSpPr>
        <p:spPr>
          <a:xfrm>
            <a:off x="457198" y="2711364"/>
            <a:ext cx="6482443" cy="3236207"/>
          </a:xfrm>
          <a:prstGeom prst="rect">
            <a:avLst/>
          </a:prstGeom>
        </p:spPr>
        <p:txBody>
          <a:bodyPr wrap="square">
            <a:spAutoFit/>
          </a:bodyPr>
          <a:lstStyle/>
          <a:p>
            <a:pPr lv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Another major issue in Procurement is the unspoken subject of Permissible Advertising as in many countries Non-architects are advertising for commissions openly as they are not covered under the laws of the land. Whereas Registered Architects are pushed into oblivion due to the legal framework around the clause of advertising by their Board/Council.</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9D00605-865E-49F9-A981-5AC81E3FF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053" y="2658407"/>
            <a:ext cx="4314944" cy="3236208"/>
          </a:xfrm>
          <a:prstGeom prst="rect">
            <a:avLst/>
          </a:prstGeom>
        </p:spPr>
      </p:pic>
      <p:pic>
        <p:nvPicPr>
          <p:cNvPr id="7" name="Picture 1" descr="LOGO">
            <a:extLst>
              <a:ext uri="{FF2B5EF4-FFF2-40B4-BE49-F238E27FC236}">
                <a16:creationId xmlns:a16="http://schemas.microsoft.com/office/drawing/2014/main" id="{2C819D24-F304-4314-8200-06B966DDF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2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A72A-AC7A-44C8-B14B-D7ACD50E3285}"/>
              </a:ext>
            </a:extLst>
          </p:cNvPr>
          <p:cNvSpPr>
            <a:spLocks noGrp="1"/>
          </p:cNvSpPr>
          <p:nvPr>
            <p:ph type="title"/>
          </p:nvPr>
        </p:nvSpPr>
        <p:spPr/>
        <p:txBody>
          <a:bodyPr/>
          <a:lstStyle/>
          <a:p>
            <a:r>
              <a:rPr lang="en-US" dirty="0"/>
              <a:t>JAIPUR – ACPP WORKSHOP</a:t>
            </a:r>
            <a:br>
              <a:rPr lang="en-US" dirty="0"/>
            </a:br>
            <a:r>
              <a:rPr lang="en-US" sz="2400" dirty="0"/>
              <a:t>27 JULY 2019</a:t>
            </a:r>
            <a:endParaRPr lang="en-IN" dirty="0"/>
          </a:p>
        </p:txBody>
      </p:sp>
      <p:pic>
        <p:nvPicPr>
          <p:cNvPr id="5" name="Content Placeholder 4">
            <a:extLst>
              <a:ext uri="{FF2B5EF4-FFF2-40B4-BE49-F238E27FC236}">
                <a16:creationId xmlns:a16="http://schemas.microsoft.com/office/drawing/2014/main" id="{DD4ADCF9-C97C-4483-A5D2-BF8699B7D9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10" y="3650864"/>
            <a:ext cx="9613900" cy="3207136"/>
          </a:xfrm>
        </p:spPr>
      </p:pic>
      <p:sp>
        <p:nvSpPr>
          <p:cNvPr id="6" name="Content Placeholder 2">
            <a:extLst>
              <a:ext uri="{FF2B5EF4-FFF2-40B4-BE49-F238E27FC236}">
                <a16:creationId xmlns:a16="http://schemas.microsoft.com/office/drawing/2014/main" id="{4D0435DD-AE9A-4B37-B2B6-DC33520F2EDC}"/>
              </a:ext>
            </a:extLst>
          </p:cNvPr>
          <p:cNvSpPr txBox="1">
            <a:spLocks/>
          </p:cNvSpPr>
          <p:nvPr/>
        </p:nvSpPr>
        <p:spPr>
          <a:xfrm>
            <a:off x="6342117" y="2228186"/>
            <a:ext cx="3438698" cy="12617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HERITAGE WALK</a:t>
            </a:r>
          </a:p>
          <a:p>
            <a:r>
              <a:rPr lang="en-US" dirty="0"/>
              <a:t>SEMINAR</a:t>
            </a:r>
          </a:p>
          <a:p>
            <a:r>
              <a:rPr lang="en-US" dirty="0"/>
              <a:t>WORKSHOP</a:t>
            </a:r>
            <a:endParaRPr lang="en-IN" dirty="0"/>
          </a:p>
        </p:txBody>
      </p:sp>
      <p:sp>
        <p:nvSpPr>
          <p:cNvPr id="7" name="Rectangle 6">
            <a:extLst>
              <a:ext uri="{FF2B5EF4-FFF2-40B4-BE49-F238E27FC236}">
                <a16:creationId xmlns:a16="http://schemas.microsoft.com/office/drawing/2014/main" id="{5C36D1FD-A428-4E57-9692-642E26A25197}"/>
              </a:ext>
            </a:extLst>
          </p:cNvPr>
          <p:cNvSpPr/>
          <p:nvPr/>
        </p:nvSpPr>
        <p:spPr>
          <a:xfrm>
            <a:off x="10273634" y="2389079"/>
            <a:ext cx="1826048" cy="470000"/>
          </a:xfrm>
          <a:prstGeom prst="rect">
            <a:avLst/>
          </a:prstGeom>
        </p:spPr>
        <p:txBody>
          <a:bodyPr wrap="square">
            <a:spAutoFit/>
          </a:bodyPr>
          <a:lstStyle/>
          <a:p>
            <a:pPr lv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HOST : IIA</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81BEAC64-1482-486D-9652-5062B9205EC3}"/>
              </a:ext>
            </a:extLst>
          </p:cNvPr>
          <p:cNvSpPr txBox="1">
            <a:spLocks/>
          </p:cNvSpPr>
          <p:nvPr/>
        </p:nvSpPr>
        <p:spPr>
          <a:xfrm>
            <a:off x="1987826" y="2625513"/>
            <a:ext cx="3438698" cy="576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COMPONENTS :</a:t>
            </a:r>
            <a:endParaRPr lang="en-IN" dirty="0"/>
          </a:p>
        </p:txBody>
      </p:sp>
      <p:pic>
        <p:nvPicPr>
          <p:cNvPr id="9" name="Picture 1" descr="LOGO">
            <a:extLst>
              <a:ext uri="{FF2B5EF4-FFF2-40B4-BE49-F238E27FC236}">
                <a16:creationId xmlns:a16="http://schemas.microsoft.com/office/drawing/2014/main" id="{8BB27088-D7B6-4434-9D4A-5C1ED5ACB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0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75F9-4F2C-4D23-A1E6-B20DEE7184B9}"/>
              </a:ext>
            </a:extLst>
          </p:cNvPr>
          <p:cNvSpPr>
            <a:spLocks noGrp="1"/>
          </p:cNvSpPr>
          <p:nvPr>
            <p:ph type="title"/>
          </p:nvPr>
        </p:nvSpPr>
        <p:spPr/>
        <p:txBody>
          <a:bodyPr/>
          <a:lstStyle/>
          <a:p>
            <a:r>
              <a:rPr lang="en-US" dirty="0"/>
              <a:t>ADAPTIVE REUSE OF HERITAGE FOR TOURISM</a:t>
            </a:r>
            <a:endParaRPr lang="en-IN" dirty="0"/>
          </a:p>
        </p:txBody>
      </p:sp>
      <p:sp>
        <p:nvSpPr>
          <p:cNvPr id="4" name="Rectangle 3">
            <a:extLst>
              <a:ext uri="{FF2B5EF4-FFF2-40B4-BE49-F238E27FC236}">
                <a16:creationId xmlns:a16="http://schemas.microsoft.com/office/drawing/2014/main" id="{0B3453DD-1B88-42AE-AF3E-6B7316D4E6E9}"/>
              </a:ext>
            </a:extLst>
          </p:cNvPr>
          <p:cNvSpPr/>
          <p:nvPr/>
        </p:nvSpPr>
        <p:spPr>
          <a:xfrm>
            <a:off x="680321" y="2648498"/>
            <a:ext cx="5203409" cy="4334328"/>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HERITAGE WALK : City Palace (Kings res.)</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Outcome : Delegates absorbed and carried back with them the techniques and low cost methodology adopted in the Indian scenario by local traditional village artisans to preserve and convert Heritage structures into useful contemporary spaces.</a:t>
            </a:r>
          </a:p>
          <a:p>
            <a:pPr>
              <a:lnSpc>
                <a:spcPct val="107000"/>
              </a:lnSpc>
              <a:spcAft>
                <a:spcPts val="800"/>
              </a:spcAf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B0A53A3-AB22-40FA-A30E-5F78B5917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271" y="2404382"/>
            <a:ext cx="5546271" cy="4159703"/>
          </a:xfrm>
          <a:prstGeom prst="rect">
            <a:avLst/>
          </a:prstGeom>
        </p:spPr>
      </p:pic>
      <p:pic>
        <p:nvPicPr>
          <p:cNvPr id="7" name="Picture 1" descr="LOGO">
            <a:extLst>
              <a:ext uri="{FF2B5EF4-FFF2-40B4-BE49-F238E27FC236}">
                <a16:creationId xmlns:a16="http://schemas.microsoft.com/office/drawing/2014/main" id="{7ACF9147-08C8-4D75-A8D9-5E0F70337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1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ECF0A-1985-49DC-83A1-B25C2339E2B4}"/>
              </a:ext>
            </a:extLst>
          </p:cNvPr>
          <p:cNvSpPr>
            <a:spLocks noGrp="1"/>
          </p:cNvSpPr>
          <p:nvPr>
            <p:ph type="title"/>
          </p:nvPr>
        </p:nvSpPr>
        <p:spPr>
          <a:xfrm>
            <a:off x="681038" y="752475"/>
            <a:ext cx="9613900" cy="1081088"/>
          </a:xfrm>
        </p:spPr>
        <p:txBody>
          <a:bodyPr/>
          <a:lstStyle/>
          <a:p>
            <a:r>
              <a:rPr lang="en-US" dirty="0"/>
              <a:t>ADAPTIVE REUSE OF HERITAGE FOR TOURISM</a:t>
            </a:r>
            <a:endParaRPr lang="en-IN" dirty="0"/>
          </a:p>
        </p:txBody>
      </p:sp>
      <p:sp>
        <p:nvSpPr>
          <p:cNvPr id="5" name="Rectangle 4">
            <a:extLst>
              <a:ext uri="{FF2B5EF4-FFF2-40B4-BE49-F238E27FC236}">
                <a16:creationId xmlns:a16="http://schemas.microsoft.com/office/drawing/2014/main" id="{F01CCFCF-25BE-46CD-ABB8-BACDD1030B12}"/>
              </a:ext>
            </a:extLst>
          </p:cNvPr>
          <p:cNvSpPr/>
          <p:nvPr/>
        </p:nvSpPr>
        <p:spPr>
          <a:xfrm>
            <a:off x="517072" y="2331285"/>
            <a:ext cx="5811809" cy="3939155"/>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Workshop by </a:t>
            </a:r>
          </a:p>
          <a:p>
            <a:pPr>
              <a:lnSpc>
                <a:spcPct val="107000"/>
              </a:lnSpc>
              <a:spcAft>
                <a:spcPts val="800"/>
              </a:spcAft>
            </a:pPr>
            <a:r>
              <a:rPr lang="en-US" sz="2400" dirty="0" err="1">
                <a:latin typeface="Calibri" panose="020F0502020204030204" pitchFamily="34" charset="0"/>
                <a:ea typeface="Calibri" panose="020F0502020204030204" pitchFamily="34" charset="0"/>
                <a:cs typeface="Times New Roman" panose="02020603050405020304" pitchFamily="18" charset="0"/>
              </a:rPr>
              <a:t>Ar</a:t>
            </a:r>
            <a:r>
              <a:rPr lang="en-US" sz="2400" dirty="0">
                <a:latin typeface="Calibri" panose="020F0502020204030204" pitchFamily="34" charset="0"/>
                <a:ea typeface="Calibri" panose="020F0502020204030204" pitchFamily="34" charset="0"/>
                <a:cs typeface="Times New Roman" panose="02020603050405020304" pitchFamily="18" charset="0"/>
              </a:rPr>
              <a:t> Ravi Gupta , </a:t>
            </a:r>
            <a:r>
              <a:rPr lang="en-US" sz="2400" dirty="0" err="1">
                <a:latin typeface="Calibri" panose="020F0502020204030204" pitchFamily="34" charset="0"/>
                <a:ea typeface="Calibri" panose="020F0502020204030204" pitchFamily="34" charset="0"/>
                <a:cs typeface="Times New Roman" panose="02020603050405020304" pitchFamily="18" charset="0"/>
              </a:rPr>
              <a:t>Ar</a:t>
            </a:r>
            <a:r>
              <a:rPr lang="en-US" sz="2400" dirty="0">
                <a:latin typeface="Calibri" panose="020F0502020204030204" pitchFamily="34" charset="0"/>
                <a:ea typeface="Calibri" panose="020F0502020204030204" pitchFamily="34" charset="0"/>
                <a:cs typeface="Times New Roman" panose="02020603050405020304" pitchFamily="18" charset="0"/>
              </a:rPr>
              <a:t> In Souk and </a:t>
            </a:r>
            <a:r>
              <a:rPr lang="en-US" sz="2400" dirty="0" err="1">
                <a:latin typeface="Calibri" panose="020F0502020204030204" pitchFamily="34" charset="0"/>
                <a:ea typeface="Calibri" panose="020F0502020204030204" pitchFamily="34" charset="0"/>
                <a:cs typeface="Times New Roman" panose="02020603050405020304" pitchFamily="18" charset="0"/>
              </a:rPr>
              <a:t>Ar</a:t>
            </a:r>
            <a:r>
              <a:rPr lang="en-US" sz="2400" dirty="0">
                <a:latin typeface="Calibri" panose="020F0502020204030204" pitchFamily="34" charset="0"/>
                <a:ea typeface="Calibri" panose="020F0502020204030204" pitchFamily="34" charset="0"/>
                <a:cs typeface="Times New Roman" panose="02020603050405020304" pitchFamily="18" charset="0"/>
              </a:rPr>
              <a:t> Kavita Jain</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Outcome: Delegates got to hear first hand as to how in Professional Practice, live Heritage projects have been dealt with and how numerous challenges were overcome. Delegates made their own notes with respect to their country and cleared all doubts.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18B1FFF-59B9-4C5E-968A-8691C7284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991" y="2079062"/>
            <a:ext cx="3489893" cy="4666152"/>
          </a:xfrm>
          <a:prstGeom prst="rect">
            <a:avLst/>
          </a:prstGeom>
        </p:spPr>
      </p:pic>
      <p:pic>
        <p:nvPicPr>
          <p:cNvPr id="8" name="Picture 1" descr="LOGO">
            <a:extLst>
              <a:ext uri="{FF2B5EF4-FFF2-40B4-BE49-F238E27FC236}">
                <a16:creationId xmlns:a16="http://schemas.microsoft.com/office/drawing/2014/main" id="{DADC8EEA-301D-4E96-975F-81CCC9581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4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81FAFA-04E0-408A-A199-CEC71886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277667"/>
            <a:ext cx="5595787" cy="4196840"/>
          </a:xfrm>
        </p:spPr>
      </p:pic>
      <p:sp>
        <p:nvSpPr>
          <p:cNvPr id="6" name="Rectangle 5">
            <a:extLst>
              <a:ext uri="{FF2B5EF4-FFF2-40B4-BE49-F238E27FC236}">
                <a16:creationId xmlns:a16="http://schemas.microsoft.com/office/drawing/2014/main" id="{C23A229A-1E5F-4939-B197-E4C35BB95E2E}"/>
              </a:ext>
            </a:extLst>
          </p:cNvPr>
          <p:cNvSpPr/>
          <p:nvPr/>
        </p:nvSpPr>
        <p:spPr>
          <a:xfrm>
            <a:off x="488797" y="2058727"/>
            <a:ext cx="5275189" cy="4251100"/>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Seminar from each Zone</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Zone 1 – 	Pakistan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Nepal</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Zone 2 -	</a:t>
            </a:r>
            <a:r>
              <a:rPr lang="en-US" dirty="0" err="1">
                <a:latin typeface="Calibri" panose="020F0502020204030204" pitchFamily="34" charset="0"/>
                <a:ea typeface="Calibri" panose="020F0502020204030204" pitchFamily="34" charset="0"/>
                <a:cs typeface="Times New Roman" panose="02020603050405020304" pitchFamily="18" charset="0"/>
              </a:rPr>
              <a:t>Myanamar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Zone 3 -   	Hongkong</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Outcome : Heritage Architecture is different everywhere but the underlying need to preserve and reuse the structures is common. This session helped Delegates to understand what other countries across </a:t>
            </a:r>
            <a:r>
              <a:rPr lang="en-US" dirty="0" err="1">
                <a:latin typeface="Calibri" panose="020F0502020204030204" pitchFamily="34" charset="0"/>
                <a:ea typeface="Calibri" panose="020F0502020204030204" pitchFamily="34" charset="0"/>
                <a:cs typeface="Times New Roman" panose="02020603050405020304" pitchFamily="18" charset="0"/>
              </a:rPr>
              <a:t>asia</a:t>
            </a:r>
            <a:r>
              <a:rPr lang="en-US" dirty="0">
                <a:latin typeface="Calibri" panose="020F0502020204030204" pitchFamily="34" charset="0"/>
                <a:ea typeface="Calibri" panose="020F0502020204030204" pitchFamily="34" charset="0"/>
                <a:cs typeface="Times New Roman" panose="02020603050405020304" pitchFamily="18" charset="0"/>
              </a:rPr>
              <a:t> are doing in Adaptive reuse of Heritage for Tourism.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BED06A5-FAE9-4B5E-87CF-09DDBAD9B70E}"/>
              </a:ext>
            </a:extLst>
          </p:cNvPr>
          <p:cNvSpPr>
            <a:spLocks noGrp="1"/>
          </p:cNvSpPr>
          <p:nvPr>
            <p:ph type="title"/>
          </p:nvPr>
        </p:nvSpPr>
        <p:spPr>
          <a:xfrm>
            <a:off x="681038" y="752475"/>
            <a:ext cx="9613900" cy="1081088"/>
          </a:xfrm>
        </p:spPr>
        <p:txBody>
          <a:bodyPr/>
          <a:lstStyle/>
          <a:p>
            <a:r>
              <a:rPr lang="en-US" dirty="0"/>
              <a:t>ADAPTIVE REUSE OF HERITAGE FOR TOURISM</a:t>
            </a:r>
            <a:endParaRPr lang="en-IN" dirty="0"/>
          </a:p>
        </p:txBody>
      </p:sp>
      <p:pic>
        <p:nvPicPr>
          <p:cNvPr id="8" name="Picture 1" descr="LOGO">
            <a:extLst>
              <a:ext uri="{FF2B5EF4-FFF2-40B4-BE49-F238E27FC236}">
                <a16:creationId xmlns:a16="http://schemas.microsoft.com/office/drawing/2014/main" id="{C522B4A3-31F9-4957-937E-3F7F6E5D1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6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1EBC-DD50-408B-8BAB-90B49EB34D67}"/>
              </a:ext>
            </a:extLst>
          </p:cNvPr>
          <p:cNvSpPr>
            <a:spLocks noGrp="1"/>
          </p:cNvSpPr>
          <p:nvPr>
            <p:ph type="title"/>
          </p:nvPr>
        </p:nvSpPr>
        <p:spPr/>
        <p:txBody>
          <a:bodyPr/>
          <a:lstStyle/>
          <a:p>
            <a:r>
              <a:rPr lang="en-US" dirty="0"/>
              <a:t>Inter Committee Panel Discussion </a:t>
            </a:r>
            <a:endParaRPr lang="en-IN" dirty="0"/>
          </a:p>
        </p:txBody>
      </p:sp>
      <p:sp>
        <p:nvSpPr>
          <p:cNvPr id="4" name="Rectangle 3">
            <a:extLst>
              <a:ext uri="{FF2B5EF4-FFF2-40B4-BE49-F238E27FC236}">
                <a16:creationId xmlns:a16="http://schemas.microsoft.com/office/drawing/2014/main" id="{BA07E871-E5B1-4D8C-981C-A8141F74B596}"/>
              </a:ext>
            </a:extLst>
          </p:cNvPr>
          <p:cNvSpPr/>
          <p:nvPr/>
        </p:nvSpPr>
        <p:spPr>
          <a:xfrm>
            <a:off x="342905" y="2447661"/>
            <a:ext cx="6308268" cy="3781292"/>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Inter committee panel Discussion</a:t>
            </a:r>
            <a:r>
              <a:rPr lang="en-US" sz="2000" dirty="0">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 this unique situation we had Chairman of all Six ARCASIA committees including Fellowship, in this forum. </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Each committee has an important role to play in conserving and restructuring our Heritage Building Policy today. </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Each member of each committee came forward to put up their point of view and how each architect can contribute in his daily professional life to achieving and saving this </a:t>
            </a:r>
            <a:r>
              <a:rPr lang="en-US" sz="2000" b="1" dirty="0">
                <a:latin typeface="Calibri" panose="020F0502020204030204" pitchFamily="34" charset="0"/>
                <a:ea typeface="Calibri" panose="020F0502020204030204" pitchFamily="34" charset="0"/>
                <a:cs typeface="Times New Roman" panose="02020603050405020304" pitchFamily="18" charset="0"/>
              </a:rPr>
              <a:t>national treasure </a:t>
            </a:r>
            <a:r>
              <a:rPr lang="en-US" sz="2000" dirty="0">
                <a:latin typeface="Calibri" panose="020F0502020204030204" pitchFamily="34" charset="0"/>
                <a:ea typeface="Calibri" panose="020F0502020204030204" pitchFamily="34" charset="0"/>
                <a:cs typeface="Times New Roman" panose="02020603050405020304" pitchFamily="18" charset="0"/>
              </a:rPr>
              <a:t>all over Asia.</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0EC88FA-A032-4E71-8D4E-33B37F2D5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429" y="2439921"/>
            <a:ext cx="5072743" cy="3804557"/>
          </a:xfrm>
          <a:prstGeom prst="rect">
            <a:avLst/>
          </a:prstGeom>
        </p:spPr>
      </p:pic>
      <p:pic>
        <p:nvPicPr>
          <p:cNvPr id="7" name="Picture 1" descr="LOGO">
            <a:extLst>
              <a:ext uri="{FF2B5EF4-FFF2-40B4-BE49-F238E27FC236}">
                <a16:creationId xmlns:a16="http://schemas.microsoft.com/office/drawing/2014/main" id="{0B8BD13A-BA4D-424E-BA22-242CF9FF2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06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7B88-D03F-43B6-A7F3-21D771E51EA3}"/>
              </a:ext>
            </a:extLst>
          </p:cNvPr>
          <p:cNvSpPr>
            <a:spLocks noGrp="1"/>
          </p:cNvSpPr>
          <p:nvPr>
            <p:ph type="title"/>
          </p:nvPr>
        </p:nvSpPr>
        <p:spPr>
          <a:xfrm>
            <a:off x="5404729" y="753228"/>
            <a:ext cx="4784302" cy="1080938"/>
          </a:xfrm>
        </p:spPr>
        <p:txBody>
          <a:bodyPr/>
          <a:lstStyle/>
          <a:p>
            <a:r>
              <a:rPr lang="en-US" dirty="0"/>
              <a:t>ALL COMMITTEES </a:t>
            </a:r>
            <a:br>
              <a:rPr lang="en-US" dirty="0"/>
            </a:br>
            <a:r>
              <a:rPr lang="en-US" dirty="0"/>
              <a:t>PANEL DISCUSSION</a:t>
            </a:r>
            <a:endParaRPr lang="en-IN" dirty="0"/>
          </a:p>
        </p:txBody>
      </p:sp>
      <p:pic>
        <p:nvPicPr>
          <p:cNvPr id="6" name="Content Placeholder 5">
            <a:extLst>
              <a:ext uri="{FF2B5EF4-FFF2-40B4-BE49-F238E27FC236}">
                <a16:creationId xmlns:a16="http://schemas.microsoft.com/office/drawing/2014/main" id="{66AAC2BC-BA5C-47F6-8838-DFADD37401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2976" y="2336801"/>
            <a:ext cx="5493613" cy="4108765"/>
          </a:xfrm>
        </p:spPr>
      </p:pic>
      <p:pic>
        <p:nvPicPr>
          <p:cNvPr id="8" name="Picture 7">
            <a:extLst>
              <a:ext uri="{FF2B5EF4-FFF2-40B4-BE49-F238E27FC236}">
                <a16:creationId xmlns:a16="http://schemas.microsoft.com/office/drawing/2014/main" id="{6BD5D6CD-E79D-417B-83B8-79CA7A3E9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 y="-27509"/>
            <a:ext cx="4640546" cy="6885509"/>
          </a:xfrm>
          <a:prstGeom prst="rect">
            <a:avLst/>
          </a:prstGeom>
        </p:spPr>
      </p:pic>
      <p:pic>
        <p:nvPicPr>
          <p:cNvPr id="9" name="Picture 1" descr="LOGO">
            <a:extLst>
              <a:ext uri="{FF2B5EF4-FFF2-40B4-BE49-F238E27FC236}">
                <a16:creationId xmlns:a16="http://schemas.microsoft.com/office/drawing/2014/main" id="{4FCC253C-53A1-4216-87B3-86F982D42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4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300C-0BDB-4E8B-BE0E-19A74ADBBA2D}"/>
              </a:ext>
            </a:extLst>
          </p:cNvPr>
          <p:cNvSpPr>
            <a:spLocks noGrp="1"/>
          </p:cNvSpPr>
          <p:nvPr>
            <p:ph type="title"/>
          </p:nvPr>
        </p:nvSpPr>
        <p:spPr/>
        <p:txBody>
          <a:bodyPr/>
          <a:lstStyle/>
          <a:p>
            <a:r>
              <a:rPr lang="en-US" dirty="0"/>
              <a:t>Certificates were given to members</a:t>
            </a:r>
            <a:endParaRPr lang="en-IN" dirty="0"/>
          </a:p>
        </p:txBody>
      </p:sp>
      <p:pic>
        <p:nvPicPr>
          <p:cNvPr id="5" name="Content Placeholder 4">
            <a:extLst>
              <a:ext uri="{FF2B5EF4-FFF2-40B4-BE49-F238E27FC236}">
                <a16:creationId xmlns:a16="http://schemas.microsoft.com/office/drawing/2014/main" id="{DA209BDE-F3AA-41FE-8A42-0ECD4F6C4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357" y="2189843"/>
            <a:ext cx="5472504" cy="4269694"/>
          </a:xfrm>
        </p:spPr>
      </p:pic>
      <p:pic>
        <p:nvPicPr>
          <p:cNvPr id="6" name="Picture 1" descr="LOGO">
            <a:extLst>
              <a:ext uri="{FF2B5EF4-FFF2-40B4-BE49-F238E27FC236}">
                <a16:creationId xmlns:a16="http://schemas.microsoft.com/office/drawing/2014/main" id="{09611694-86CE-495A-BD21-78AE8BF2F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4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72AEFAA-9D16-4115-B879-3539494606BF}"/>
              </a:ext>
            </a:extLst>
          </p:cNvPr>
          <p:cNvSpPr>
            <a:spLocks noChangeArrowheads="1"/>
          </p:cNvSpPr>
          <p:nvPr/>
        </p:nvSpPr>
        <p:spPr bwMode="auto">
          <a:xfrm>
            <a:off x="321923" y="2001556"/>
            <a:ext cx="11548153"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ACPP, Jaipur 2019</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Adaptive Reuse of Heritage for Tourism</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Outcomes of the Workshop</a:t>
            </a:r>
            <a:br>
              <a:rPr kumimoji="0" lang="en-US" altLang="en-U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Heritage structures are reservoirs of knowledge as they contain the history of architectural aspects, social aspects and technological aspects of that region. It is our duty as Architects to preserve them.</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Architects shall be well aware of the Heritage of their region and shall promote and employ the craftsmen who are well versed with the traditional methods of construction.</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Architects shall encourage and promote the Traditional Local Artists and their artworks in all their projects, irrespective of the nature of project.</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 Architects shall teach their staff and send them for Heritage Workshops so as to </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sensitise</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them about the traditional methods of construction.</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 Architects shall encourage clients to preserve and rejuvenate their heritage properties and help them to become sustainable entities.</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 Architects shall discourage any form of demolition of respectable Built Heritage and devise methods of its adaptable reuse so as to encourage the Government or Private client to preserve and reuse the built form.</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C85E416A-C2D4-4EF3-9BDA-C9738502F948}"/>
              </a:ext>
            </a:extLst>
          </p:cNvPr>
          <p:cNvSpPr>
            <a:spLocks noGrp="1"/>
          </p:cNvSpPr>
          <p:nvPr>
            <p:ph type="title"/>
          </p:nvPr>
        </p:nvSpPr>
        <p:spPr/>
        <p:txBody>
          <a:bodyPr/>
          <a:lstStyle/>
          <a:p>
            <a:r>
              <a:rPr lang="en-US" dirty="0"/>
              <a:t>Jaipur Declaration</a:t>
            </a:r>
            <a:endParaRPr lang="en-IN" dirty="0"/>
          </a:p>
        </p:txBody>
      </p:sp>
      <p:sp>
        <p:nvSpPr>
          <p:cNvPr id="4" name="Text Box 4">
            <a:extLst>
              <a:ext uri="{FF2B5EF4-FFF2-40B4-BE49-F238E27FC236}">
                <a16:creationId xmlns:a16="http://schemas.microsoft.com/office/drawing/2014/main" id="{61C87EF4-0DDE-44EF-8352-709A8A8ACEDE}"/>
              </a:ext>
            </a:extLst>
          </p:cNvPr>
          <p:cNvSpPr txBox="1">
            <a:spLocks noChangeArrowheads="1"/>
          </p:cNvSpPr>
          <p:nvPr/>
        </p:nvSpPr>
        <p:spPr bwMode="auto">
          <a:xfrm>
            <a:off x="8160767" y="2150157"/>
            <a:ext cx="15859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ACPP</a:t>
            </a:r>
            <a:b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ARCASIA COMMITTEE</a:t>
            </a:r>
            <a:b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PROFESSIONAL PRACTICE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26DF0D37-0AA2-4BE5-9A44-514F24C4AD30}"/>
              </a:ext>
            </a:extLst>
          </p:cNvPr>
          <p:cNvSpPr>
            <a:spLocks noChangeArrowheads="1"/>
          </p:cNvSpPr>
          <p:nvPr/>
        </p:nvSpPr>
        <p:spPr bwMode="auto">
          <a:xfrm>
            <a:off x="0" y="37603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8" name="Picture 1" descr="LOGO">
            <a:extLst>
              <a:ext uri="{FF2B5EF4-FFF2-40B4-BE49-F238E27FC236}">
                <a16:creationId xmlns:a16="http://schemas.microsoft.com/office/drawing/2014/main" id="{D50C2E07-A019-4E89-A979-A82D9144B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9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6A83-4D0B-4DA6-B91F-6DA6CE1A23D4}"/>
              </a:ext>
            </a:extLst>
          </p:cNvPr>
          <p:cNvSpPr>
            <a:spLocks noGrp="1"/>
          </p:cNvSpPr>
          <p:nvPr>
            <p:ph type="title"/>
          </p:nvPr>
        </p:nvSpPr>
        <p:spPr/>
        <p:txBody>
          <a:bodyPr/>
          <a:lstStyle/>
          <a:p>
            <a:r>
              <a:rPr lang="en-US" dirty="0"/>
              <a:t>Jaipur Declaration (page 2)</a:t>
            </a:r>
            <a:endParaRPr lang="en-IN" dirty="0"/>
          </a:p>
        </p:txBody>
      </p:sp>
      <p:sp>
        <p:nvSpPr>
          <p:cNvPr id="4" name="Rectangle 3">
            <a:extLst>
              <a:ext uri="{FF2B5EF4-FFF2-40B4-BE49-F238E27FC236}">
                <a16:creationId xmlns:a16="http://schemas.microsoft.com/office/drawing/2014/main" id="{3DE37287-2F8A-4E2A-BDE6-E1317A6671D1}"/>
              </a:ext>
            </a:extLst>
          </p:cNvPr>
          <p:cNvSpPr/>
          <p:nvPr/>
        </p:nvSpPr>
        <p:spPr>
          <a:xfrm>
            <a:off x="164387" y="2233752"/>
            <a:ext cx="12027613" cy="4294509"/>
          </a:xfrm>
          <a:prstGeom prst="rect">
            <a:avLst/>
          </a:prstGeom>
        </p:spPr>
        <p:txBody>
          <a:bodyPr wrap="square">
            <a:spAutoFit/>
          </a:bodyPr>
          <a:lstStyle/>
          <a:p>
            <a:pPr>
              <a:lnSpc>
                <a:spcPct val="107000"/>
              </a:lnSpc>
              <a:spcAft>
                <a:spcPts val="0"/>
              </a:spcAft>
            </a:pPr>
            <a:r>
              <a:rPr lang="en-IN" sz="1600" dirty="0">
                <a:latin typeface="Arial" panose="020B0604020202020204" pitchFamily="34" charset="0"/>
                <a:ea typeface="Times New Roman" panose="02020603050405020304" pitchFamily="18" charset="0"/>
                <a:cs typeface="Times New Roman" panose="02020603050405020304" pitchFamily="18" charset="0"/>
              </a:rPr>
              <a:t>7. Architects shall come up with innovative structural systems to preserve the older heritage and increase it’s build able capacity.</a:t>
            </a:r>
            <a:br>
              <a:rPr lang="en-IN" sz="1600" dirty="0">
                <a:latin typeface="Arial" panose="020B0604020202020204" pitchFamily="34" charset="0"/>
                <a:ea typeface="Times New Roman" panose="02020603050405020304" pitchFamily="18" charset="0"/>
                <a:cs typeface="Times New Roman" panose="02020603050405020304" pitchFamily="18" charset="0"/>
              </a:rPr>
            </a:br>
            <a:br>
              <a:rPr lang="en-IN" sz="1600" dirty="0">
                <a:latin typeface="Arial" panose="020B0604020202020204" pitchFamily="34" charset="0"/>
                <a:ea typeface="Times New Roman" panose="02020603050405020304" pitchFamily="18" charset="0"/>
                <a:cs typeface="Times New Roman" panose="02020603050405020304" pitchFamily="18" charset="0"/>
              </a:rPr>
            </a:br>
            <a:r>
              <a:rPr lang="en-IN" sz="1600" dirty="0">
                <a:latin typeface="Arial" panose="020B0604020202020204" pitchFamily="34" charset="0"/>
                <a:ea typeface="Times New Roman" panose="02020603050405020304" pitchFamily="18" charset="0"/>
                <a:cs typeface="Times New Roman" panose="02020603050405020304" pitchFamily="18" charset="0"/>
              </a:rPr>
              <a:t>8. Architects shall share their traditional knowledge with colleagues across borders to propagate good construction practices within the Arcasia region.</a:t>
            </a:r>
            <a:br>
              <a:rPr lang="en-IN" sz="1600" dirty="0">
                <a:latin typeface="Arial" panose="020B0604020202020204" pitchFamily="34" charset="0"/>
                <a:ea typeface="Times New Roman" panose="02020603050405020304" pitchFamily="18" charset="0"/>
                <a:cs typeface="Times New Roman" panose="02020603050405020304" pitchFamily="18" charset="0"/>
              </a:rPr>
            </a:br>
            <a:br>
              <a:rPr lang="en-IN" sz="1600" dirty="0">
                <a:latin typeface="Arial" panose="020B0604020202020204" pitchFamily="34" charset="0"/>
                <a:ea typeface="Times New Roman" panose="02020603050405020304" pitchFamily="18" charset="0"/>
                <a:cs typeface="Times New Roman" panose="02020603050405020304" pitchFamily="18" charset="0"/>
              </a:rPr>
            </a:br>
            <a:r>
              <a:rPr lang="en-IN" sz="1600" dirty="0">
                <a:latin typeface="Arial" panose="020B0604020202020204" pitchFamily="34" charset="0"/>
                <a:ea typeface="Times New Roman" panose="02020603050405020304" pitchFamily="18" charset="0"/>
                <a:cs typeface="Times New Roman" panose="02020603050405020304" pitchFamily="18" charset="0"/>
              </a:rPr>
              <a:t>9. Architects shall write and Document their experiences with Traditional methods of Architecture and Heritage structures. This documentation can thus be shared on a single portal of Arcasia.</a:t>
            </a:r>
            <a:br>
              <a:rPr lang="en-IN" sz="1600" dirty="0">
                <a:latin typeface="Arial" panose="020B0604020202020204" pitchFamily="34" charset="0"/>
                <a:ea typeface="Times New Roman" panose="02020603050405020304" pitchFamily="18" charset="0"/>
                <a:cs typeface="Times New Roman" panose="02020603050405020304" pitchFamily="18" charset="0"/>
              </a:rPr>
            </a:br>
            <a:br>
              <a:rPr lang="en-IN" sz="1600" dirty="0">
                <a:latin typeface="Arial" panose="020B0604020202020204" pitchFamily="34" charset="0"/>
                <a:ea typeface="Times New Roman" panose="02020603050405020304" pitchFamily="18" charset="0"/>
                <a:cs typeface="Times New Roman" panose="02020603050405020304" pitchFamily="18" charset="0"/>
              </a:rPr>
            </a:br>
            <a:r>
              <a:rPr lang="en-IN" sz="1600" dirty="0">
                <a:latin typeface="Arial" panose="020B0604020202020204" pitchFamily="34" charset="0"/>
                <a:ea typeface="Times New Roman" panose="02020603050405020304" pitchFamily="18" charset="0"/>
                <a:cs typeface="Times New Roman" panose="02020603050405020304" pitchFamily="18" charset="0"/>
              </a:rPr>
              <a:t>10. Architects shall report to relevant authorities about disregard and misuse of various Built Heritage across their region and suggest methods for their rejuvenation.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latin typeface="Arial" panose="020B0604020202020204" pitchFamily="34" charset="0"/>
                <a:ea typeface="Times New Roman" panose="02020603050405020304" pitchFamily="18" charset="0"/>
                <a:cs typeface="Times New Roman" panose="020206030504050203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latin typeface="Arial" panose="020B0604020202020204" pitchFamily="34" charset="0"/>
                <a:ea typeface="Times New Roman" panose="02020603050405020304" pitchFamily="18" charset="0"/>
                <a:cs typeface="Times New Roman" panose="02020603050405020304" pitchFamily="18" charset="0"/>
              </a:rPr>
              <a:t>11. Arcasia to create its own ‘Heritage Charter’ on the basis of various European charters to help architects to follow a set guidelines which are conducive to our region.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latin typeface="Arial" panose="020B0604020202020204" pitchFamily="34" charset="0"/>
                <a:ea typeface="Times New Roman" panose="02020603050405020304" pitchFamily="18" charset="0"/>
                <a:cs typeface="Times New Roman" panose="020206030504050203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latin typeface="Arial" panose="020B0604020202020204" pitchFamily="34" charset="0"/>
                <a:ea typeface="Times New Roman" panose="02020603050405020304" pitchFamily="18" charset="0"/>
                <a:cs typeface="Times New Roman" panose="02020603050405020304" pitchFamily="18" charset="0"/>
              </a:rPr>
              <a:t>12. Architects to identify the various Heritage communities living around them and work towards the preservation of not just the buildings but of the cultural and social parameters which build the community.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 descr="LOGO">
            <a:extLst>
              <a:ext uri="{FF2B5EF4-FFF2-40B4-BE49-F238E27FC236}">
                <a16:creationId xmlns:a16="http://schemas.microsoft.com/office/drawing/2014/main" id="{8F006006-A20C-4426-8BE0-23930CD12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7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F5CD-C7D1-4FA9-BE10-AF425F4B25D8}"/>
              </a:ext>
            </a:extLst>
          </p:cNvPr>
          <p:cNvSpPr>
            <a:spLocks noGrp="1"/>
          </p:cNvSpPr>
          <p:nvPr>
            <p:ph type="title"/>
          </p:nvPr>
        </p:nvSpPr>
        <p:spPr/>
        <p:txBody>
          <a:bodyPr/>
          <a:lstStyle/>
          <a:p>
            <a:r>
              <a:rPr lang="en-US" dirty="0"/>
              <a:t>ACPP </a:t>
            </a:r>
            <a:r>
              <a:rPr lang="en-US" dirty="0" err="1"/>
              <a:t>Activites</a:t>
            </a:r>
            <a:r>
              <a:rPr lang="en-US" dirty="0"/>
              <a:t> from last ARCASIA 2018</a:t>
            </a:r>
            <a:endParaRPr lang="en-IN" dirty="0"/>
          </a:p>
        </p:txBody>
      </p:sp>
      <p:sp>
        <p:nvSpPr>
          <p:cNvPr id="3" name="Content Placeholder 2">
            <a:extLst>
              <a:ext uri="{FF2B5EF4-FFF2-40B4-BE49-F238E27FC236}">
                <a16:creationId xmlns:a16="http://schemas.microsoft.com/office/drawing/2014/main" id="{5C249A3B-8202-4540-8854-1E62F40A97AA}"/>
              </a:ext>
            </a:extLst>
          </p:cNvPr>
          <p:cNvSpPr>
            <a:spLocks noGrp="1"/>
          </p:cNvSpPr>
          <p:nvPr>
            <p:ph idx="1"/>
          </p:nvPr>
        </p:nvSpPr>
        <p:spPr>
          <a:xfrm>
            <a:off x="680321" y="2647113"/>
            <a:ext cx="9613861" cy="3599316"/>
          </a:xfrm>
        </p:spPr>
        <p:txBody>
          <a:bodyPr>
            <a:normAutofit/>
          </a:bodyPr>
          <a:lstStyle/>
          <a:p>
            <a:r>
              <a:rPr lang="en-US" sz="3200" dirty="0"/>
              <a:t>Roundtable Meeting in Tokyo - 10</a:t>
            </a:r>
            <a:r>
              <a:rPr lang="en-US" sz="3200" baseline="30000" dirty="0"/>
              <a:t>th</a:t>
            </a:r>
            <a:r>
              <a:rPr lang="en-US" sz="3200" dirty="0"/>
              <a:t> Sept. 2018</a:t>
            </a:r>
          </a:p>
          <a:p>
            <a:endParaRPr lang="en-US" sz="3200" dirty="0"/>
          </a:p>
          <a:p>
            <a:r>
              <a:rPr lang="en-US" sz="3200" dirty="0"/>
              <a:t>Roundtable Meeting in Manila – 15</a:t>
            </a:r>
            <a:r>
              <a:rPr lang="en-US" sz="3200" baseline="30000" dirty="0"/>
              <a:t>th</a:t>
            </a:r>
            <a:r>
              <a:rPr lang="en-US" sz="3200" dirty="0"/>
              <a:t> March 2019</a:t>
            </a:r>
          </a:p>
          <a:p>
            <a:endParaRPr lang="en-US" sz="3200" dirty="0"/>
          </a:p>
          <a:p>
            <a:r>
              <a:rPr lang="en-US" sz="3200" dirty="0" err="1"/>
              <a:t>Workship</a:t>
            </a:r>
            <a:r>
              <a:rPr lang="en-US" sz="3200" dirty="0"/>
              <a:t> in Jaipur – 27</a:t>
            </a:r>
            <a:r>
              <a:rPr lang="en-US" sz="3200" baseline="30000" dirty="0"/>
              <a:t>th</a:t>
            </a:r>
            <a:r>
              <a:rPr lang="en-US" sz="3200" dirty="0"/>
              <a:t> July  2019</a:t>
            </a:r>
          </a:p>
          <a:p>
            <a:endParaRPr lang="en-IN" sz="3200" dirty="0"/>
          </a:p>
        </p:txBody>
      </p:sp>
      <p:pic>
        <p:nvPicPr>
          <p:cNvPr id="4" name="Picture 1" descr="LOGO">
            <a:extLst>
              <a:ext uri="{FF2B5EF4-FFF2-40B4-BE49-F238E27FC236}">
                <a16:creationId xmlns:a16="http://schemas.microsoft.com/office/drawing/2014/main" id="{25799769-68D3-4448-9637-97EFEE2D1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6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6A83-4D0B-4DA6-B91F-6DA6CE1A23D4}"/>
              </a:ext>
            </a:extLst>
          </p:cNvPr>
          <p:cNvSpPr>
            <a:spLocks noGrp="1"/>
          </p:cNvSpPr>
          <p:nvPr>
            <p:ph type="title"/>
          </p:nvPr>
        </p:nvSpPr>
        <p:spPr/>
        <p:txBody>
          <a:bodyPr>
            <a:normAutofit/>
          </a:bodyPr>
          <a:lstStyle/>
          <a:p>
            <a:r>
              <a:rPr lang="en-US" dirty="0"/>
              <a:t>ARCASIA  DHAKA ROUND TABLE </a:t>
            </a:r>
            <a:br>
              <a:rPr lang="en-US" dirty="0"/>
            </a:br>
            <a:r>
              <a:rPr lang="en-US" dirty="0"/>
              <a:t>5</a:t>
            </a:r>
            <a:r>
              <a:rPr lang="en-US" baseline="30000" dirty="0"/>
              <a:t>th  November 2019</a:t>
            </a:r>
            <a:endParaRPr lang="en-IN" dirty="0"/>
          </a:p>
        </p:txBody>
      </p:sp>
      <p:sp>
        <p:nvSpPr>
          <p:cNvPr id="4" name="Rectangle 3">
            <a:extLst>
              <a:ext uri="{FF2B5EF4-FFF2-40B4-BE49-F238E27FC236}">
                <a16:creationId xmlns:a16="http://schemas.microsoft.com/office/drawing/2014/main" id="{3DE37287-2F8A-4E2A-BDE6-E1317A6671D1}"/>
              </a:ext>
            </a:extLst>
          </p:cNvPr>
          <p:cNvSpPr/>
          <p:nvPr/>
        </p:nvSpPr>
        <p:spPr>
          <a:xfrm>
            <a:off x="8116584" y="2233752"/>
            <a:ext cx="4075416" cy="3612244"/>
          </a:xfrm>
          <a:prstGeom prst="rect">
            <a:avLst/>
          </a:prstGeom>
        </p:spPr>
        <p:txBody>
          <a:bodyPr wrap="square">
            <a:spAutoFit/>
          </a:bodyPr>
          <a:lstStyle/>
          <a:p>
            <a:pPr>
              <a:lnSpc>
                <a:spcPct val="107000"/>
              </a:lnSpc>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 descr="LOGO">
            <a:extLst>
              <a:ext uri="{FF2B5EF4-FFF2-40B4-BE49-F238E27FC236}">
                <a16:creationId xmlns:a16="http://schemas.microsoft.com/office/drawing/2014/main" id="{8F006006-A20C-4426-8BE0-23930CD12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645A03-68C6-40DD-B106-9453DCE4F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541" y="2306438"/>
            <a:ext cx="9613861" cy="4551562"/>
          </a:xfrm>
          <a:prstGeom prst="rect">
            <a:avLst/>
          </a:prstGeom>
        </p:spPr>
      </p:pic>
    </p:spTree>
    <p:extLst>
      <p:ext uri="{BB962C8B-B14F-4D97-AF65-F5344CB8AC3E}">
        <p14:creationId xmlns:p14="http://schemas.microsoft.com/office/powerpoint/2010/main" val="437010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C5C4-2B72-476E-8608-C5AAB7DCF272}"/>
              </a:ext>
            </a:extLst>
          </p:cNvPr>
          <p:cNvSpPr>
            <a:spLocks noGrp="1"/>
          </p:cNvSpPr>
          <p:nvPr>
            <p:ph type="title"/>
          </p:nvPr>
        </p:nvSpPr>
        <p:spPr/>
        <p:txBody>
          <a:bodyPr/>
          <a:lstStyle/>
          <a:p>
            <a:r>
              <a:rPr lang="en-US" dirty="0"/>
              <a:t>Cross Border Practice</a:t>
            </a:r>
            <a:endParaRPr lang="en-IN" dirty="0"/>
          </a:p>
        </p:txBody>
      </p:sp>
      <p:pic>
        <p:nvPicPr>
          <p:cNvPr id="5" name="Content Placeholder 4">
            <a:extLst>
              <a:ext uri="{FF2B5EF4-FFF2-40B4-BE49-F238E27FC236}">
                <a16:creationId xmlns:a16="http://schemas.microsoft.com/office/drawing/2014/main" id="{DFBDEB8F-F927-4F65-A59B-CBB8FCB13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9175" y="2213510"/>
            <a:ext cx="5966621" cy="4474966"/>
          </a:xfrm>
        </p:spPr>
      </p:pic>
      <p:sp>
        <p:nvSpPr>
          <p:cNvPr id="6" name="TextBox 5">
            <a:extLst>
              <a:ext uri="{FF2B5EF4-FFF2-40B4-BE49-F238E27FC236}">
                <a16:creationId xmlns:a16="http://schemas.microsoft.com/office/drawing/2014/main" id="{AC4A3BB1-CE8D-49C2-BFC3-E6AD821E3294}"/>
              </a:ext>
            </a:extLst>
          </p:cNvPr>
          <p:cNvSpPr txBox="1"/>
          <p:nvPr/>
        </p:nvSpPr>
        <p:spPr>
          <a:xfrm>
            <a:off x="320728" y="2311689"/>
            <a:ext cx="5443074" cy="4247317"/>
          </a:xfrm>
          <a:prstGeom prst="rect">
            <a:avLst/>
          </a:prstGeom>
          <a:noFill/>
        </p:spPr>
        <p:txBody>
          <a:bodyPr wrap="square" rtlCol="0">
            <a:spAutoFit/>
          </a:bodyPr>
          <a:lstStyle/>
          <a:p>
            <a:pPr marL="342900" indent="-342900">
              <a:buAutoNum type="arabicPeriod"/>
            </a:pPr>
            <a:r>
              <a:rPr lang="en-US" dirty="0"/>
              <a:t>Presentations made by </a:t>
            </a:r>
          </a:p>
          <a:p>
            <a:pPr marL="342900" indent="-342900">
              <a:buAutoNum type="arabicPeriod"/>
            </a:pPr>
            <a:endParaRPr lang="en-US" dirty="0"/>
          </a:p>
          <a:p>
            <a:r>
              <a:rPr lang="en-US" dirty="0"/>
              <a:t>Zone 1  :  IIA</a:t>
            </a:r>
          </a:p>
          <a:p>
            <a:endParaRPr lang="en-US" dirty="0"/>
          </a:p>
          <a:p>
            <a:r>
              <a:rPr lang="en-US" dirty="0"/>
              <a:t>Zone 2 :	 UAP and SIA</a:t>
            </a:r>
          </a:p>
          <a:p>
            <a:endParaRPr lang="en-US" dirty="0"/>
          </a:p>
          <a:p>
            <a:r>
              <a:rPr lang="en-US" dirty="0"/>
              <a:t>Zone 3 :  JIA</a:t>
            </a:r>
          </a:p>
          <a:p>
            <a:pPr marL="342900" indent="-342900">
              <a:buAutoNum type="arabicPeriod"/>
            </a:pPr>
            <a:endParaRPr lang="en-US" dirty="0"/>
          </a:p>
          <a:p>
            <a:r>
              <a:rPr lang="en-US" dirty="0"/>
              <a:t>2. It was discussed that CBP was happening unofficially or partially officially in every country. And it was agreed that certain parameters and norms have to be enlisted under which CBP can take place seamlessly throughout Asia. The modalities shall be taken up in the future meetings.</a:t>
            </a:r>
            <a:endParaRPr lang="en-IN" dirty="0"/>
          </a:p>
        </p:txBody>
      </p:sp>
    </p:spTree>
    <p:extLst>
      <p:ext uri="{BB962C8B-B14F-4D97-AF65-F5344CB8AC3E}">
        <p14:creationId xmlns:p14="http://schemas.microsoft.com/office/powerpoint/2010/main" val="21615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2A34-F98B-473C-BA82-8434EDD53708}"/>
              </a:ext>
            </a:extLst>
          </p:cNvPr>
          <p:cNvSpPr>
            <a:spLocks noGrp="1"/>
          </p:cNvSpPr>
          <p:nvPr>
            <p:ph type="title"/>
          </p:nvPr>
        </p:nvSpPr>
        <p:spPr/>
        <p:txBody>
          <a:bodyPr/>
          <a:lstStyle/>
          <a:p>
            <a:r>
              <a:rPr lang="en-US" dirty="0"/>
              <a:t>Future Programs</a:t>
            </a:r>
            <a:endParaRPr lang="en-IN" dirty="0"/>
          </a:p>
        </p:txBody>
      </p:sp>
      <p:sp>
        <p:nvSpPr>
          <p:cNvPr id="3" name="Content Placeholder 2">
            <a:extLst>
              <a:ext uri="{FF2B5EF4-FFF2-40B4-BE49-F238E27FC236}">
                <a16:creationId xmlns:a16="http://schemas.microsoft.com/office/drawing/2014/main" id="{917A517A-3338-4B76-9E6E-DACCF84F1AF6}"/>
              </a:ext>
            </a:extLst>
          </p:cNvPr>
          <p:cNvSpPr>
            <a:spLocks noGrp="1"/>
          </p:cNvSpPr>
          <p:nvPr>
            <p:ph idx="1"/>
          </p:nvPr>
        </p:nvSpPr>
        <p:spPr/>
        <p:txBody>
          <a:bodyPr/>
          <a:lstStyle/>
          <a:p>
            <a:r>
              <a:rPr lang="en-US" dirty="0"/>
              <a:t>February 2020 – CPD Workshop in Colombo</a:t>
            </a:r>
          </a:p>
          <a:p>
            <a:endParaRPr lang="en-US" dirty="0"/>
          </a:p>
          <a:p>
            <a:r>
              <a:rPr lang="en-US" dirty="0"/>
              <a:t>May 2020 – Roundtable in </a:t>
            </a:r>
            <a:r>
              <a:rPr lang="en-US" dirty="0" err="1"/>
              <a:t>Mynamar</a:t>
            </a:r>
            <a:endParaRPr lang="en-IN" dirty="0"/>
          </a:p>
        </p:txBody>
      </p:sp>
    </p:spTree>
    <p:extLst>
      <p:ext uri="{BB962C8B-B14F-4D97-AF65-F5344CB8AC3E}">
        <p14:creationId xmlns:p14="http://schemas.microsoft.com/office/powerpoint/2010/main" val="338035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5AFD-B014-472B-A745-8FCD10E05F7B}"/>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071B8B0E-0B90-4EC8-A0EA-6494EAE03D68}"/>
              </a:ext>
            </a:extLst>
          </p:cNvPr>
          <p:cNvSpPr>
            <a:spLocks noGrp="1"/>
          </p:cNvSpPr>
          <p:nvPr>
            <p:ph idx="1"/>
          </p:nvPr>
        </p:nvSpPr>
        <p:spPr>
          <a:xfrm>
            <a:off x="680321" y="3210179"/>
            <a:ext cx="9613861" cy="1978273"/>
          </a:xfrm>
        </p:spPr>
        <p:txBody>
          <a:bodyPr>
            <a:normAutofit/>
          </a:bodyPr>
          <a:lstStyle/>
          <a:p>
            <a:pPr marL="0" indent="0" algn="ctr">
              <a:buNone/>
            </a:pPr>
            <a:r>
              <a:rPr lang="en-US" sz="3600" dirty="0">
                <a:solidFill>
                  <a:schemeClr val="accent1">
                    <a:lumMod val="20000"/>
                    <a:lumOff val="80000"/>
                  </a:schemeClr>
                </a:solidFill>
              </a:rPr>
              <a:t>Thank you to all Member Countries and Participants for their continued support and good wishes</a:t>
            </a:r>
            <a:endParaRPr lang="en-IN" sz="3600" dirty="0">
              <a:solidFill>
                <a:schemeClr val="accent1">
                  <a:lumMod val="20000"/>
                  <a:lumOff val="80000"/>
                </a:schemeClr>
              </a:solidFill>
            </a:endParaRPr>
          </a:p>
        </p:txBody>
      </p:sp>
      <p:pic>
        <p:nvPicPr>
          <p:cNvPr id="4" name="Picture 1" descr="LOGO">
            <a:extLst>
              <a:ext uri="{FF2B5EF4-FFF2-40B4-BE49-F238E27FC236}">
                <a16:creationId xmlns:a16="http://schemas.microsoft.com/office/drawing/2014/main" id="{A3BD9343-F28F-4B77-A6A8-7A00504CA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4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1ECC-011D-46B6-99FF-9E3DE363F3A2}"/>
              </a:ext>
            </a:extLst>
          </p:cNvPr>
          <p:cNvSpPr>
            <a:spLocks noGrp="1"/>
          </p:cNvSpPr>
          <p:nvPr>
            <p:ph type="title"/>
          </p:nvPr>
        </p:nvSpPr>
        <p:spPr/>
        <p:txBody>
          <a:bodyPr/>
          <a:lstStyle/>
          <a:p>
            <a:r>
              <a:rPr lang="en-US" dirty="0"/>
              <a:t>Tokyo – Arcasia ACPP Round table </a:t>
            </a:r>
            <a:br>
              <a:rPr lang="en-US" dirty="0"/>
            </a:br>
            <a:r>
              <a:rPr lang="en-US" sz="2400" dirty="0"/>
              <a:t>10</a:t>
            </a:r>
            <a:r>
              <a:rPr lang="en-US" sz="2400" baseline="30000" dirty="0"/>
              <a:t>th</a:t>
            </a:r>
            <a:r>
              <a:rPr lang="en-US" sz="2400" dirty="0"/>
              <a:t> Sept. 2018</a:t>
            </a:r>
            <a:endParaRPr lang="en-IN" sz="2400" dirty="0"/>
          </a:p>
        </p:txBody>
      </p:sp>
      <p:sp>
        <p:nvSpPr>
          <p:cNvPr id="3" name="Content Placeholder 2">
            <a:extLst>
              <a:ext uri="{FF2B5EF4-FFF2-40B4-BE49-F238E27FC236}">
                <a16:creationId xmlns:a16="http://schemas.microsoft.com/office/drawing/2014/main" id="{9113B501-4A8F-40DC-A99A-92AFA016BF62}"/>
              </a:ext>
            </a:extLst>
          </p:cNvPr>
          <p:cNvSpPr>
            <a:spLocks noGrp="1"/>
          </p:cNvSpPr>
          <p:nvPr>
            <p:ph idx="1"/>
          </p:nvPr>
        </p:nvSpPr>
        <p:spPr>
          <a:xfrm>
            <a:off x="659773" y="2389079"/>
            <a:ext cx="9613861" cy="3599316"/>
          </a:xfrm>
        </p:spPr>
        <p:txBody>
          <a:bodyPr/>
          <a:lstStyle/>
          <a:p>
            <a:r>
              <a:rPr lang="en-US" dirty="0"/>
              <a:t>All countries presented their country reports</a:t>
            </a:r>
          </a:p>
          <a:p>
            <a:r>
              <a:rPr lang="en-US" dirty="0"/>
              <a:t>The data was collected and filled up in a set format </a:t>
            </a:r>
          </a:p>
          <a:p>
            <a:r>
              <a:rPr lang="en-US" dirty="0"/>
              <a:t>This was then submitted in the data bank of ACPP</a:t>
            </a:r>
            <a:endParaRPr lang="en-IN" dirty="0"/>
          </a:p>
        </p:txBody>
      </p:sp>
      <p:pic>
        <p:nvPicPr>
          <p:cNvPr id="5" name="Picture 4">
            <a:extLst>
              <a:ext uri="{FF2B5EF4-FFF2-40B4-BE49-F238E27FC236}">
                <a16:creationId xmlns:a16="http://schemas.microsoft.com/office/drawing/2014/main" id="{B086EAF4-3D6F-4D62-BA13-F031385A0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00" y="3780890"/>
            <a:ext cx="10164389" cy="3077110"/>
          </a:xfrm>
          <a:prstGeom prst="rect">
            <a:avLst/>
          </a:prstGeom>
        </p:spPr>
      </p:pic>
      <p:sp>
        <p:nvSpPr>
          <p:cNvPr id="6" name="Rectangle 5">
            <a:extLst>
              <a:ext uri="{FF2B5EF4-FFF2-40B4-BE49-F238E27FC236}">
                <a16:creationId xmlns:a16="http://schemas.microsoft.com/office/drawing/2014/main" id="{D9BF07ED-FB30-4C19-93C0-5106049E45A4}"/>
              </a:ext>
            </a:extLst>
          </p:cNvPr>
          <p:cNvSpPr/>
          <p:nvPr/>
        </p:nvSpPr>
        <p:spPr>
          <a:xfrm>
            <a:off x="10273634" y="2389079"/>
            <a:ext cx="1826048" cy="470000"/>
          </a:xfrm>
          <a:prstGeom prst="rect">
            <a:avLst/>
          </a:prstGeom>
        </p:spPr>
        <p:txBody>
          <a:bodyPr wrap="square">
            <a:spAutoFit/>
          </a:bodyPr>
          <a:lstStyle/>
          <a:p>
            <a:pPr lv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HOST : JIA</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1" descr="LOGO">
            <a:extLst>
              <a:ext uri="{FF2B5EF4-FFF2-40B4-BE49-F238E27FC236}">
                <a16:creationId xmlns:a16="http://schemas.microsoft.com/office/drawing/2014/main" id="{C377AB73-4FD4-432E-ABC0-C0E12C0F0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7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1570-F674-4AB9-86FF-EF8A086497EC}"/>
              </a:ext>
            </a:extLst>
          </p:cNvPr>
          <p:cNvSpPr>
            <a:spLocks noGrp="1"/>
          </p:cNvSpPr>
          <p:nvPr>
            <p:ph type="title"/>
          </p:nvPr>
        </p:nvSpPr>
        <p:spPr/>
        <p:txBody>
          <a:bodyPr/>
          <a:lstStyle/>
          <a:p>
            <a:r>
              <a:rPr lang="en-US" dirty="0"/>
              <a:t>Country Report Data Collected</a:t>
            </a:r>
            <a:endParaRPr lang="en-IN" dirty="0"/>
          </a:p>
        </p:txBody>
      </p:sp>
      <p:sp>
        <p:nvSpPr>
          <p:cNvPr id="3" name="Content Placeholder 2">
            <a:extLst>
              <a:ext uri="{FF2B5EF4-FFF2-40B4-BE49-F238E27FC236}">
                <a16:creationId xmlns:a16="http://schemas.microsoft.com/office/drawing/2014/main" id="{542FFECB-FB10-4085-A908-59F5AA454FA6}"/>
              </a:ext>
            </a:extLst>
          </p:cNvPr>
          <p:cNvSpPr>
            <a:spLocks noGrp="1"/>
          </p:cNvSpPr>
          <p:nvPr>
            <p:ph idx="1"/>
          </p:nvPr>
        </p:nvSpPr>
        <p:spPr>
          <a:xfrm>
            <a:off x="680321" y="2336873"/>
            <a:ext cx="10539059" cy="4382426"/>
          </a:xfrm>
        </p:spPr>
        <p:txBody>
          <a:bodyPr>
            <a:normAutofit fontScale="70000" lnSpcReduction="20000"/>
          </a:bodyPr>
          <a:lstStyle/>
          <a:p>
            <a:r>
              <a:rPr lang="en-US" b="1" dirty="0"/>
              <a:t>SECTION 1		: COUNTRY INFORMATION AND ECONOMIC INDICATOR</a:t>
            </a:r>
            <a:endParaRPr lang="en-IN" dirty="0"/>
          </a:p>
          <a:p>
            <a:r>
              <a:rPr lang="en-US" b="1" dirty="0"/>
              <a:t>SECTION 2		: NO.OF REGISTERED ARCHITECTS </a:t>
            </a:r>
            <a:endParaRPr lang="en-IN" dirty="0"/>
          </a:p>
          <a:p>
            <a:r>
              <a:rPr lang="en-US" b="1" dirty="0"/>
              <a:t>SECTION 3		: ARCHITECTURAL PRACTICE / FIRM DATA</a:t>
            </a:r>
            <a:endParaRPr lang="en-IN" dirty="0"/>
          </a:p>
          <a:p>
            <a:r>
              <a:rPr lang="en-US" b="1" dirty="0"/>
              <a:t>SECTION 4		: PROFESSIONAL / REGISTERED/ LICENSED ARCHITECTS</a:t>
            </a:r>
            <a:endParaRPr lang="en-IN" dirty="0"/>
          </a:p>
          <a:p>
            <a:r>
              <a:rPr lang="en-US" b="1" dirty="0"/>
              <a:t>SECTION 5		: ARCHITECTS FEES AND REMUNERATION</a:t>
            </a:r>
            <a:endParaRPr lang="en-IN" dirty="0"/>
          </a:p>
          <a:p>
            <a:r>
              <a:rPr lang="en-US" b="1" dirty="0"/>
              <a:t>SECTION 6		: ARCHITECTURAL SCHOOLS AND EDUCATION</a:t>
            </a:r>
            <a:endParaRPr lang="en-IN" dirty="0"/>
          </a:p>
          <a:p>
            <a:r>
              <a:rPr lang="en-US" b="1" dirty="0"/>
              <a:t>SECTION 7		: CPD PROGRAM</a:t>
            </a:r>
            <a:endParaRPr lang="en-IN" dirty="0"/>
          </a:p>
          <a:p>
            <a:r>
              <a:rPr lang="en-US" b="1" dirty="0"/>
              <a:t>SECTION 8		: LEGISLATIONS, REGULATIONS, STANDARDS RELATED TO ARCHITECTS </a:t>
            </a:r>
            <a:endParaRPr lang="en-IN" dirty="0"/>
          </a:p>
          <a:p>
            <a:pPr marL="0" indent="0">
              <a:buNone/>
            </a:pPr>
            <a:r>
              <a:rPr lang="en-US" b="1" dirty="0"/>
              <a:t>			   AND PROFESSION</a:t>
            </a:r>
            <a:endParaRPr lang="en-IN" dirty="0"/>
          </a:p>
          <a:p>
            <a:pPr marL="0" indent="0">
              <a:buNone/>
            </a:pPr>
            <a:r>
              <a:rPr lang="en-US" b="1" dirty="0"/>
              <a:t> </a:t>
            </a:r>
            <a:endParaRPr lang="en-IN" dirty="0"/>
          </a:p>
          <a:p>
            <a:r>
              <a:rPr lang="en-US" b="1" dirty="0"/>
              <a:t>SECTION 9		: CROSS BORDER PRACTICES</a:t>
            </a:r>
            <a:endParaRPr lang="en-IN" dirty="0"/>
          </a:p>
          <a:p>
            <a:r>
              <a:rPr lang="en-US" b="1" dirty="0"/>
              <a:t>SECTION 10		: ISSUES AND CHALLENGES FACED BY ARCHITECTS AND PROFESSIONAL </a:t>
            </a:r>
            <a:endParaRPr lang="en-IN" dirty="0"/>
          </a:p>
          <a:p>
            <a:pPr marL="0" indent="0">
              <a:buNone/>
            </a:pPr>
            <a:r>
              <a:rPr lang="en-US" b="1" dirty="0"/>
              <a:t>			  ORGANISATIONS</a:t>
            </a:r>
            <a:endParaRPr lang="en-IN" dirty="0"/>
          </a:p>
          <a:p>
            <a:endParaRPr lang="en-IN" dirty="0"/>
          </a:p>
        </p:txBody>
      </p:sp>
      <p:pic>
        <p:nvPicPr>
          <p:cNvPr id="4" name="Picture 1" descr="LOGO">
            <a:extLst>
              <a:ext uri="{FF2B5EF4-FFF2-40B4-BE49-F238E27FC236}">
                <a16:creationId xmlns:a16="http://schemas.microsoft.com/office/drawing/2014/main" id="{2CC37285-FD4E-433F-B4F4-BD3043965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0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5106-4FD1-4E2D-B6B3-FF65287C52B0}"/>
              </a:ext>
            </a:extLst>
          </p:cNvPr>
          <p:cNvSpPr>
            <a:spLocks noGrp="1"/>
          </p:cNvSpPr>
          <p:nvPr>
            <p:ph type="title"/>
          </p:nvPr>
        </p:nvSpPr>
        <p:spPr/>
        <p:txBody>
          <a:bodyPr/>
          <a:lstStyle/>
          <a:p>
            <a:r>
              <a:rPr lang="en-US" dirty="0"/>
              <a:t>ACPP Tokyo Glimpses</a:t>
            </a:r>
            <a:endParaRPr lang="en-IN" sz="2400" dirty="0"/>
          </a:p>
        </p:txBody>
      </p:sp>
      <p:pic>
        <p:nvPicPr>
          <p:cNvPr id="8" name="Content Placeholder 7">
            <a:extLst>
              <a:ext uri="{FF2B5EF4-FFF2-40B4-BE49-F238E27FC236}">
                <a16:creationId xmlns:a16="http://schemas.microsoft.com/office/drawing/2014/main" id="{B76FBC1C-364E-4D82-81FE-CCB630871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73865"/>
            <a:ext cx="6493267" cy="4869950"/>
          </a:xfrm>
        </p:spPr>
      </p:pic>
      <p:pic>
        <p:nvPicPr>
          <p:cNvPr id="9" name="Content Placeholder 4">
            <a:extLst>
              <a:ext uri="{FF2B5EF4-FFF2-40B4-BE49-F238E27FC236}">
                <a16:creationId xmlns:a16="http://schemas.microsoft.com/office/drawing/2014/main" id="{FCE49A71-401B-4B15-BEC2-71B57BC1D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732" y="2505909"/>
            <a:ext cx="4798484" cy="3598863"/>
          </a:xfrm>
          <a:prstGeom prst="rect">
            <a:avLst/>
          </a:prstGeom>
        </p:spPr>
      </p:pic>
      <p:pic>
        <p:nvPicPr>
          <p:cNvPr id="10" name="Picture 1" descr="LOGO">
            <a:extLst>
              <a:ext uri="{FF2B5EF4-FFF2-40B4-BE49-F238E27FC236}">
                <a16:creationId xmlns:a16="http://schemas.microsoft.com/office/drawing/2014/main" id="{A66D4730-D692-444B-8891-FBC1E6410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4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608F-CD25-4523-BD0A-993DC0E4A3EE}"/>
              </a:ext>
            </a:extLst>
          </p:cNvPr>
          <p:cNvSpPr>
            <a:spLocks noGrp="1"/>
          </p:cNvSpPr>
          <p:nvPr>
            <p:ph type="title"/>
          </p:nvPr>
        </p:nvSpPr>
        <p:spPr/>
        <p:txBody>
          <a:bodyPr/>
          <a:lstStyle/>
          <a:p>
            <a:r>
              <a:rPr lang="en-US" dirty="0"/>
              <a:t>Manila ACPP Roundtable</a:t>
            </a:r>
            <a:br>
              <a:rPr lang="en-US" dirty="0"/>
            </a:br>
            <a:r>
              <a:rPr lang="en-US" sz="2400" dirty="0"/>
              <a:t>15</a:t>
            </a:r>
            <a:r>
              <a:rPr lang="en-US" sz="2400" baseline="30000" dirty="0"/>
              <a:t>th</a:t>
            </a:r>
            <a:r>
              <a:rPr lang="en-US" sz="2400" dirty="0"/>
              <a:t> March 2019 </a:t>
            </a:r>
            <a:endParaRPr lang="en-IN" sz="2400" dirty="0"/>
          </a:p>
        </p:txBody>
      </p:sp>
      <p:pic>
        <p:nvPicPr>
          <p:cNvPr id="5" name="Content Placeholder 4">
            <a:extLst>
              <a:ext uri="{FF2B5EF4-FFF2-40B4-BE49-F238E27FC236}">
                <a16:creationId xmlns:a16="http://schemas.microsoft.com/office/drawing/2014/main" id="{7B9F46B1-9A99-4BFA-99DF-5C0C59BE63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2321"/>
          <a:stretch/>
        </p:blipFill>
        <p:spPr>
          <a:xfrm>
            <a:off x="462471" y="2199848"/>
            <a:ext cx="5434895" cy="4221765"/>
          </a:xfrm>
        </p:spPr>
      </p:pic>
      <p:sp>
        <p:nvSpPr>
          <p:cNvPr id="6" name="Rectangle 5">
            <a:extLst>
              <a:ext uri="{FF2B5EF4-FFF2-40B4-BE49-F238E27FC236}">
                <a16:creationId xmlns:a16="http://schemas.microsoft.com/office/drawing/2014/main" id="{4CC87572-859D-4A19-B84E-954DD4BF16B8}"/>
              </a:ext>
            </a:extLst>
          </p:cNvPr>
          <p:cNvSpPr/>
          <p:nvPr/>
        </p:nvSpPr>
        <p:spPr>
          <a:xfrm>
            <a:off x="10044823" y="5869772"/>
            <a:ext cx="1826048" cy="470000"/>
          </a:xfrm>
          <a:prstGeom prst="rect">
            <a:avLst/>
          </a:prstGeom>
        </p:spPr>
        <p:txBody>
          <a:bodyPr wrap="square">
            <a:spAutoFit/>
          </a:bodyPr>
          <a:lstStyle/>
          <a:p>
            <a:pPr lv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HOST : UAP</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1" descr="LOGO">
            <a:extLst>
              <a:ext uri="{FF2B5EF4-FFF2-40B4-BE49-F238E27FC236}">
                <a16:creationId xmlns:a16="http://schemas.microsoft.com/office/drawing/2014/main" id="{19736021-73BF-4260-8471-428C0D0EF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1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A84-5AF5-469C-8669-1EE85B760665}"/>
              </a:ext>
            </a:extLst>
          </p:cNvPr>
          <p:cNvSpPr>
            <a:spLocks noGrp="1"/>
          </p:cNvSpPr>
          <p:nvPr>
            <p:ph type="title"/>
          </p:nvPr>
        </p:nvSpPr>
        <p:spPr/>
        <p:txBody>
          <a:bodyPr/>
          <a:lstStyle/>
          <a:p>
            <a:r>
              <a:rPr lang="en-US" dirty="0"/>
              <a:t>Procurement Strategies &amp; Policies</a:t>
            </a:r>
            <a:endParaRPr lang="en-IN" dirty="0"/>
          </a:p>
        </p:txBody>
      </p:sp>
      <p:sp>
        <p:nvSpPr>
          <p:cNvPr id="3" name="Content Placeholder 2">
            <a:extLst>
              <a:ext uri="{FF2B5EF4-FFF2-40B4-BE49-F238E27FC236}">
                <a16:creationId xmlns:a16="http://schemas.microsoft.com/office/drawing/2014/main" id="{B21B2432-0C6D-4000-A377-BB0F63FDFC49}"/>
              </a:ext>
            </a:extLst>
          </p:cNvPr>
          <p:cNvSpPr>
            <a:spLocks noGrp="1"/>
          </p:cNvSpPr>
          <p:nvPr>
            <p:ph idx="1"/>
          </p:nvPr>
        </p:nvSpPr>
        <p:spPr>
          <a:xfrm>
            <a:off x="680321" y="3120644"/>
            <a:ext cx="5197965" cy="2686962"/>
          </a:xfrm>
        </p:spPr>
        <p:txBody>
          <a:bodyPr/>
          <a:lstStyle/>
          <a:p>
            <a:pPr marL="0" indent="0">
              <a:buNone/>
            </a:pPr>
            <a:r>
              <a:rPr lang="en-US" b="1" dirty="0"/>
              <a:t>Take away </a:t>
            </a:r>
            <a:r>
              <a:rPr lang="en-US" dirty="0"/>
              <a:t>: </a:t>
            </a:r>
          </a:p>
          <a:p>
            <a:pPr marL="0" indent="0">
              <a:buNone/>
            </a:pPr>
            <a:endParaRPr lang="en-US" dirty="0"/>
          </a:p>
          <a:p>
            <a:pPr marL="0" indent="0">
              <a:buNone/>
            </a:pPr>
            <a:r>
              <a:rPr lang="en-US" dirty="0"/>
              <a:t>Understanding the Strategies of Procurement across Asia and recording the Policies for the ACPP records</a:t>
            </a:r>
            <a:endParaRPr lang="en-IN" dirty="0"/>
          </a:p>
        </p:txBody>
      </p:sp>
      <p:pic>
        <p:nvPicPr>
          <p:cNvPr id="5" name="Picture 4">
            <a:extLst>
              <a:ext uri="{FF2B5EF4-FFF2-40B4-BE49-F238E27FC236}">
                <a16:creationId xmlns:a16="http://schemas.microsoft.com/office/drawing/2014/main" id="{1DF84F34-01C8-4244-80E6-7C4C75A6B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86001"/>
            <a:ext cx="6096000" cy="4572000"/>
          </a:xfrm>
          <a:prstGeom prst="rect">
            <a:avLst/>
          </a:prstGeom>
        </p:spPr>
      </p:pic>
      <p:pic>
        <p:nvPicPr>
          <p:cNvPr id="6" name="Picture 1" descr="LOGO">
            <a:extLst>
              <a:ext uri="{FF2B5EF4-FFF2-40B4-BE49-F238E27FC236}">
                <a16:creationId xmlns:a16="http://schemas.microsoft.com/office/drawing/2014/main" id="{2D0A0C99-DBA6-47DA-8084-2853CFFD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8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57BC-F340-4D63-BF40-92E3FAA29390}"/>
              </a:ext>
            </a:extLst>
          </p:cNvPr>
          <p:cNvSpPr>
            <a:spLocks noGrp="1"/>
          </p:cNvSpPr>
          <p:nvPr>
            <p:ph type="title"/>
          </p:nvPr>
        </p:nvSpPr>
        <p:spPr/>
        <p:txBody>
          <a:bodyPr/>
          <a:lstStyle/>
          <a:p>
            <a:r>
              <a:rPr lang="en-US" dirty="0"/>
              <a:t>Conclusion 1</a:t>
            </a:r>
            <a:endParaRPr lang="en-IN" dirty="0"/>
          </a:p>
        </p:txBody>
      </p:sp>
      <p:sp>
        <p:nvSpPr>
          <p:cNvPr id="4" name="Rectangle 3">
            <a:extLst>
              <a:ext uri="{FF2B5EF4-FFF2-40B4-BE49-F238E27FC236}">
                <a16:creationId xmlns:a16="http://schemas.microsoft.com/office/drawing/2014/main" id="{7A2FC326-0366-418A-A3BF-DEAE37919DB4}"/>
              </a:ext>
            </a:extLst>
          </p:cNvPr>
          <p:cNvSpPr/>
          <p:nvPr/>
        </p:nvSpPr>
        <p:spPr>
          <a:xfrm>
            <a:off x="680321" y="2810560"/>
            <a:ext cx="6145022" cy="2841034"/>
          </a:xfrm>
          <a:prstGeom prst="rect">
            <a:avLst/>
          </a:prstGeom>
        </p:spPr>
        <p:txBody>
          <a:bodyPr wrap="square">
            <a:spAutoFit/>
          </a:bodyPr>
          <a:lstStyle/>
          <a:p>
            <a:pPr lv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“Cross Border Practice” has not been very prevalent amongst Asian Countries but a clear understanding of Project Procurement Strategies of various countries is necessary for an Architect or Architectural Firm to bid for a project. Especially in perspective to its Culture, demography and Education base.</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A4C8853-FF4B-4D28-82AC-2E899CB91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047" y="2785928"/>
            <a:ext cx="4250948" cy="3188212"/>
          </a:xfrm>
          <a:prstGeom prst="rect">
            <a:avLst/>
          </a:prstGeom>
        </p:spPr>
      </p:pic>
      <p:pic>
        <p:nvPicPr>
          <p:cNvPr id="7" name="Picture 1" descr="LOGO">
            <a:extLst>
              <a:ext uri="{FF2B5EF4-FFF2-40B4-BE49-F238E27FC236}">
                <a16:creationId xmlns:a16="http://schemas.microsoft.com/office/drawing/2014/main" id="{42D473B6-4DDF-4C69-AE6A-BA1AA5D99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9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272A-5146-4E4C-BB86-D12D677E4C1F}"/>
              </a:ext>
            </a:extLst>
          </p:cNvPr>
          <p:cNvSpPr>
            <a:spLocks noGrp="1"/>
          </p:cNvSpPr>
          <p:nvPr>
            <p:ph type="title"/>
          </p:nvPr>
        </p:nvSpPr>
        <p:spPr/>
        <p:txBody>
          <a:bodyPr/>
          <a:lstStyle/>
          <a:p>
            <a:r>
              <a:rPr lang="en-US" dirty="0"/>
              <a:t>Conclusion 2</a:t>
            </a:r>
            <a:endParaRPr lang="en-IN" dirty="0"/>
          </a:p>
        </p:txBody>
      </p:sp>
      <p:sp>
        <p:nvSpPr>
          <p:cNvPr id="4" name="Rectangle 3">
            <a:extLst>
              <a:ext uri="{FF2B5EF4-FFF2-40B4-BE49-F238E27FC236}">
                <a16:creationId xmlns:a16="http://schemas.microsoft.com/office/drawing/2014/main" id="{1B28EA11-F8A2-4F90-B506-C506299AFEF7}"/>
              </a:ext>
            </a:extLst>
          </p:cNvPr>
          <p:cNvSpPr/>
          <p:nvPr/>
        </p:nvSpPr>
        <p:spPr>
          <a:xfrm>
            <a:off x="680321" y="2893515"/>
            <a:ext cx="5818450" cy="2050690"/>
          </a:xfrm>
          <a:prstGeom prst="rect">
            <a:avLst/>
          </a:prstGeom>
        </p:spPr>
        <p:txBody>
          <a:bodyPr wrap="square">
            <a:spAutoFit/>
          </a:bodyPr>
          <a:lstStyle/>
          <a:p>
            <a:pPr lv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Our countries can benefit from one another by understanding the salient practices of Project Procurement in any particular country. Documentation of the same will help all practicing architects in the future.</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37AC864-5BD1-47CE-842F-E7EE590A1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529" y="2755446"/>
            <a:ext cx="4708072" cy="3531054"/>
          </a:xfrm>
          <a:prstGeom prst="rect">
            <a:avLst/>
          </a:prstGeom>
        </p:spPr>
      </p:pic>
      <p:pic>
        <p:nvPicPr>
          <p:cNvPr id="7" name="Picture 1" descr="LOGO">
            <a:extLst>
              <a:ext uri="{FF2B5EF4-FFF2-40B4-BE49-F238E27FC236}">
                <a16:creationId xmlns:a16="http://schemas.microsoft.com/office/drawing/2014/main" id="{4447198C-B51F-44E9-BBE5-38AF8A746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798" y="936509"/>
            <a:ext cx="1114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797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451</TotalTime>
  <Words>571</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Trebuchet MS</vt:lpstr>
      <vt:lpstr>Berlin</vt:lpstr>
      <vt:lpstr>ACPP 2018-2019</vt:lpstr>
      <vt:lpstr>ACPP Activites from last ARCASIA 2018</vt:lpstr>
      <vt:lpstr>Tokyo – Arcasia ACPP Round table  10th Sept. 2018</vt:lpstr>
      <vt:lpstr>Country Report Data Collected</vt:lpstr>
      <vt:lpstr>ACPP Tokyo Glimpses</vt:lpstr>
      <vt:lpstr>Manila ACPP Roundtable 15th March 2019 </vt:lpstr>
      <vt:lpstr>Procurement Strategies &amp; Policies</vt:lpstr>
      <vt:lpstr>Conclusion 1</vt:lpstr>
      <vt:lpstr>Conclusion 2</vt:lpstr>
      <vt:lpstr>Conclusion 3</vt:lpstr>
      <vt:lpstr>JAIPUR – ACPP WORKSHOP 27 JULY 2019</vt:lpstr>
      <vt:lpstr>ADAPTIVE REUSE OF HERITAGE FOR TOURISM</vt:lpstr>
      <vt:lpstr>ADAPTIVE REUSE OF HERITAGE FOR TOURISM</vt:lpstr>
      <vt:lpstr>ADAPTIVE REUSE OF HERITAGE FOR TOURISM</vt:lpstr>
      <vt:lpstr>Inter Committee Panel Discussion </vt:lpstr>
      <vt:lpstr>ALL COMMITTEES  PANEL DISCUSSION</vt:lpstr>
      <vt:lpstr>Certificates were given to members</vt:lpstr>
      <vt:lpstr>Jaipur Declaration</vt:lpstr>
      <vt:lpstr>Jaipur Declaration (page 2)</vt:lpstr>
      <vt:lpstr>ARCASIA  DHAKA ROUND TABLE  5th  November 2019</vt:lpstr>
      <vt:lpstr>Cross Border Practice</vt:lpstr>
      <vt:lpstr>Future Programs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ACPP 2018-2019</dc:title>
  <dc:creator>Mukul Goyal</dc:creator>
  <cp:lastModifiedBy>Mukul Goyal</cp:lastModifiedBy>
  <cp:revision>33</cp:revision>
  <dcterms:created xsi:type="dcterms:W3CDTF">2019-11-04T05:08:39Z</dcterms:created>
  <dcterms:modified xsi:type="dcterms:W3CDTF">2019-11-07T03:04:16Z</dcterms:modified>
</cp:coreProperties>
</file>