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60" r:id="rId5"/>
    <p:sldId id="270" r:id="rId6"/>
    <p:sldId id="267" r:id="rId7"/>
    <p:sldId id="268" r:id="rId8"/>
    <p:sldId id="269" r:id="rId9"/>
    <p:sldId id="259" r:id="rId10"/>
    <p:sldId id="265" r:id="rId11"/>
    <p:sldId id="266" r:id="rId12"/>
    <p:sldId id="273" r:id="rId13"/>
    <p:sldId id="274" r:id="rId14"/>
    <p:sldId id="275" r:id="rId15"/>
    <p:sldId id="276" r:id="rId16"/>
    <p:sldId id="271" r:id="rId17"/>
    <p:sldId id="279" r:id="rId18"/>
    <p:sldId id="280" r:id="rId19"/>
    <p:sldId id="272" r:id="rId20"/>
    <p:sldId id="277" r:id="rId21"/>
    <p:sldId id="278" r:id="rId22"/>
    <p:sldId id="281" r:id="rId23"/>
    <p:sldId id="28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B19F"/>
    <a:srgbClr val="F99D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9688268" y="6498595"/>
            <a:ext cx="184537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chemeClr val="bg1"/>
                </a:solidFill>
              </a:rPr>
              <a:t>6-7 November, 2019, DHAKA</a:t>
            </a:r>
            <a:endParaRPr 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48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FB8770A0-F295-46CD-9445-0D052AA3FB9E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79BC8CA2-3064-48B8-9E7C-0B52592D5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398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FB8770A0-F295-46CD-9445-0D052AA3FB9E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79BC8CA2-3064-48B8-9E7C-0B52592D5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50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/>
          <p:cNvPicPr/>
          <p:nvPr userDrawn="1"/>
        </p:nvPicPr>
        <p:blipFill rotWithShape="1">
          <a:blip r:embed="rId2"/>
          <a:srcRect b="16732"/>
          <a:stretch/>
        </p:blipFill>
        <p:spPr>
          <a:xfrm>
            <a:off x="1213826" y="6454588"/>
            <a:ext cx="686696" cy="36755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999130" y="6461774"/>
            <a:ext cx="834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99D25"/>
                </a:solidFill>
              </a:rPr>
              <a:t>ACGSA</a:t>
            </a:r>
            <a:endParaRPr lang="en-US" b="1" dirty="0">
              <a:solidFill>
                <a:srgbClr val="F99D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24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FB8770A0-F295-46CD-9445-0D052AA3FB9E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79BC8CA2-3064-48B8-9E7C-0B52592D593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86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FB8770A0-F295-46CD-9445-0D052AA3FB9E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79BC8CA2-3064-48B8-9E7C-0B52592D5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559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FB8770A0-F295-46CD-9445-0D052AA3FB9E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79BC8CA2-3064-48B8-9E7C-0B52592D5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147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FB8770A0-F295-46CD-9445-0D052AA3FB9E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79BC8CA2-3064-48B8-9E7C-0B52592D5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707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FB8770A0-F295-46CD-9445-0D052AA3FB9E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79BC8CA2-3064-48B8-9E7C-0B52592D5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293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FB8770A0-F295-46CD-9445-0D052AA3FB9E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BC8CA2-3064-48B8-9E7C-0B52592D5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835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/>
          <a:lstStyle/>
          <a:p>
            <a:fld id="{FB8770A0-F295-46CD-9445-0D052AA3FB9E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/>
          <a:lstStyle/>
          <a:p>
            <a:fld id="{79BC8CA2-3064-48B8-9E7C-0B52592D59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527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 userDrawn="1"/>
        </p:nvSpPr>
        <p:spPr>
          <a:xfrm>
            <a:off x="9688268" y="6498595"/>
            <a:ext cx="184537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chemeClr val="bg1"/>
                </a:solidFill>
              </a:rPr>
              <a:t>6-7 November, 2019, DHAKA</a:t>
            </a:r>
            <a:endParaRPr 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18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40</a:t>
            </a:r>
            <a:r>
              <a:rPr lang="en-US" baseline="30000" dirty="0" smtClean="0"/>
              <a:t>th</a:t>
            </a:r>
            <a:r>
              <a:rPr lang="en-US" dirty="0" smtClean="0"/>
              <a:t> Council Meeting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Report: Committee on green and sustainable architecture</a:t>
            </a:r>
          </a:p>
          <a:p>
            <a:r>
              <a:rPr lang="en-US" b="1" dirty="0" err="1" smtClean="0"/>
              <a:t>Acgsa</a:t>
            </a:r>
            <a:endParaRPr lang="en-US" b="1" dirty="0" smtClean="0"/>
          </a:p>
          <a:p>
            <a:r>
              <a:rPr lang="en-US" dirty="0" smtClean="0"/>
              <a:t>Acharawan </a:t>
            </a:r>
            <a:r>
              <a:rPr lang="en-US" dirty="0" err="1" smtClean="0"/>
              <a:t>chutarat</a:t>
            </a:r>
            <a:r>
              <a:rPr lang="en-US" dirty="0" smtClean="0"/>
              <a:t>, Chairman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097280" y="638428"/>
            <a:ext cx="1646174" cy="108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77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ACGSA Newsletter, 4</a:t>
            </a:r>
            <a:r>
              <a:rPr lang="en-US" baseline="30000" dirty="0" smtClean="0"/>
              <a:t>th</a:t>
            </a:r>
            <a:r>
              <a:rPr lang="en-US" dirty="0" smtClean="0"/>
              <a:t> Edition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93393"/>
            <a:ext cx="3190567" cy="411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0567" y="1993392"/>
            <a:ext cx="3000279" cy="41148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0846" y="1993392"/>
            <a:ext cx="3140625" cy="41148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2032" y="1993392"/>
            <a:ext cx="3059967" cy="411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32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Vernacular Wisdom Book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Launch November the 7</a:t>
            </a:r>
            <a:r>
              <a:rPr lang="en-US" baseline="30000" dirty="0" smtClean="0"/>
              <a:t>th</a:t>
            </a:r>
            <a:r>
              <a:rPr lang="en-US" dirty="0" smtClean="0"/>
              <a:t>, 2019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Editors:</a:t>
            </a:r>
          </a:p>
          <a:p>
            <a:r>
              <a:rPr lang="en-US" dirty="0" smtClean="0"/>
              <a:t>Ar.Qazi Arif</a:t>
            </a:r>
          </a:p>
          <a:p>
            <a:r>
              <a:rPr lang="en-US" dirty="0" smtClean="0"/>
              <a:t>Ar.Amina Mirza</a:t>
            </a:r>
          </a:p>
          <a:p>
            <a:r>
              <a:rPr lang="en-US" dirty="0" smtClean="0"/>
              <a:t>Ar,Debatosh Sahu</a:t>
            </a:r>
          </a:p>
          <a:p>
            <a:r>
              <a:rPr lang="en-US" dirty="0" smtClean="0"/>
              <a:t>Ar.Acharawan Chutarat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217290" y="1845734"/>
            <a:ext cx="467774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Angsana New" panose="02020603050405020304" pitchFamily="18" charset="-34"/>
              </a:rPr>
              <a:t>BANGLADESH</a:t>
            </a:r>
            <a:r>
              <a:rPr lang="en-US" sz="1200" b="1" dirty="0">
                <a:latin typeface="+mj-lt"/>
                <a:ea typeface="Times New Roman" panose="02020603050405020304" pitchFamily="18" charset="0"/>
                <a:cs typeface="Angsana New" panose="02020603050405020304" pitchFamily="18" charset="-34"/>
              </a:rPr>
              <a:t>. Institute of Architects Bangladesh (IAB) </a:t>
            </a:r>
            <a:endParaRPr lang="en-US" sz="1200" b="1" dirty="0" smtClean="0">
              <a:latin typeface="+mj-lt"/>
              <a:ea typeface="Times New Roman" panose="02020603050405020304" pitchFamily="18" charset="0"/>
              <a:cs typeface="Angsana New" panose="02020603050405020304" pitchFamily="18" charset="-34"/>
            </a:endParaRP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BHUTAN</a:t>
            </a:r>
            <a:r>
              <a:rPr lang="en-US" sz="1200" b="1" dirty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. Bhutan Institute of Architects (BIA</a:t>
            </a: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)</a:t>
            </a:r>
            <a:endParaRPr lang="en-US" sz="1200" dirty="0">
              <a:latin typeface="+mj-lt"/>
              <a:ea typeface="Times New Roman" panose="02020603050405020304" pitchFamily="18" charset="0"/>
              <a:cs typeface="Angsana New" panose="02020603050405020304" pitchFamily="18" charset="-34"/>
            </a:endParaRP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Angsana New" panose="02020603050405020304" pitchFamily="18" charset="-34"/>
              </a:rPr>
              <a:t>CHINA</a:t>
            </a:r>
            <a:r>
              <a:rPr lang="en-US" sz="1200" b="1" dirty="0">
                <a:latin typeface="+mj-lt"/>
                <a:ea typeface="Times New Roman" panose="02020603050405020304" pitchFamily="18" charset="0"/>
                <a:cs typeface="Angsana New" panose="02020603050405020304" pitchFamily="18" charset="-34"/>
              </a:rPr>
              <a:t>. Architectural Society of China(ASC</a:t>
            </a: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Angsana New" panose="02020603050405020304" pitchFamily="18" charset="-34"/>
              </a:rPr>
              <a:t>)</a:t>
            </a:r>
            <a:r>
              <a:rPr lang="en-US" sz="1200" b="1" dirty="0">
                <a:latin typeface="+mj-lt"/>
                <a:ea typeface="Times New Roman" panose="02020603050405020304" pitchFamily="18" charset="0"/>
                <a:cs typeface="Angsana New" panose="02020603050405020304" pitchFamily="18" charset="-34"/>
              </a:rPr>
              <a:t>	</a:t>
            </a:r>
            <a:endParaRPr lang="en-US" sz="1200" dirty="0">
              <a:latin typeface="+mj-lt"/>
              <a:ea typeface="Times New Roman" panose="02020603050405020304" pitchFamily="18" charset="0"/>
              <a:cs typeface="Angsana New" panose="02020603050405020304" pitchFamily="18" charset="-34"/>
            </a:endParaRP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HONGKONG. Hong Kong Institute of Architects (HKIA</a:t>
            </a: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1200" dirty="0">
              <a:latin typeface="+mj-lt"/>
              <a:ea typeface="Times New Roman" panose="02020603050405020304" pitchFamily="18" charset="0"/>
              <a:cs typeface="Angsana New" panose="02020603050405020304" pitchFamily="18" charset="-34"/>
            </a:endParaRP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latin typeface="+mj-lt"/>
                <a:ea typeface="Times New Roman" panose="02020603050405020304" pitchFamily="18" charset="0"/>
                <a:cs typeface="Angsana New" panose="02020603050405020304" pitchFamily="18" charset="-34"/>
              </a:rPr>
              <a:t>INDIA. Indian Institute of Architects (IIA</a:t>
            </a: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Angsana New" panose="02020603050405020304" pitchFamily="18" charset="-34"/>
              </a:rPr>
              <a:t>)</a:t>
            </a:r>
            <a:endParaRPr lang="en-US" sz="1200" dirty="0">
              <a:latin typeface="+mj-lt"/>
              <a:ea typeface="Times New Roman" panose="02020603050405020304" pitchFamily="18" charset="0"/>
              <a:cs typeface="Angsana New" panose="02020603050405020304" pitchFamily="18" charset="-34"/>
            </a:endParaRP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latin typeface="+mj-lt"/>
                <a:ea typeface="Times New Roman" panose="02020603050405020304" pitchFamily="18" charset="0"/>
                <a:cs typeface="Angsana New" panose="02020603050405020304" pitchFamily="18" charset="-34"/>
              </a:rPr>
              <a:t>INDONESIA. Indonesian Institute of Architects (IAI</a:t>
            </a: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Angsana New" panose="02020603050405020304" pitchFamily="18" charset="-34"/>
              </a:rPr>
              <a:t>)</a:t>
            </a:r>
            <a:endParaRPr lang="en-US" sz="1200" dirty="0">
              <a:latin typeface="+mj-lt"/>
              <a:ea typeface="Times New Roman" panose="02020603050405020304" pitchFamily="18" charset="0"/>
              <a:cs typeface="Angsana New" panose="02020603050405020304" pitchFamily="18" charset="-34"/>
            </a:endParaRP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JAPAN. Japan Institute of Architects (JIA</a:t>
            </a: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1200" dirty="0">
              <a:latin typeface="+mj-lt"/>
              <a:ea typeface="Times New Roman" panose="02020603050405020304" pitchFamily="18" charset="0"/>
              <a:cs typeface="Angsana New" panose="02020603050405020304" pitchFamily="18" charset="-34"/>
            </a:endParaRP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KOREA. Korean Institute of Registered Architects (KIRA) </a:t>
            </a:r>
            <a:endParaRPr lang="en-US" sz="1200" b="1" dirty="0" smtClean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Angsana New" panose="02020603050405020304" pitchFamily="18" charset="-34"/>
              </a:rPr>
              <a:t>MALAYSIA</a:t>
            </a:r>
            <a:r>
              <a:rPr lang="en-US" sz="1200" b="1" dirty="0">
                <a:latin typeface="+mj-lt"/>
                <a:ea typeface="Times New Roman" panose="02020603050405020304" pitchFamily="18" charset="0"/>
                <a:cs typeface="Angsana New" panose="02020603050405020304" pitchFamily="18" charset="-34"/>
              </a:rPr>
              <a:t>. Malaysian Institute of Architects </a:t>
            </a: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Angsana New" panose="02020603050405020304" pitchFamily="18" charset="-34"/>
              </a:rPr>
              <a:t>(PAM)</a:t>
            </a: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Angsana New" panose="02020603050405020304" pitchFamily="18" charset="-34"/>
              </a:rPr>
              <a:t>MYANMAR</a:t>
            </a:r>
            <a:r>
              <a:rPr lang="en-US" sz="1200" b="1" dirty="0">
                <a:latin typeface="+mj-lt"/>
                <a:ea typeface="Times New Roman" panose="02020603050405020304" pitchFamily="18" charset="0"/>
                <a:cs typeface="Angsana New" panose="02020603050405020304" pitchFamily="18" charset="-34"/>
              </a:rPr>
              <a:t>. Association of Myanmar </a:t>
            </a: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Angsana New" panose="02020603050405020304" pitchFamily="18" charset="-34"/>
              </a:rPr>
              <a:t>Architects</a:t>
            </a: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Angsana New" panose="02020603050405020304" pitchFamily="18" charset="-34"/>
              </a:rPr>
              <a:t>NEPAL</a:t>
            </a:r>
            <a:r>
              <a:rPr lang="en-US" sz="1200" b="1" dirty="0">
                <a:latin typeface="+mj-lt"/>
                <a:ea typeface="Times New Roman" panose="02020603050405020304" pitchFamily="18" charset="0"/>
                <a:cs typeface="Angsana New" panose="02020603050405020304" pitchFamily="18" charset="-34"/>
              </a:rPr>
              <a:t>. </a:t>
            </a:r>
            <a:r>
              <a:rPr lang="en-US" sz="12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Society of Nepalese Architects (SONA</a:t>
            </a: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1200" b="1" u="sng" dirty="0" smtClean="0">
              <a:latin typeface="+mj-lt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PAKISTAN</a:t>
            </a:r>
            <a:r>
              <a:rPr lang="en-US" sz="1200" b="1" dirty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. Institute of Architects Pakistan (</a:t>
            </a: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IAP)</a:t>
            </a: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PHILIPPINES</a:t>
            </a:r>
            <a:r>
              <a:rPr lang="en-US" sz="1200" b="1" dirty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. </a:t>
            </a:r>
            <a:r>
              <a:rPr lang="en-US" sz="12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United Architects of the Philippines </a:t>
            </a: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(UAP)</a:t>
            </a:r>
            <a:endParaRPr lang="en-US" sz="1200" b="1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SRI </a:t>
            </a:r>
            <a:r>
              <a:rPr lang="en-US" sz="1200" b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LANKA. Sri Lanka Institute of Architects (</a:t>
            </a: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SLIA)</a:t>
            </a: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THAILAND</a:t>
            </a:r>
            <a:r>
              <a:rPr lang="en-US" sz="1200" b="1" dirty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. Association of Siamese Architects (</a:t>
            </a: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ASA)</a:t>
            </a:r>
          </a:p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VIETNAM</a:t>
            </a:r>
            <a:r>
              <a:rPr lang="en-US" sz="1200" b="1" dirty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. Vietnam Association of Architects (</a:t>
            </a:r>
            <a:r>
              <a:rPr lang="en-US" sz="1200" b="1" dirty="0" smtClean="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VAA)</a:t>
            </a:r>
            <a:endParaRPr lang="en-US" sz="1200" dirty="0">
              <a:latin typeface="+mj-lt"/>
              <a:ea typeface="Times New Roman" panose="02020603050405020304" pitchFamily="18" charset="0"/>
              <a:cs typeface="Angsana New" panose="02020603050405020304" pitchFamily="18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2" t="29466" r="8777" b="31067"/>
          <a:stretch/>
        </p:blipFill>
        <p:spPr>
          <a:xfrm>
            <a:off x="1170432" y="2252930"/>
            <a:ext cx="5973706" cy="38204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7290" y="169085"/>
            <a:ext cx="1869567" cy="150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71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GreenAsiArch2019, Dhaka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6896"/>
          <a:stretch/>
        </p:blipFill>
        <p:spPr>
          <a:xfrm>
            <a:off x="1233297" y="1828800"/>
            <a:ext cx="9480907" cy="44256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837198" y="1229082"/>
            <a:ext cx="2877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best green building practices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04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91" y="7421"/>
            <a:ext cx="2154640" cy="34342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92" y="3850416"/>
            <a:ext cx="5689592" cy="20038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1503" y="0"/>
            <a:ext cx="4911226" cy="14513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1503" y="1514553"/>
            <a:ext cx="4911226" cy="192709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6166" y="4419698"/>
            <a:ext cx="3768090" cy="18964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5310" y="0"/>
            <a:ext cx="3768090" cy="27715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/>
          <a:srcRect l="33244"/>
          <a:stretch/>
        </p:blipFill>
        <p:spPr>
          <a:xfrm>
            <a:off x="8195310" y="2445790"/>
            <a:ext cx="3756660" cy="191155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/>
          <a:srcRect r="48903"/>
          <a:stretch/>
        </p:blipFill>
        <p:spPr>
          <a:xfrm>
            <a:off x="5896943" y="3434228"/>
            <a:ext cx="2212848" cy="283625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128772" y="6446824"/>
            <a:ext cx="2969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New Urban Green Typologies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60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7702" y="1"/>
            <a:ext cx="4814298" cy="17783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35821"/>
          <a:stretch/>
        </p:blipFill>
        <p:spPr>
          <a:xfrm>
            <a:off x="9328689" y="1817281"/>
            <a:ext cx="2830171" cy="18066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34" y="11910"/>
            <a:ext cx="3557119" cy="37398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7964" y="3596502"/>
            <a:ext cx="2325988" cy="26859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73" y="3580002"/>
            <a:ext cx="4017353" cy="27024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6091" y="4407371"/>
            <a:ext cx="2792598" cy="188364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36090" y="2510781"/>
            <a:ext cx="2730460" cy="18455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33101" y="11910"/>
            <a:ext cx="3572955" cy="24203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/>
          <a:srcRect t="24189" b="3456"/>
          <a:stretch/>
        </p:blipFill>
        <p:spPr>
          <a:xfrm>
            <a:off x="9328689" y="3678761"/>
            <a:ext cx="2811495" cy="262575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128772" y="6446824"/>
            <a:ext cx="5753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Contemporary Sustainable Integrated Design</a:t>
            </a:r>
            <a:r>
              <a:rPr lang="th-TH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+ Innovation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65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52188"/>
          <a:stretch/>
        </p:blipFill>
        <p:spPr>
          <a:xfrm>
            <a:off x="896112" y="4299390"/>
            <a:ext cx="5202937" cy="20163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2824" y="0"/>
            <a:ext cx="4632103" cy="42231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12" y="30505"/>
            <a:ext cx="5614417" cy="42338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28772" y="6446824"/>
            <a:ext cx="3945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New Vernacular / Sharing / Community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48894"/>
          <a:stretch/>
        </p:blipFill>
        <p:spPr>
          <a:xfrm>
            <a:off x="6135625" y="4233858"/>
            <a:ext cx="5089302" cy="208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07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Country Reports, Nov 5</a:t>
            </a:r>
            <a:r>
              <a:rPr lang="en-US" baseline="30000" dirty="0" smtClean="0"/>
              <a:t>th</a:t>
            </a:r>
            <a:r>
              <a:rPr lang="en-US" dirty="0" smtClean="0"/>
              <a:t>, 2019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Heritage/Vernacular</a:t>
            </a:r>
          </a:p>
          <a:p>
            <a:pPr lvl="1"/>
            <a:r>
              <a:rPr lang="en-US" dirty="0" smtClean="0"/>
              <a:t>Sustainable tourism, eco village</a:t>
            </a:r>
          </a:p>
          <a:p>
            <a:pPr lvl="1"/>
            <a:r>
              <a:rPr lang="en-US" dirty="0" smtClean="0"/>
              <a:t>Renovation and Construction method: Modern architecture based on traditional wisdom and local culture responding to local climate</a:t>
            </a:r>
          </a:p>
          <a:p>
            <a:pPr lvl="1"/>
            <a:r>
              <a:rPr lang="en-US" dirty="0" smtClean="0"/>
              <a:t>Adopt in Green design criteria </a:t>
            </a:r>
          </a:p>
          <a:p>
            <a:pPr lvl="1"/>
            <a:r>
              <a:rPr lang="en-US" dirty="0" smtClean="0"/>
              <a:t>Increase participation, co-create, especially for youth</a:t>
            </a:r>
          </a:p>
        </p:txBody>
      </p:sp>
    </p:spTree>
    <p:extLst>
      <p:ext uri="{BB962C8B-B14F-4D97-AF65-F5344CB8AC3E}">
        <p14:creationId xmlns:p14="http://schemas.microsoft.com/office/powerpoint/2010/main" val="172684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Country Reports, Nov 5</a:t>
            </a:r>
            <a:r>
              <a:rPr lang="en-US" baseline="30000" dirty="0" smtClean="0"/>
              <a:t>th</a:t>
            </a:r>
            <a:r>
              <a:rPr lang="en-US" dirty="0" smtClean="0"/>
              <a:t>, 2019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New Urban Agenda</a:t>
            </a:r>
          </a:p>
          <a:p>
            <a:pPr lvl="1"/>
            <a:r>
              <a:rPr lang="en-US" dirty="0" smtClean="0"/>
              <a:t>Strengthen building codes to reduce CO2 emission (EE, RE)</a:t>
            </a:r>
          </a:p>
          <a:p>
            <a:pPr lvl="1"/>
            <a:r>
              <a:rPr lang="en-US" dirty="0" smtClean="0"/>
              <a:t>New guides/regulations for climate changes, smart cities, net zero energy buildings</a:t>
            </a:r>
          </a:p>
          <a:p>
            <a:pPr lvl="1"/>
            <a:r>
              <a:rPr lang="en-US" dirty="0" smtClean="0"/>
              <a:t>Incentives in tax exemption on targeted industries, equipment supporting green, smart</a:t>
            </a:r>
          </a:p>
          <a:p>
            <a:pPr lvl="1"/>
            <a:r>
              <a:rPr lang="en-US" dirty="0" smtClean="0"/>
              <a:t>Promote design technique/approach with renewable energies, bioclimatic design, eco house</a:t>
            </a:r>
          </a:p>
          <a:p>
            <a:pPr lvl="1"/>
            <a:r>
              <a:rPr lang="en-US" dirty="0" smtClean="0"/>
              <a:t>New design paradigm for urban forest, urban green, green roof, edible garden</a:t>
            </a:r>
          </a:p>
          <a:p>
            <a:pPr lvl="1"/>
            <a:r>
              <a:rPr lang="en-US" dirty="0" smtClean="0"/>
              <a:t>Promote design with waste / circular economy</a:t>
            </a:r>
          </a:p>
          <a:p>
            <a:pPr lvl="1"/>
            <a:r>
              <a:rPr lang="en-US" dirty="0" smtClean="0"/>
              <a:t>Design with high density with green integration</a:t>
            </a:r>
          </a:p>
          <a:p>
            <a:pPr lvl="1"/>
            <a:r>
              <a:rPr lang="en-US" dirty="0" smtClean="0"/>
              <a:t>SDGs adoption</a:t>
            </a:r>
          </a:p>
          <a:p>
            <a:pPr lvl="1"/>
            <a:r>
              <a:rPr lang="en-US" dirty="0" smtClean="0"/>
              <a:t>Improve awareness in adopting green criteria for awards, activities, new working group (such as simulation, resilience), training for several sectors—education, design, industry</a:t>
            </a:r>
          </a:p>
        </p:txBody>
      </p:sp>
    </p:spTree>
    <p:extLst>
      <p:ext uri="{BB962C8B-B14F-4D97-AF65-F5344CB8AC3E}">
        <p14:creationId xmlns:p14="http://schemas.microsoft.com/office/powerpoint/2010/main" val="349990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Country Reports, Nov 5</a:t>
            </a:r>
            <a:r>
              <a:rPr lang="en-US" baseline="30000" dirty="0" smtClean="0"/>
              <a:t>th</a:t>
            </a:r>
            <a:r>
              <a:rPr lang="en-US" dirty="0" smtClean="0"/>
              <a:t>, 2019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Resilience</a:t>
            </a:r>
          </a:p>
          <a:p>
            <a:pPr lvl="1"/>
            <a:r>
              <a:rPr lang="en-US" dirty="0" smtClean="0"/>
              <a:t>Design method for Tsunami , Coastal resilience</a:t>
            </a:r>
          </a:p>
          <a:p>
            <a:pPr lvl="1"/>
            <a:r>
              <a:rPr lang="en-US" dirty="0" smtClean="0"/>
              <a:t>Design for climate changes</a:t>
            </a:r>
          </a:p>
          <a:p>
            <a:pPr lvl="1"/>
            <a:r>
              <a:rPr lang="en-US" dirty="0" smtClean="0"/>
              <a:t>Seismic in design consideration</a:t>
            </a:r>
          </a:p>
          <a:p>
            <a:pPr lvl="1"/>
            <a:r>
              <a:rPr lang="en-US" dirty="0" smtClean="0"/>
              <a:t>Sponge City and building design for water shortage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69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Discussions—3 Pillars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28" y="1833506"/>
            <a:ext cx="6556248" cy="440240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0156479" y="3094558"/>
            <a:ext cx="1733910" cy="169940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Crossed disciplines</a:t>
            </a:r>
          </a:p>
          <a:p>
            <a:pPr algn="ctr"/>
            <a:r>
              <a:rPr lang="en-US" b="1" dirty="0" smtClean="0"/>
              <a:t>Workshop</a:t>
            </a:r>
          </a:p>
          <a:p>
            <a:pPr algn="ctr"/>
            <a:r>
              <a:rPr lang="en-US" b="1" dirty="0" smtClean="0"/>
              <a:t>Training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54223" y="5508619"/>
            <a:ext cx="3270447" cy="523220"/>
          </a:xfrm>
          <a:prstGeom prst="rect">
            <a:avLst/>
          </a:prstGeom>
          <a:solidFill>
            <a:schemeClr val="bg1">
              <a:alpha val="1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92D050"/>
                </a:solidFill>
              </a:rPr>
              <a:t>S</a:t>
            </a:r>
            <a:r>
              <a:rPr lang="en-US" dirty="0" smtClean="0"/>
              <a:t>ocial </a:t>
            </a:r>
            <a:r>
              <a:rPr lang="en-US" dirty="0" err="1" smtClean="0"/>
              <a:t>Awareness+Responsibility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4223" y="2642482"/>
            <a:ext cx="3071482" cy="523220"/>
          </a:xfrm>
          <a:prstGeom prst="rect">
            <a:avLst/>
          </a:prstGeom>
          <a:solidFill>
            <a:schemeClr val="bg1">
              <a:alpha val="1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92D050"/>
                </a:solidFill>
              </a:rPr>
              <a:t>E</a:t>
            </a:r>
            <a:r>
              <a:rPr lang="en-US" dirty="0" smtClean="0"/>
              <a:t>ducation + Life-long Learning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54223" y="3574469"/>
            <a:ext cx="2911118" cy="523220"/>
          </a:xfrm>
          <a:prstGeom prst="rect">
            <a:avLst/>
          </a:prstGeom>
          <a:solidFill>
            <a:schemeClr val="bg1">
              <a:alpha val="1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92D050"/>
                </a:solidFill>
              </a:rPr>
              <a:t>E</a:t>
            </a:r>
            <a:r>
              <a:rPr lang="en-US" dirty="0" smtClean="0"/>
              <a:t>nvironmental Sustainability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54223" y="4506456"/>
            <a:ext cx="2975110" cy="523220"/>
          </a:xfrm>
          <a:prstGeom prst="rect">
            <a:avLst/>
          </a:prstGeom>
          <a:solidFill>
            <a:schemeClr val="bg1">
              <a:alpha val="1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92D050"/>
                </a:solidFill>
              </a:rPr>
              <a:t>D</a:t>
            </a:r>
            <a:r>
              <a:rPr lang="en-US" dirty="0" smtClean="0"/>
              <a:t>esign Excellence + Empathy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55998" y="1827441"/>
            <a:ext cx="3482300" cy="523220"/>
          </a:xfrm>
          <a:prstGeom prst="rect">
            <a:avLst/>
          </a:prstGeom>
          <a:solidFill>
            <a:schemeClr val="bg1">
              <a:alpha val="1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92D050"/>
                </a:solidFill>
              </a:rPr>
              <a:t>S</a:t>
            </a:r>
            <a:r>
              <a:rPr lang="en-US" dirty="0" smtClean="0"/>
              <a:t>tewardship in use of all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33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ACGSA Team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20031" b="28387"/>
          <a:stretch/>
        </p:blipFill>
        <p:spPr>
          <a:xfrm>
            <a:off x="1269171" y="2066544"/>
            <a:ext cx="9714618" cy="3758184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7754112" y="5480395"/>
            <a:ext cx="1207008" cy="673517"/>
          </a:xfrm>
          <a:prstGeom prst="wedgeEllipseCallout">
            <a:avLst>
              <a:gd name="adj1" fmla="val -35985"/>
              <a:gd name="adj2" fmla="val -73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/>
              <a:t>Imm</a:t>
            </a:r>
            <a:r>
              <a:rPr lang="en-US" sz="1200" dirty="0" smtClean="0"/>
              <a:t>. past chair</a:t>
            </a:r>
            <a:endParaRPr lang="en-US" sz="1200" dirty="0"/>
          </a:p>
        </p:txBody>
      </p:sp>
      <p:sp>
        <p:nvSpPr>
          <p:cNvPr id="6" name="Oval Callout 5"/>
          <p:cNvSpPr/>
          <p:nvPr/>
        </p:nvSpPr>
        <p:spPr>
          <a:xfrm>
            <a:off x="5193792" y="2770632"/>
            <a:ext cx="1051560" cy="600456"/>
          </a:xfrm>
          <a:prstGeom prst="wedgeEllipseCallout">
            <a:avLst>
              <a:gd name="adj1" fmla="val -31460"/>
              <a:gd name="adj2" fmla="val 633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Zone A rep</a:t>
            </a:r>
            <a:endParaRPr lang="en-US" sz="1200" dirty="0"/>
          </a:p>
        </p:txBody>
      </p:sp>
      <p:sp>
        <p:nvSpPr>
          <p:cNvPr id="7" name="Oval Callout 6"/>
          <p:cNvSpPr/>
          <p:nvPr/>
        </p:nvSpPr>
        <p:spPr>
          <a:xfrm>
            <a:off x="3075432" y="2833116"/>
            <a:ext cx="1051560" cy="600456"/>
          </a:xfrm>
          <a:prstGeom prst="wedgeEllipseCallout">
            <a:avLst>
              <a:gd name="adj1" fmla="val 18975"/>
              <a:gd name="adj2" fmla="val 984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Zone B rep</a:t>
            </a:r>
            <a:endParaRPr lang="en-US" sz="1200" dirty="0"/>
          </a:p>
        </p:txBody>
      </p:sp>
      <p:sp>
        <p:nvSpPr>
          <p:cNvPr id="8" name="Oval Callout 7"/>
          <p:cNvSpPr/>
          <p:nvPr/>
        </p:nvSpPr>
        <p:spPr>
          <a:xfrm>
            <a:off x="3075432" y="5584027"/>
            <a:ext cx="1051560" cy="502738"/>
          </a:xfrm>
          <a:prstGeom prst="wedgeEllipseCallout">
            <a:avLst>
              <a:gd name="adj1" fmla="val 25931"/>
              <a:gd name="adj2" fmla="val -706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Zone C rep</a:t>
            </a:r>
            <a:endParaRPr lang="en-US" sz="1200" dirty="0"/>
          </a:p>
        </p:txBody>
      </p:sp>
      <p:sp>
        <p:nvSpPr>
          <p:cNvPr id="9" name="Oval Callout 8"/>
          <p:cNvSpPr/>
          <p:nvPr/>
        </p:nvSpPr>
        <p:spPr>
          <a:xfrm>
            <a:off x="4700016" y="5526115"/>
            <a:ext cx="987552" cy="560650"/>
          </a:xfrm>
          <a:prstGeom prst="wedgeEllipseCallout">
            <a:avLst>
              <a:gd name="adj1" fmla="val 22348"/>
              <a:gd name="adj2" fmla="val -678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past chair</a:t>
            </a:r>
            <a:endParaRPr lang="en-US" sz="1200" dirty="0"/>
          </a:p>
        </p:txBody>
      </p:sp>
      <p:sp>
        <p:nvSpPr>
          <p:cNvPr id="10" name="Oval Callout 9"/>
          <p:cNvSpPr/>
          <p:nvPr/>
        </p:nvSpPr>
        <p:spPr>
          <a:xfrm>
            <a:off x="6227064" y="5536828"/>
            <a:ext cx="987552" cy="560650"/>
          </a:xfrm>
          <a:prstGeom prst="wedgeEllipseCallout">
            <a:avLst>
              <a:gd name="adj1" fmla="val -800"/>
              <a:gd name="adj2" fmla="val -792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Chair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7214616" y="134276"/>
            <a:ext cx="3768211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Chairman</a:t>
            </a:r>
            <a:r>
              <a:rPr lang="en-US" sz="1400" dirty="0" smtClean="0"/>
              <a:t>		Ar.Acharawan Chutarat</a:t>
            </a:r>
          </a:p>
          <a:p>
            <a:r>
              <a:rPr lang="en-US" sz="1400" b="1" dirty="0" err="1" smtClean="0"/>
              <a:t>Imm</a:t>
            </a:r>
            <a:r>
              <a:rPr lang="en-US" sz="1400" b="1" dirty="0" smtClean="0"/>
              <a:t>. Past Chairman</a:t>
            </a:r>
            <a:r>
              <a:rPr lang="en-US" sz="1400" dirty="0" smtClean="0"/>
              <a:t>	</a:t>
            </a:r>
            <a:r>
              <a:rPr lang="en-US" sz="1400" dirty="0" err="1" smtClean="0"/>
              <a:t>Ar.Debatosh</a:t>
            </a:r>
            <a:r>
              <a:rPr lang="en-US" sz="1400" dirty="0" smtClean="0"/>
              <a:t> Sahu</a:t>
            </a:r>
          </a:p>
          <a:p>
            <a:r>
              <a:rPr lang="en-US" sz="1400" b="1" dirty="0" smtClean="0"/>
              <a:t>Past Chairman</a:t>
            </a:r>
            <a:r>
              <a:rPr lang="en-US" sz="1400" dirty="0" smtClean="0"/>
              <a:t>	Ar.Qazi Arif</a:t>
            </a:r>
          </a:p>
          <a:p>
            <a:endParaRPr lang="en-US" sz="1400" dirty="0"/>
          </a:p>
          <a:p>
            <a:r>
              <a:rPr lang="en-US" sz="1400" b="1" dirty="0" smtClean="0"/>
              <a:t>Zone A rep</a:t>
            </a:r>
            <a:r>
              <a:rPr lang="en-US" sz="1400" dirty="0" smtClean="0"/>
              <a:t>		</a:t>
            </a:r>
            <a:r>
              <a:rPr lang="en-US" sz="1400" dirty="0" err="1" smtClean="0"/>
              <a:t>Ar.Tushar</a:t>
            </a:r>
            <a:r>
              <a:rPr lang="en-US" sz="1400" dirty="0" smtClean="0"/>
              <a:t> </a:t>
            </a:r>
            <a:r>
              <a:rPr lang="en-US" sz="1400" dirty="0" err="1" smtClean="0"/>
              <a:t>Sogani</a:t>
            </a:r>
            <a:endParaRPr lang="en-US" sz="1400" dirty="0" smtClean="0"/>
          </a:p>
          <a:p>
            <a:r>
              <a:rPr lang="en-US" sz="1400" b="1" dirty="0" smtClean="0"/>
              <a:t>Zone B rep</a:t>
            </a:r>
            <a:r>
              <a:rPr lang="en-US" sz="1400" dirty="0" smtClean="0"/>
              <a:t>		</a:t>
            </a:r>
            <a:r>
              <a:rPr lang="en-US" sz="1400" dirty="0" err="1" smtClean="0"/>
              <a:t>Ar.Alice</a:t>
            </a:r>
            <a:r>
              <a:rPr lang="en-US" sz="1400" dirty="0" smtClean="0"/>
              <a:t> Leong</a:t>
            </a:r>
          </a:p>
          <a:p>
            <a:r>
              <a:rPr lang="en-US" sz="1400" b="1" dirty="0" smtClean="0"/>
              <a:t>Zone C rep</a:t>
            </a:r>
            <a:r>
              <a:rPr lang="en-US" sz="1400" dirty="0" smtClean="0"/>
              <a:t>		</a:t>
            </a:r>
            <a:r>
              <a:rPr lang="en-US" sz="1400" dirty="0" err="1" smtClean="0"/>
              <a:t>Ar.Terukazu</a:t>
            </a:r>
            <a:r>
              <a:rPr lang="en-US" sz="1400" dirty="0" smtClean="0"/>
              <a:t> </a:t>
            </a:r>
            <a:r>
              <a:rPr lang="en-US" sz="1400" dirty="0" err="1" smtClean="0"/>
              <a:t>Nii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9203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 for subcommittee meeting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r>
              <a:rPr lang="en-US" dirty="0" smtClean="0"/>
              <a:t>Pillar 1: working group ASC, ASA, HKIA, VAA, SONA, IIA, AMA</a:t>
            </a:r>
          </a:p>
          <a:p>
            <a:r>
              <a:rPr lang="en-US" dirty="0" smtClean="0"/>
              <a:t>Pillar 2</a:t>
            </a:r>
            <a:r>
              <a:rPr lang="en-US" dirty="0"/>
              <a:t>: working group SIA</a:t>
            </a:r>
            <a:r>
              <a:rPr lang="en-US" dirty="0" smtClean="0"/>
              <a:t>, PAM, IAB, HKIA, SONA, IAP, SLIA, AMA</a:t>
            </a:r>
          </a:p>
          <a:p>
            <a:r>
              <a:rPr lang="en-US" dirty="0" smtClean="0"/>
              <a:t>Pillar 3: </a:t>
            </a:r>
            <a:r>
              <a:rPr lang="en-US" dirty="0"/>
              <a:t>working group JIA</a:t>
            </a:r>
            <a:r>
              <a:rPr lang="en-US" dirty="0" smtClean="0"/>
              <a:t>, UAP, SONA, IAI, AMA</a:t>
            </a:r>
          </a:p>
          <a:p>
            <a:endParaRPr lang="en-US" dirty="0" smtClean="0"/>
          </a:p>
          <a:p>
            <a:r>
              <a:rPr lang="en-US" dirty="0" smtClean="0"/>
              <a:t>Proposed time frame</a:t>
            </a:r>
          </a:p>
          <a:p>
            <a:r>
              <a:rPr lang="en-US" dirty="0" smtClean="0"/>
              <a:t>March  2020 work progress 1 (online or face to face meeting) </a:t>
            </a:r>
            <a:r>
              <a:rPr lang="en-US" dirty="0" smtClean="0"/>
              <a:t>and </a:t>
            </a:r>
            <a:r>
              <a:rPr lang="en-US" dirty="0" smtClean="0"/>
              <a:t>workshop in Wuhan </a:t>
            </a:r>
          </a:p>
          <a:p>
            <a:r>
              <a:rPr lang="en-US" b="1" dirty="0" smtClean="0"/>
              <a:t>May 2020 RT and work progress 2 for all in Myanmar proposed with ACSR/ACPP workshop</a:t>
            </a:r>
          </a:p>
          <a:p>
            <a:r>
              <a:rPr lang="en-US" dirty="0" smtClean="0"/>
              <a:t>July/Aug  2020 work progress </a:t>
            </a:r>
            <a:r>
              <a:rPr lang="en-US" dirty="0"/>
              <a:t>3 (online or face to face meeting) </a:t>
            </a:r>
            <a:endParaRPr lang="en-US" dirty="0" smtClean="0"/>
          </a:p>
          <a:p>
            <a:r>
              <a:rPr lang="en-US" dirty="0" smtClean="0"/>
              <a:t>Nov 2020  ACA in Shanghai, final delivery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76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12</a:t>
            </a:r>
            <a:r>
              <a:rPr lang="en-US" baseline="30000" dirty="0" smtClean="0"/>
              <a:t>th</a:t>
            </a:r>
            <a:r>
              <a:rPr lang="en-US" dirty="0" smtClean="0"/>
              <a:t> Roundtable Proposals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249680" y="19981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AMA</a:t>
            </a:r>
            <a:r>
              <a:rPr lang="en-US" dirty="0" smtClean="0">
                <a:sym typeface="Wingdings" panose="05000000000000000000" pitchFamily="2" charset="2"/>
              </a:rPr>
              <a:t> Confirmed to host the 12</a:t>
            </a:r>
            <a:r>
              <a:rPr lang="en-US" baseline="30000" dirty="0" smtClean="0">
                <a:sym typeface="Wingdings" panose="05000000000000000000" pitchFamily="2" charset="2"/>
              </a:rPr>
              <a:t>th</a:t>
            </a:r>
            <a:r>
              <a:rPr lang="en-US" dirty="0" smtClean="0">
                <a:sym typeface="Wingdings" panose="05000000000000000000" pitchFamily="2" charset="2"/>
              </a:rPr>
              <a:t> Roundtable collaborate with other </a:t>
            </a:r>
            <a:r>
              <a:rPr lang="en-US" dirty="0" smtClean="0">
                <a:sym typeface="Wingdings" panose="05000000000000000000" pitchFamily="2" charset="2"/>
              </a:rPr>
              <a:t>committee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ASC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IAB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98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+ Suggested </a:t>
            </a:r>
            <a:r>
              <a:rPr lang="en-US" dirty="0" smtClean="0"/>
              <a:t>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2843784" cy="4023360"/>
          </a:xfrm>
        </p:spPr>
        <p:txBody>
          <a:bodyPr/>
          <a:lstStyle/>
          <a:p>
            <a:pPr marL="201168" lvl="1" indent="0">
              <a:buNone/>
            </a:pPr>
            <a:r>
              <a:rPr lang="en-US" b="1" dirty="0"/>
              <a:t>Collaborate and support AEA </a:t>
            </a:r>
            <a:r>
              <a:rPr lang="en-US" dirty="0"/>
              <a:t>by Pillar 3 sub-committee working group</a:t>
            </a:r>
          </a:p>
          <a:p>
            <a:pPr marL="201168" lvl="1" indent="0">
              <a:buNone/>
            </a:pPr>
            <a:endParaRPr lang="en-US" dirty="0" smtClean="0"/>
          </a:p>
          <a:p>
            <a:pPr marL="201168" lvl="1" indent="0">
              <a:buNone/>
            </a:pPr>
            <a:r>
              <a:rPr lang="en-US" dirty="0" err="1"/>
              <a:t>GreenAsiArch</a:t>
            </a:r>
            <a:r>
              <a:rPr lang="en-US" dirty="0"/>
              <a:t> can be featured in </a:t>
            </a:r>
            <a:r>
              <a:rPr lang="en-US" b="1" dirty="0"/>
              <a:t>Architecture Asia </a:t>
            </a:r>
            <a:r>
              <a:rPr lang="en-US" b="1" dirty="0" smtClean="0"/>
              <a:t>Magazine</a:t>
            </a:r>
          </a:p>
          <a:p>
            <a:pPr marL="201168" lvl="1" indent="0">
              <a:buNone/>
            </a:pPr>
            <a:endParaRPr lang="en-US" b="1" dirty="0"/>
          </a:p>
          <a:p>
            <a:pPr marL="201168" lvl="1" indent="0">
              <a:buNone/>
            </a:pPr>
            <a:r>
              <a:rPr lang="en-US" dirty="0" smtClean="0"/>
              <a:t>Initiate </a:t>
            </a:r>
            <a:r>
              <a:rPr lang="en-US" b="1" dirty="0" smtClean="0"/>
              <a:t>Sustainable </a:t>
            </a:r>
            <a:r>
              <a:rPr lang="en-US" b="1" dirty="0" smtClean="0"/>
              <a:t>+ Innovation </a:t>
            </a:r>
            <a:r>
              <a:rPr lang="en-US" b="1" dirty="0" smtClean="0"/>
              <a:t>in AAA Award</a:t>
            </a:r>
          </a:p>
          <a:p>
            <a:endParaRPr lang="en-US" b="1" dirty="0" smtClean="0"/>
          </a:p>
          <a:p>
            <a:endParaRPr lang="en-US" b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776" y="4448566"/>
            <a:ext cx="4694192" cy="2409434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7248855" y="1845734"/>
            <a:ext cx="2345122" cy="1270363"/>
          </a:xfrm>
          <a:prstGeom prst="roundRect">
            <a:avLst/>
          </a:prstGeom>
          <a:solidFill>
            <a:srgbClr val="78A64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Sustainability through working among crossed disciplines with respect to resilient using technology towards innovation</a:t>
            </a:r>
            <a:endParaRPr lang="en-US" sz="1200" b="1" dirty="0">
              <a:solidFill>
                <a:schemeClr val="bg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9811481" y="1845734"/>
            <a:ext cx="2003271" cy="1270363"/>
          </a:xfrm>
          <a:prstGeom prst="roundRect">
            <a:avLst/>
          </a:prstGeom>
          <a:solidFill>
            <a:srgbClr val="78A64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Integrate in Practice, Design and Education, through social outreach</a:t>
            </a:r>
            <a:endParaRPr lang="en-SG" sz="1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12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5365515" y="1845735"/>
            <a:ext cx="1638788" cy="1270362"/>
          </a:xfrm>
          <a:prstGeom prst="roundRect">
            <a:avLst/>
          </a:prstGeom>
          <a:solidFill>
            <a:srgbClr val="78A64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Learning from the past for ways forward</a:t>
            </a:r>
          </a:p>
        </p:txBody>
      </p:sp>
      <p:sp>
        <p:nvSpPr>
          <p:cNvPr id="18" name="Oval 17"/>
          <p:cNvSpPr/>
          <p:nvPr/>
        </p:nvSpPr>
        <p:spPr>
          <a:xfrm>
            <a:off x="4193776" y="2988265"/>
            <a:ext cx="1467745" cy="1364277"/>
          </a:xfrm>
          <a:prstGeom prst="ellipse">
            <a:avLst/>
          </a:prstGeom>
          <a:solidFill>
            <a:srgbClr val="BFB19F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Vernacular Wisdom Book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10607040" y="2988267"/>
            <a:ext cx="1505694" cy="1409997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Crossed disciplines</a:t>
            </a:r>
          </a:p>
          <a:p>
            <a:pPr algn="ctr"/>
            <a:r>
              <a:rPr lang="en-US" sz="1400" b="1" dirty="0" smtClean="0"/>
              <a:t>Workshop</a:t>
            </a:r>
          </a:p>
          <a:p>
            <a:pPr algn="ctr"/>
            <a:r>
              <a:rPr lang="en-US" sz="1400" b="1" dirty="0" smtClean="0"/>
              <a:t>Training</a:t>
            </a:r>
            <a:endParaRPr lang="en-US" sz="1400" b="1" dirty="0"/>
          </a:p>
        </p:txBody>
      </p:sp>
      <p:sp>
        <p:nvSpPr>
          <p:cNvPr id="20" name="Oval 19"/>
          <p:cNvSpPr/>
          <p:nvPr/>
        </p:nvSpPr>
        <p:spPr>
          <a:xfrm>
            <a:off x="5804505" y="2988265"/>
            <a:ext cx="1519735" cy="1364277"/>
          </a:xfrm>
          <a:prstGeom prst="ellipse">
            <a:avLst/>
          </a:prstGeom>
          <a:solidFill>
            <a:srgbClr val="BFB19F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ACGSA’s</a:t>
            </a:r>
          </a:p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Green </a:t>
            </a:r>
            <a:r>
              <a:rPr lang="en-US" sz="1400" b="1" dirty="0" err="1" smtClean="0">
                <a:solidFill>
                  <a:schemeClr val="tx1"/>
                </a:solidFill>
              </a:rPr>
              <a:t>AsiArc</a:t>
            </a:r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7467224" y="2988266"/>
            <a:ext cx="1412765" cy="1364277"/>
          </a:xfrm>
          <a:prstGeom prst="ellipse">
            <a:avLst/>
          </a:prstGeom>
          <a:solidFill>
            <a:srgbClr val="BFB19F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Green Building Rating Tools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9022973" y="2988266"/>
            <a:ext cx="1441083" cy="1409997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E-Newsletter</a:t>
            </a:r>
            <a:endParaRPr lang="en-US" sz="1400" b="1" dirty="0"/>
          </a:p>
        </p:txBody>
      </p:sp>
      <p:sp>
        <p:nvSpPr>
          <p:cNvPr id="23" name="Oval 22"/>
          <p:cNvSpPr/>
          <p:nvPr/>
        </p:nvSpPr>
        <p:spPr>
          <a:xfrm>
            <a:off x="4193776" y="2990387"/>
            <a:ext cx="1467745" cy="13642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Future Vernacular/ Adaptive Reuse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5804505" y="2990387"/>
            <a:ext cx="1519735" cy="13642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ACGSA’s</a:t>
            </a:r>
          </a:p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Green </a:t>
            </a:r>
            <a:r>
              <a:rPr lang="en-US" sz="1400" b="1" dirty="0" err="1" smtClean="0">
                <a:solidFill>
                  <a:schemeClr val="tx1"/>
                </a:solidFill>
              </a:rPr>
              <a:t>AsiArc</a:t>
            </a:r>
            <a:r>
              <a:rPr lang="en-US" sz="1400" b="1" dirty="0" smtClean="0">
                <a:solidFill>
                  <a:schemeClr val="tx1"/>
                </a:solidFill>
              </a:rPr>
              <a:t> + AA</a:t>
            </a:r>
            <a:endParaRPr lang="en-US" sz="1400" b="1" dirty="0" smtClean="0">
              <a:solidFill>
                <a:schemeClr val="tx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7467224" y="2990388"/>
            <a:ext cx="1412765" cy="13642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Harmonize GB Rating Tools, NUA, SDGS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324240" y="4626864"/>
            <a:ext cx="2269737" cy="1764792"/>
          </a:xfrm>
          <a:prstGeom prst="rect">
            <a:avLst/>
          </a:prstGeom>
          <a:solidFill>
            <a:schemeClr val="accent6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09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3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/>
              <a:t>Vision-Directions</a:t>
            </a:r>
          </a:p>
          <a:p>
            <a:r>
              <a:rPr lang="en-US" b="1" dirty="0" smtClean="0"/>
              <a:t>Past and ongoing</a:t>
            </a:r>
          </a:p>
          <a:p>
            <a:pPr lvl="1"/>
            <a:r>
              <a:rPr lang="en-US" b="1" dirty="0" smtClean="0"/>
              <a:t>11</a:t>
            </a:r>
            <a:r>
              <a:rPr lang="en-US" b="1" baseline="30000" dirty="0" smtClean="0"/>
              <a:t>th</a:t>
            </a:r>
            <a:r>
              <a:rPr lang="en-US" b="1" dirty="0" smtClean="0"/>
              <a:t> Roundtable </a:t>
            </a:r>
            <a:r>
              <a:rPr lang="en-US" dirty="0"/>
              <a:t>in Jaipur, July 2019: Built and Natural Heritage: The Sustainable Face of Architecture</a:t>
            </a:r>
          </a:p>
          <a:p>
            <a:pPr lvl="1"/>
            <a:r>
              <a:rPr lang="en-US" b="1" dirty="0"/>
              <a:t>Declarations:</a:t>
            </a:r>
            <a:r>
              <a:rPr lang="en-US" dirty="0"/>
              <a:t> 2017: Vernacular, 2018: Water, 2019: Heritage</a:t>
            </a:r>
          </a:p>
          <a:p>
            <a:pPr lvl="1"/>
            <a:r>
              <a:rPr lang="en-US" b="1" dirty="0" smtClean="0"/>
              <a:t>Green </a:t>
            </a:r>
            <a:r>
              <a:rPr lang="en-US" b="1" dirty="0"/>
              <a:t>Building Rating Tools </a:t>
            </a:r>
            <a:r>
              <a:rPr lang="en-US" dirty="0"/>
              <a:t>Comparative Study, To be harmonized, refined</a:t>
            </a:r>
          </a:p>
          <a:p>
            <a:pPr lvl="1"/>
            <a:r>
              <a:rPr lang="en-US" b="1" dirty="0" smtClean="0"/>
              <a:t>ACGSA E Newsletter</a:t>
            </a:r>
            <a:r>
              <a:rPr lang="en-US" dirty="0"/>
              <a:t>,</a:t>
            </a:r>
            <a:r>
              <a:rPr lang="en-US" dirty="0" smtClean="0"/>
              <a:t> 1</a:t>
            </a:r>
            <a:r>
              <a:rPr lang="en-US" baseline="30000" dirty="0" smtClean="0"/>
              <a:t>st</a:t>
            </a:r>
            <a:r>
              <a:rPr lang="en-US" dirty="0" smtClean="0"/>
              <a:t> Launch in 2018 in Semarang, then Jaipur, Tokyo and Dhaka, Bi-Annual </a:t>
            </a:r>
          </a:p>
          <a:p>
            <a:pPr lvl="1"/>
            <a:r>
              <a:rPr lang="en-US" b="1" dirty="0" smtClean="0"/>
              <a:t>Vernacular Wisdom Book</a:t>
            </a:r>
            <a:r>
              <a:rPr lang="en-US" dirty="0" smtClean="0"/>
              <a:t>, initiated in 2016, finished </a:t>
            </a:r>
            <a:r>
              <a:rPr lang="en-US" dirty="0" smtClean="0"/>
              <a:t>2019</a:t>
            </a:r>
          </a:p>
          <a:p>
            <a:pPr lvl="1"/>
            <a:r>
              <a:rPr lang="en-US" b="1" dirty="0" err="1" smtClean="0"/>
              <a:t>GreenAsiArch</a:t>
            </a:r>
            <a:r>
              <a:rPr lang="en-US" dirty="0" smtClean="0"/>
              <a:t> </a:t>
            </a:r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Launch in 2016 in HK then Jaipur, Tokyo and Dhaka, Annual </a:t>
            </a:r>
            <a:r>
              <a:rPr lang="en-US" dirty="0" smtClean="0"/>
              <a:t>exhibition</a:t>
            </a:r>
            <a:endParaRPr lang="en-US" dirty="0" smtClean="0"/>
          </a:p>
          <a:p>
            <a:r>
              <a:rPr lang="en-US" b="1" dirty="0" smtClean="0"/>
              <a:t>Future Green and Sustainable Architecture 3 Pillars: </a:t>
            </a:r>
          </a:p>
          <a:p>
            <a:pPr lvl="1"/>
            <a:r>
              <a:rPr lang="en-US" b="1" dirty="0"/>
              <a:t>Heritage/Future Vernacular/Adaptive </a:t>
            </a:r>
            <a:r>
              <a:rPr lang="en-US" b="1" dirty="0" smtClean="0"/>
              <a:t>Reuse </a:t>
            </a:r>
            <a:r>
              <a:rPr lang="en-US" dirty="0" smtClean="0">
                <a:sym typeface="Wingdings" panose="05000000000000000000" pitchFamily="2" charset="2"/>
              </a:rPr>
              <a:t> Further </a:t>
            </a:r>
            <a:r>
              <a:rPr lang="en-US" dirty="0">
                <a:sym typeface="Wingdings" panose="05000000000000000000" pitchFamily="2" charset="2"/>
              </a:rPr>
              <a:t>development towards today and future context</a:t>
            </a:r>
            <a:endParaRPr lang="en-US" dirty="0"/>
          </a:p>
          <a:p>
            <a:pPr lvl="1"/>
            <a:r>
              <a:rPr lang="en-US" b="1" dirty="0"/>
              <a:t>New Urban Agenda</a:t>
            </a:r>
            <a:r>
              <a:rPr lang="en-US" dirty="0"/>
              <a:t>: Awareness, Waste, Community, </a:t>
            </a:r>
            <a:r>
              <a:rPr lang="en-US" dirty="0" smtClean="0"/>
              <a:t>Professionalism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Green </a:t>
            </a:r>
            <a:r>
              <a:rPr lang="en-US" dirty="0"/>
              <a:t>Book Principles / Rating Tools</a:t>
            </a:r>
          </a:p>
          <a:p>
            <a:pPr lvl="1"/>
            <a:r>
              <a:rPr lang="en-US" b="1" dirty="0"/>
              <a:t>Resilience</a:t>
            </a:r>
            <a:r>
              <a:rPr lang="en-US" dirty="0"/>
              <a:t>: Earthquake, Flood, Water </a:t>
            </a:r>
            <a:r>
              <a:rPr lang="en-US" dirty="0" smtClean="0"/>
              <a:t>Scarcity </a:t>
            </a:r>
            <a:r>
              <a:rPr lang="en-US" dirty="0" smtClean="0">
                <a:sym typeface="Wingdings" panose="05000000000000000000" pitchFamily="2" charset="2"/>
              </a:rPr>
              <a:t> Best </a:t>
            </a:r>
            <a:r>
              <a:rPr lang="en-US" dirty="0">
                <a:sym typeface="Wingdings" panose="05000000000000000000" pitchFamily="2" charset="2"/>
              </a:rPr>
              <a:t>Practices and Techniques Sharing / </a:t>
            </a:r>
            <a:r>
              <a:rPr lang="en-US" dirty="0" smtClean="0">
                <a:sym typeface="Wingdings" panose="05000000000000000000" pitchFamily="2" charset="2"/>
              </a:rPr>
              <a:t>Adopting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14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Vision-Direction + Activities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6058668" y="2350661"/>
            <a:ext cx="2989006" cy="1566009"/>
          </a:xfrm>
          <a:prstGeom prst="roundRect">
            <a:avLst/>
          </a:prstGeom>
          <a:solidFill>
            <a:srgbClr val="78A64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Sustainability through working among crossed disciplines with respect to resilient using technology towards innovation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364167" y="2350661"/>
            <a:ext cx="2340888" cy="1566010"/>
          </a:xfrm>
          <a:prstGeom prst="roundRect">
            <a:avLst/>
          </a:prstGeom>
          <a:solidFill>
            <a:srgbClr val="78A64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Integrate in Practice, Design and Education, through social outreach</a:t>
            </a:r>
            <a:endParaRPr lang="en-SG" sz="1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16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3325705" y="2350662"/>
            <a:ext cx="2355055" cy="1566008"/>
          </a:xfrm>
          <a:prstGeom prst="roundRect">
            <a:avLst/>
          </a:prstGeom>
          <a:solidFill>
            <a:srgbClr val="78A642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Learning from the past for ways forward</a:t>
            </a:r>
          </a:p>
        </p:txBody>
      </p:sp>
      <p:sp>
        <p:nvSpPr>
          <p:cNvPr id="7" name="Oval 6"/>
          <p:cNvSpPr/>
          <p:nvPr/>
        </p:nvSpPr>
        <p:spPr>
          <a:xfrm>
            <a:off x="2681715" y="4332435"/>
            <a:ext cx="1733910" cy="169940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Vernacular Wisdom Book</a:t>
            </a:r>
            <a:endParaRPr lang="en-US" b="1" dirty="0"/>
          </a:p>
        </p:txBody>
      </p:sp>
      <p:sp>
        <p:nvSpPr>
          <p:cNvPr id="8" name="Oval 7"/>
          <p:cNvSpPr/>
          <p:nvPr/>
        </p:nvSpPr>
        <p:spPr>
          <a:xfrm>
            <a:off x="10259952" y="4332435"/>
            <a:ext cx="1733910" cy="169940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Crossed disciplines</a:t>
            </a:r>
          </a:p>
          <a:p>
            <a:pPr algn="ctr"/>
            <a:r>
              <a:rPr lang="en-US" b="1" dirty="0" smtClean="0"/>
              <a:t>Workshop</a:t>
            </a:r>
          </a:p>
          <a:p>
            <a:pPr algn="ctr"/>
            <a:r>
              <a:rPr lang="en-US" b="1" dirty="0" smtClean="0"/>
              <a:t>Training</a:t>
            </a:r>
            <a:endParaRPr lang="en-US" b="1" dirty="0"/>
          </a:p>
        </p:txBody>
      </p:sp>
      <p:sp>
        <p:nvSpPr>
          <p:cNvPr id="9" name="Oval 8"/>
          <p:cNvSpPr/>
          <p:nvPr/>
        </p:nvSpPr>
        <p:spPr>
          <a:xfrm>
            <a:off x="4558993" y="4332435"/>
            <a:ext cx="1733910" cy="169940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ACGSA’s</a:t>
            </a:r>
          </a:p>
          <a:p>
            <a:pPr algn="ctr"/>
            <a:r>
              <a:rPr lang="en-US" b="1" dirty="0" smtClean="0"/>
              <a:t>Green </a:t>
            </a:r>
            <a:r>
              <a:rPr lang="en-US" b="1" dirty="0" err="1" smtClean="0"/>
              <a:t>AsiArc</a:t>
            </a:r>
            <a:endParaRPr lang="en-US" b="1" dirty="0" smtClean="0"/>
          </a:p>
        </p:txBody>
      </p:sp>
      <p:sp>
        <p:nvSpPr>
          <p:cNvPr id="10" name="Oval 9"/>
          <p:cNvSpPr/>
          <p:nvPr/>
        </p:nvSpPr>
        <p:spPr>
          <a:xfrm>
            <a:off x="6436271" y="4332435"/>
            <a:ext cx="1733910" cy="169940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Green Building Rating Tools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8313549" y="4332435"/>
            <a:ext cx="1803035" cy="1699404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E-Newsletter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54223" y="5508619"/>
            <a:ext cx="3270447" cy="523220"/>
          </a:xfrm>
          <a:prstGeom prst="rect">
            <a:avLst/>
          </a:prstGeom>
          <a:solidFill>
            <a:schemeClr val="bg1">
              <a:alpha val="1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92D050"/>
                </a:solidFill>
              </a:rPr>
              <a:t>S</a:t>
            </a:r>
            <a:r>
              <a:rPr lang="en-US" dirty="0" smtClean="0"/>
              <a:t>ocial </a:t>
            </a:r>
            <a:r>
              <a:rPr lang="en-US" dirty="0" err="1" smtClean="0"/>
              <a:t>Awareness+Responsibility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54223" y="2642482"/>
            <a:ext cx="3071482" cy="523220"/>
          </a:xfrm>
          <a:prstGeom prst="rect">
            <a:avLst/>
          </a:prstGeom>
          <a:solidFill>
            <a:schemeClr val="bg1">
              <a:alpha val="1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92D050"/>
                </a:solidFill>
              </a:rPr>
              <a:t>E</a:t>
            </a:r>
            <a:r>
              <a:rPr lang="en-US" dirty="0" smtClean="0"/>
              <a:t>ducation + Life-long Learning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54223" y="3574469"/>
            <a:ext cx="2911118" cy="523220"/>
          </a:xfrm>
          <a:prstGeom prst="rect">
            <a:avLst/>
          </a:prstGeom>
          <a:solidFill>
            <a:schemeClr val="bg1">
              <a:alpha val="1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92D050"/>
                </a:solidFill>
              </a:rPr>
              <a:t>E</a:t>
            </a:r>
            <a:r>
              <a:rPr lang="en-US" dirty="0" smtClean="0"/>
              <a:t>nvironmental Sustainability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54223" y="4506456"/>
            <a:ext cx="2975110" cy="523220"/>
          </a:xfrm>
          <a:prstGeom prst="rect">
            <a:avLst/>
          </a:prstGeom>
          <a:solidFill>
            <a:schemeClr val="bg1">
              <a:alpha val="1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92D050"/>
                </a:solidFill>
              </a:rPr>
              <a:t>D</a:t>
            </a:r>
            <a:r>
              <a:rPr lang="en-US" dirty="0" smtClean="0"/>
              <a:t>esign Excellence + Empathy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55998" y="1827441"/>
            <a:ext cx="3482300" cy="523220"/>
          </a:xfrm>
          <a:prstGeom prst="rect">
            <a:avLst/>
          </a:prstGeom>
          <a:solidFill>
            <a:schemeClr val="bg1">
              <a:alpha val="17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92D050"/>
                </a:solidFill>
              </a:rPr>
              <a:t>S</a:t>
            </a:r>
            <a:r>
              <a:rPr lang="en-US" dirty="0" smtClean="0"/>
              <a:t>tewardship in use of all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8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3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4992624" cy="145075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11</a:t>
            </a:r>
            <a:r>
              <a:rPr lang="en-US" baseline="30000" dirty="0" smtClean="0"/>
              <a:t>th</a:t>
            </a:r>
            <a:r>
              <a:rPr lang="en-US" dirty="0" smtClean="0"/>
              <a:t> Roundtable Meeting: ACGSA, Jaipur </a:t>
            </a:r>
            <a:r>
              <a:rPr lang="en-IN" sz="2700" b="1" dirty="0" smtClean="0"/>
              <a:t>ACGSA+ACAE+ACPP</a:t>
            </a:r>
            <a:endParaRPr lang="en-US" sz="27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3900" y="24621"/>
            <a:ext cx="5734740" cy="68333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47" y="2335911"/>
            <a:ext cx="6080653" cy="9010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547" y="1966579"/>
            <a:ext cx="1345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26 July 2019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275796" y="24621"/>
            <a:ext cx="1345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27 July 2019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47" y="3972244"/>
            <a:ext cx="6080653" cy="154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72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 smtClean="0">
                <a:solidFill>
                  <a:schemeClr val="tx1"/>
                </a:solidFill>
                <a:cs typeface="Calibri" panose="020F0502020204030204" pitchFamily="34" charset="0"/>
              </a:rPr>
              <a:t>Panel </a:t>
            </a:r>
            <a:r>
              <a:rPr lang="en-US" sz="3000" dirty="0">
                <a:solidFill>
                  <a:schemeClr val="tx1"/>
                </a:solidFill>
                <a:cs typeface="Calibri" panose="020F0502020204030204" pitchFamily="34" charset="0"/>
              </a:rPr>
              <a:t>discussion on </a:t>
            </a:r>
            <a:r>
              <a:rPr lang="en-US" sz="3000" b="1" dirty="0">
                <a:solidFill>
                  <a:schemeClr val="tx1"/>
                </a:solidFill>
                <a:cs typeface="Calibri" panose="020F0502020204030204" pitchFamily="34" charset="0"/>
              </a:rPr>
              <a:t>Built and Natural Heritage </a:t>
            </a:r>
            <a:r>
              <a:rPr lang="en-US" sz="3000" dirty="0">
                <a:solidFill>
                  <a:schemeClr val="tx1"/>
                </a:solidFill>
                <a:cs typeface="Calibri" panose="020F0502020204030204" pitchFamily="34" charset="0"/>
              </a:rPr>
              <a:t>addressing architecture students and faculty at </a:t>
            </a:r>
            <a:r>
              <a:rPr lang="en-US" sz="3000" dirty="0" smtClean="0">
                <a:solidFill>
                  <a:schemeClr val="tx1"/>
                </a:solidFill>
                <a:cs typeface="Calibri" panose="020F0502020204030204" pitchFamily="34" charset="0"/>
              </a:rPr>
              <a:t>JKK, Jaipur RT, July 2019</a:t>
            </a:r>
            <a:endParaRPr lang="en-US" sz="3000" dirty="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897" y="4044539"/>
            <a:ext cx="2269375" cy="151291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937" y="1948042"/>
            <a:ext cx="2283651" cy="15224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37" y="4048693"/>
            <a:ext cx="2283651" cy="15224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737" y="1937577"/>
            <a:ext cx="2221397" cy="152243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937" y="4050122"/>
            <a:ext cx="2279363" cy="15195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314" y="1921272"/>
            <a:ext cx="2273083" cy="15153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63456" y="3514566"/>
            <a:ext cx="23599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Ganesh </a:t>
            </a:r>
            <a:r>
              <a:rPr 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Vandana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in the Event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784132" y="3514565"/>
            <a:ext cx="23528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Panel Discussion on Built and 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Natural Heritage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93105" y="3521319"/>
            <a:ext cx="26542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Panelists addressing the students 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and Faculty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250313" y="5704573"/>
            <a:ext cx="243515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The students and Faculty from 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Architecture colleges</a:t>
            </a:r>
          </a:p>
          <a:p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64124" y="5704573"/>
            <a:ext cx="2435154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The students and Faculty from 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Architecture colleges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35520" y="5704573"/>
            <a:ext cx="2569421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The Faculty of colleges receiving 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certificates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53307" y="1914128"/>
            <a:ext cx="28688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Involved </a:t>
            </a:r>
          </a:p>
          <a:p>
            <a:r>
              <a:rPr lang="en-US" dirty="0" smtClean="0"/>
              <a:t>8 local universities</a:t>
            </a:r>
          </a:p>
          <a:p>
            <a:r>
              <a:rPr lang="en-US" dirty="0" smtClean="0"/>
              <a:t>200+ students</a:t>
            </a:r>
          </a:p>
          <a:p>
            <a:endParaRPr lang="en-US" dirty="0"/>
          </a:p>
          <a:p>
            <a:r>
              <a:rPr lang="en-US" dirty="0" smtClean="0"/>
              <a:t>For training and workshop</a:t>
            </a:r>
          </a:p>
          <a:p>
            <a:r>
              <a:rPr lang="en-IN" b="1" dirty="0"/>
              <a:t>ACGSA+ACAE+ACPP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27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03960" y="274411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 smtClean="0">
                <a:solidFill>
                  <a:schemeClr val="tx1"/>
                </a:solidFill>
                <a:cs typeface="Calibri" panose="020F0502020204030204" pitchFamily="34" charset="0"/>
              </a:rPr>
              <a:t>Panel discussion on </a:t>
            </a:r>
            <a:r>
              <a:rPr lang="en-US" sz="3000" b="1" dirty="0" smtClean="0">
                <a:solidFill>
                  <a:schemeClr val="tx1"/>
                </a:solidFill>
                <a:cs typeface="Calibri" panose="020F0502020204030204" pitchFamily="34" charset="0"/>
              </a:rPr>
              <a:t>Challenges in Implementing Green Building Rating Tools</a:t>
            </a:r>
            <a:r>
              <a:rPr lang="en-US" sz="3000" dirty="0" smtClean="0">
                <a:solidFill>
                  <a:schemeClr val="tx1"/>
                </a:solidFill>
                <a:cs typeface="Calibri" panose="020F0502020204030204" pitchFamily="34" charset="0"/>
              </a:rPr>
              <a:t>, Jaipur RT, July 2019</a:t>
            </a:r>
            <a:endParaRPr lang="en-US" sz="3000" dirty="0">
              <a:solidFill>
                <a:schemeClr val="tx1"/>
              </a:solidFill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112" y="2136076"/>
            <a:ext cx="5330312" cy="35789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0" y="3925538"/>
            <a:ext cx="492173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Speakers</a:t>
            </a:r>
          </a:p>
          <a:p>
            <a:endParaRPr lang="en-US" dirty="0" smtClean="0"/>
          </a:p>
          <a:p>
            <a:r>
              <a:rPr lang="en-US" dirty="0" err="1" smtClean="0"/>
              <a:t>Ar.Jayantha</a:t>
            </a:r>
            <a:r>
              <a:rPr lang="en-US" dirty="0" smtClean="0"/>
              <a:t> </a:t>
            </a:r>
            <a:r>
              <a:rPr lang="en-US" dirty="0" err="1" smtClean="0"/>
              <a:t>Perera</a:t>
            </a:r>
            <a:r>
              <a:rPr lang="en-US" dirty="0" smtClean="0"/>
              <a:t>, Former ACGSA from SLIA</a:t>
            </a:r>
          </a:p>
          <a:p>
            <a:r>
              <a:rPr lang="en-US" dirty="0" err="1" smtClean="0"/>
              <a:t>Mr.Pankaj</a:t>
            </a:r>
            <a:r>
              <a:rPr lang="en-US" dirty="0" smtClean="0"/>
              <a:t> </a:t>
            </a:r>
            <a:r>
              <a:rPr lang="en-US" dirty="0" err="1" smtClean="0"/>
              <a:t>Dharkar</a:t>
            </a:r>
            <a:r>
              <a:rPr lang="en-US" dirty="0" smtClean="0"/>
              <a:t>, Chairman </a:t>
            </a:r>
            <a:r>
              <a:rPr lang="en-US" dirty="0" err="1" smtClean="0"/>
              <a:t>Assocham</a:t>
            </a:r>
            <a:r>
              <a:rPr lang="en-US" dirty="0" smtClean="0"/>
              <a:t> Gem India</a:t>
            </a:r>
          </a:p>
          <a:p>
            <a:r>
              <a:rPr lang="en-US" dirty="0" err="1" smtClean="0"/>
              <a:t>Ar.Benjamin</a:t>
            </a:r>
            <a:r>
              <a:rPr lang="en-US" dirty="0" smtClean="0"/>
              <a:t> </a:t>
            </a:r>
            <a:r>
              <a:rPr lang="en-US" dirty="0" err="1" smtClean="0"/>
              <a:t>Towell</a:t>
            </a:r>
            <a:r>
              <a:rPr lang="en-US" dirty="0" smtClean="0"/>
              <a:t>, ACGSA from SIA</a:t>
            </a:r>
          </a:p>
          <a:p>
            <a:r>
              <a:rPr lang="en-US" dirty="0" err="1" smtClean="0"/>
              <a:t>Ar.Dr.Acharawan</a:t>
            </a:r>
            <a:r>
              <a:rPr lang="en-US" dirty="0" smtClean="0"/>
              <a:t> Chutarat, ACGSA Chairman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39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5664107" cy="1450757"/>
          </a:xfrm>
        </p:spPr>
        <p:txBody>
          <a:bodyPr>
            <a:normAutofit/>
          </a:bodyPr>
          <a:lstStyle/>
          <a:p>
            <a:r>
              <a:rPr lang="en-US" sz="3000" dirty="0" smtClean="0"/>
              <a:t>ARCASIA All Committees Panel Discussion: </a:t>
            </a:r>
            <a:r>
              <a:rPr lang="en-US" sz="3000" b="1" dirty="0" smtClean="0"/>
              <a:t>Lessons from Built Heritage The Way Forward, July 2019</a:t>
            </a:r>
            <a:endParaRPr lang="en-US" sz="3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830" y="1837944"/>
            <a:ext cx="5534557" cy="50200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7332" y="0"/>
            <a:ext cx="5198364" cy="17539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6476" y="1700784"/>
            <a:ext cx="5198364" cy="22729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7332" y="3689604"/>
            <a:ext cx="5198364" cy="316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35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4469" y="4783"/>
            <a:ext cx="4787531" cy="68532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8" y="2126190"/>
            <a:ext cx="7349661" cy="3844841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Jaipur Declaration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88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1667</TotalTime>
  <Words>909</Words>
  <Application>Microsoft Office PowerPoint</Application>
  <PresentationFormat>Widescreen</PresentationFormat>
  <Paragraphs>177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Angsana New</vt:lpstr>
      <vt:lpstr>Arial</vt:lpstr>
      <vt:lpstr>Calibri</vt:lpstr>
      <vt:lpstr>Calibri Light</vt:lpstr>
      <vt:lpstr>Cordia New</vt:lpstr>
      <vt:lpstr>Segoe UI</vt:lpstr>
      <vt:lpstr>Times New Roman</vt:lpstr>
      <vt:lpstr>Wingdings</vt:lpstr>
      <vt:lpstr>Retrospect</vt:lpstr>
      <vt:lpstr>40th Council Meeting  </vt:lpstr>
      <vt:lpstr>ACGSA Team</vt:lpstr>
      <vt:lpstr>Agenda</vt:lpstr>
      <vt:lpstr>Vision-Direction + Activities</vt:lpstr>
      <vt:lpstr>11th Roundtable Meeting: ACGSA, Jaipur ACGSA+ACAE+ACPP</vt:lpstr>
      <vt:lpstr>Panel discussion on Built and Natural Heritage addressing architecture students and faculty at JKK, Jaipur RT, July 2019</vt:lpstr>
      <vt:lpstr>PowerPoint Presentation</vt:lpstr>
      <vt:lpstr>ARCASIA All Committees Panel Discussion: Lessons from Built Heritage The Way Forward, July 2019</vt:lpstr>
      <vt:lpstr>Jaipur Declaration</vt:lpstr>
      <vt:lpstr>ACGSA Newsletter, 4th Edition</vt:lpstr>
      <vt:lpstr>Vernacular Wisdom Book</vt:lpstr>
      <vt:lpstr>GreenAsiArch2019, Dhaka</vt:lpstr>
      <vt:lpstr>PowerPoint Presentation</vt:lpstr>
      <vt:lpstr>PowerPoint Presentation</vt:lpstr>
      <vt:lpstr>PowerPoint Presentation</vt:lpstr>
      <vt:lpstr>Country Reports, Nov 5th, 2019</vt:lpstr>
      <vt:lpstr>Country Reports, Nov 5th, 2019</vt:lpstr>
      <vt:lpstr>Country Reports, Nov 5th, 2019</vt:lpstr>
      <vt:lpstr>Discussions—3 Pillars</vt:lpstr>
      <vt:lpstr>Progress for subcommittee meeting</vt:lpstr>
      <vt:lpstr>12th Roundtable Proposals</vt:lpstr>
      <vt:lpstr>Summary + Suggested Work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40th Council Meeting</dc:title>
  <dc:creator>Acharawan Chutarat</dc:creator>
  <cp:lastModifiedBy>Acharawan Chutarat</cp:lastModifiedBy>
  <cp:revision>101</cp:revision>
  <dcterms:created xsi:type="dcterms:W3CDTF">2019-11-04T11:18:24Z</dcterms:created>
  <dcterms:modified xsi:type="dcterms:W3CDTF">2019-11-07T04:47:50Z</dcterms:modified>
</cp:coreProperties>
</file>