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1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3BEBD-2CC0-0641-9212-1C04C994B527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9CCC-89FD-4A44-B606-086282E8E7B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3BEBD-2CC0-0641-9212-1C04C994B527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9CCC-89FD-4A44-B606-086282E8E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3BEBD-2CC0-0641-9212-1C04C994B527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9CCC-89FD-4A44-B606-086282E8E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3BEBD-2CC0-0641-9212-1C04C994B527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9CCC-89FD-4A44-B606-086282E8E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3BEBD-2CC0-0641-9212-1C04C994B527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9CCC-89FD-4A44-B606-086282E8E7B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3BEBD-2CC0-0641-9212-1C04C994B527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9CCC-89FD-4A44-B606-086282E8E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3BEBD-2CC0-0641-9212-1C04C994B527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9CCC-89FD-4A44-B606-086282E8E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3BEBD-2CC0-0641-9212-1C04C994B527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CC9CCC-89FD-4A44-B606-086282E8E7B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3BEBD-2CC0-0641-9212-1C04C994B527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9CCC-89FD-4A44-B606-086282E8E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3BEBD-2CC0-0641-9212-1C04C994B527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3CC9CCC-89FD-4A44-B606-086282E8E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7D3BEBD-2CC0-0641-9212-1C04C994B527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9CCC-89FD-4A44-B606-086282E8E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7D3BEBD-2CC0-0641-9212-1C04C994B527}" type="datetimeFigureOut">
              <a:rPr lang="en-US" smtClean="0"/>
              <a:t>4/19/2013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3CC9CCC-89FD-4A44-B606-086282E8E7B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57575" y="3023932"/>
            <a:ext cx="3498854" cy="1459522"/>
          </a:xfrm>
        </p:spPr>
        <p:txBody>
          <a:bodyPr>
            <a:normAutofit/>
          </a:bodyPr>
          <a:lstStyle/>
          <a:p>
            <a:r>
              <a:rPr lang="en-US" sz="6600" dirty="0" smtClean="0"/>
              <a:t>ZONE  B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181" y="292043"/>
            <a:ext cx="4898394" cy="1227115"/>
          </a:xfrm>
        </p:spPr>
        <p:txBody>
          <a:bodyPr>
            <a:normAutofit/>
          </a:bodyPr>
          <a:lstStyle/>
          <a:p>
            <a:pPr algn="l"/>
            <a:r>
              <a:rPr lang="en-US" sz="1600" dirty="0" smtClean="0"/>
              <a:t>Report from ARCASIA Zone B 2013-2014 </a:t>
            </a:r>
          </a:p>
          <a:p>
            <a:pPr algn="l"/>
            <a:r>
              <a:rPr lang="en-US" dirty="0" smtClean="0"/>
              <a:t>ARCASIA 2</a:t>
            </a:r>
            <a:r>
              <a:rPr lang="en-US" baseline="30000" dirty="0" smtClean="0"/>
              <a:t>nd</a:t>
            </a:r>
            <a:r>
              <a:rPr lang="en-US" dirty="0" smtClean="0"/>
              <a:t> O.B. MEETING</a:t>
            </a:r>
          </a:p>
          <a:p>
            <a:pPr algn="l"/>
            <a:r>
              <a:rPr lang="en-US" sz="1400" dirty="0" smtClean="0"/>
              <a:t>SMX Convention Center, Pasay City, Philippines</a:t>
            </a:r>
          </a:p>
          <a:p>
            <a:pPr algn="l"/>
            <a:r>
              <a:rPr lang="en-US" sz="1400" i="1" dirty="0" smtClean="0"/>
              <a:t>April 19, 2013, Friday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15961" y="4511458"/>
            <a:ext cx="644413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Association of Lao Architects and Civil Engineers (ALACE</a:t>
            </a:r>
            <a:r>
              <a:rPr lang="en-US" dirty="0" smtClean="0"/>
              <a:t>)</a:t>
            </a:r>
          </a:p>
          <a:p>
            <a:pPr algn="r"/>
            <a:r>
              <a:rPr lang="en-US" dirty="0" smtClean="0"/>
              <a:t>Association of Siamese Architects (ASA)  </a:t>
            </a:r>
          </a:p>
          <a:p>
            <a:pPr algn="r"/>
            <a:r>
              <a:rPr lang="en-US" dirty="0" err="1" smtClean="0"/>
              <a:t>Ikatan</a:t>
            </a:r>
            <a:r>
              <a:rPr lang="en-US" dirty="0" smtClean="0"/>
              <a:t> </a:t>
            </a:r>
            <a:r>
              <a:rPr lang="en-US" dirty="0" err="1" smtClean="0"/>
              <a:t>Arsitek</a:t>
            </a:r>
            <a:r>
              <a:rPr lang="en-US" dirty="0" smtClean="0"/>
              <a:t> Indonesia (IAI) </a:t>
            </a:r>
          </a:p>
          <a:p>
            <a:pPr algn="r"/>
            <a:r>
              <a:rPr lang="en-US" dirty="0" err="1" smtClean="0"/>
              <a:t>Pertubuhan</a:t>
            </a:r>
            <a:r>
              <a:rPr lang="en-US" dirty="0" smtClean="0"/>
              <a:t> </a:t>
            </a:r>
            <a:r>
              <a:rPr lang="en-US" dirty="0" err="1" smtClean="0"/>
              <a:t>Akitek</a:t>
            </a:r>
            <a:r>
              <a:rPr lang="en-US" dirty="0" smtClean="0"/>
              <a:t> Malaysia (PAM)</a:t>
            </a:r>
          </a:p>
          <a:p>
            <a:pPr algn="r"/>
            <a:r>
              <a:rPr lang="en-US" dirty="0" smtClean="0"/>
              <a:t>Singapore Institute of Architects (SIA)</a:t>
            </a:r>
          </a:p>
          <a:p>
            <a:pPr algn="r"/>
            <a:r>
              <a:rPr lang="en-US" dirty="0" smtClean="0"/>
              <a:t>United Architects of the Philippines (UAP)</a:t>
            </a:r>
          </a:p>
          <a:p>
            <a:pPr algn="r"/>
            <a:r>
              <a:rPr lang="en-US" dirty="0" smtClean="0"/>
              <a:t>Vietnam Architects Association (VAA)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2591" y="1519158"/>
            <a:ext cx="3018107" cy="1616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70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004847" cy="4525963"/>
          </a:xfrm>
        </p:spPr>
        <p:txBody>
          <a:bodyPr/>
          <a:lstStyle/>
          <a:p>
            <a:r>
              <a:rPr lang="en-US" dirty="0"/>
              <a:t>To </a:t>
            </a:r>
            <a:r>
              <a:rPr lang="en-US" dirty="0" smtClean="0"/>
              <a:t>maximize the involvement and participation of </a:t>
            </a:r>
            <a:r>
              <a:rPr lang="en-US" dirty="0"/>
              <a:t>all member-institutes under Zone </a:t>
            </a:r>
            <a:r>
              <a:rPr lang="en-US" dirty="0" smtClean="0"/>
              <a:t>B on all ARCASIA’s activities, projects and endeavors.</a:t>
            </a:r>
          </a:p>
          <a:p>
            <a:endParaRPr lang="en-US" dirty="0" smtClean="0"/>
          </a:p>
          <a:p>
            <a:r>
              <a:rPr lang="en-US" dirty="0" smtClean="0"/>
              <a:t>To invite other surrounding architectural institutes to get into the fold of ARCASIA.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74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3565" y="274638"/>
            <a:ext cx="5624079" cy="1143000"/>
          </a:xfrm>
        </p:spPr>
        <p:txBody>
          <a:bodyPr/>
          <a:lstStyle/>
          <a:p>
            <a:r>
              <a:rPr lang="en-US" dirty="0" smtClean="0"/>
              <a:t>FOCUS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12742" y="1269880"/>
            <a:ext cx="6790372" cy="5766292"/>
          </a:xfrm>
        </p:spPr>
        <p:txBody>
          <a:bodyPr>
            <a:normAutofit/>
          </a:bodyPr>
          <a:lstStyle/>
          <a:p>
            <a:pPr marL="36576" indent="0">
              <a:buNone/>
            </a:pPr>
            <a:endParaRPr lang="en-US" dirty="0"/>
          </a:p>
          <a:p>
            <a:r>
              <a:rPr lang="en-US" dirty="0"/>
              <a:t>1. </a:t>
            </a:r>
            <a:r>
              <a:rPr lang="en-US" dirty="0" smtClean="0"/>
              <a:t>Communications: </a:t>
            </a:r>
          </a:p>
          <a:p>
            <a:endParaRPr lang="en-US" dirty="0"/>
          </a:p>
          <a:p>
            <a:r>
              <a:rPr lang="en-US" dirty="0"/>
              <a:t>2</a:t>
            </a:r>
            <a:r>
              <a:rPr lang="en-US" dirty="0" smtClean="0"/>
              <a:t>. Commission Base Projects:</a:t>
            </a:r>
          </a:p>
          <a:p>
            <a:endParaRPr lang="en-US" dirty="0"/>
          </a:p>
          <a:p>
            <a:r>
              <a:rPr lang="en-US" dirty="0"/>
              <a:t>3</a:t>
            </a:r>
            <a:r>
              <a:rPr lang="en-US" dirty="0" smtClean="0"/>
              <a:t>. Participation:</a:t>
            </a:r>
          </a:p>
          <a:p>
            <a:endParaRPr lang="en-US" dirty="0"/>
          </a:p>
          <a:p>
            <a:r>
              <a:rPr lang="en-US" dirty="0"/>
              <a:t>4</a:t>
            </a:r>
            <a:r>
              <a:rPr lang="en-US" dirty="0" smtClean="0"/>
              <a:t>. Growth: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81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40606" y="25598"/>
            <a:ext cx="7467600" cy="1143000"/>
          </a:xfrm>
        </p:spPr>
        <p:txBody>
          <a:bodyPr/>
          <a:lstStyle/>
          <a:p>
            <a:r>
              <a:rPr lang="en-US" dirty="0" smtClean="0">
                <a:solidFill>
                  <a:srgbClr val="CCFFCC"/>
                </a:solidFill>
              </a:rPr>
              <a:t>STATUS REPORT:</a:t>
            </a:r>
            <a:endParaRPr lang="en-US" dirty="0">
              <a:solidFill>
                <a:srgbClr val="CCFF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42546" y="639185"/>
            <a:ext cx="9001454" cy="5973619"/>
          </a:xfrm>
        </p:spPr>
        <p:txBody>
          <a:bodyPr>
            <a:normAutofit/>
          </a:bodyPr>
          <a:lstStyle/>
          <a:p>
            <a:pPr marL="36576" indent="0">
              <a:buNone/>
            </a:pPr>
            <a:endParaRPr lang="en-US" dirty="0"/>
          </a:p>
          <a:p>
            <a:r>
              <a:rPr lang="en-US" dirty="0"/>
              <a:t>1. </a:t>
            </a:r>
            <a:r>
              <a:rPr lang="en-US" dirty="0" smtClean="0"/>
              <a:t>Communications: </a:t>
            </a:r>
          </a:p>
          <a:p>
            <a:pPr lvl="1"/>
            <a:r>
              <a:rPr lang="en-US" sz="2000" dirty="0" smtClean="0">
                <a:solidFill>
                  <a:schemeClr val="tx1">
                    <a:lumMod val="75000"/>
                  </a:schemeClr>
                </a:solidFill>
              </a:rPr>
              <a:t>Dissemination </a:t>
            </a:r>
            <a:r>
              <a:rPr lang="en-US" sz="2000" dirty="0">
                <a:solidFill>
                  <a:schemeClr val="tx1">
                    <a:lumMod val="75000"/>
                  </a:schemeClr>
                </a:solidFill>
              </a:rPr>
              <a:t>of information and  updates on all of activities of </a:t>
            </a:r>
            <a:r>
              <a:rPr lang="en-US" sz="2000" dirty="0" smtClean="0">
                <a:solidFill>
                  <a:schemeClr val="tx1">
                    <a:lumMod val="75000"/>
                  </a:schemeClr>
                </a:solidFill>
              </a:rPr>
              <a:t>ARCASIA. </a:t>
            </a:r>
            <a:r>
              <a:rPr lang="en-US" sz="2000" dirty="0" smtClean="0">
                <a:solidFill>
                  <a:srgbClr val="CCFFCC"/>
                </a:solidFill>
              </a:rPr>
              <a:t>Status Report</a:t>
            </a:r>
            <a:r>
              <a:rPr lang="en-US" sz="2000" dirty="0">
                <a:solidFill>
                  <a:srgbClr val="CCFFCC"/>
                </a:solidFill>
              </a:rPr>
              <a:t>: </a:t>
            </a:r>
            <a:r>
              <a:rPr lang="en-US" sz="2000" dirty="0" smtClean="0">
                <a:solidFill>
                  <a:srgbClr val="CCFFCC"/>
                </a:solidFill>
              </a:rPr>
              <a:t>I gathered the </a:t>
            </a:r>
            <a:r>
              <a:rPr lang="en-US" sz="2000" dirty="0">
                <a:solidFill>
                  <a:srgbClr val="CCFFCC"/>
                </a:solidFill>
              </a:rPr>
              <a:t>official email addresses of each member institutes and its </a:t>
            </a:r>
            <a:r>
              <a:rPr lang="en-US" sz="2000" dirty="0" smtClean="0">
                <a:solidFill>
                  <a:srgbClr val="CCFFCC"/>
                </a:solidFill>
              </a:rPr>
              <a:t>President. I disseminated a number of information regarding official information, announcements and activities to all the Presidents of member institutes under Zone B, such as the ARCASIA websites, </a:t>
            </a:r>
            <a:r>
              <a:rPr lang="en-US" sz="2000" dirty="0" err="1" smtClean="0">
                <a:solidFill>
                  <a:srgbClr val="CCFFCC"/>
                </a:solidFill>
              </a:rPr>
              <a:t>Arcasia</a:t>
            </a:r>
            <a:r>
              <a:rPr lang="en-US" sz="2000" dirty="0" smtClean="0">
                <a:solidFill>
                  <a:srgbClr val="CCFFCC"/>
                </a:solidFill>
              </a:rPr>
              <a:t> Awards for Architecture (AAA) and other announcements. </a:t>
            </a:r>
          </a:p>
          <a:p>
            <a:pPr lvl="1"/>
            <a:r>
              <a:rPr lang="en-US" sz="2000" dirty="0" smtClean="0">
                <a:solidFill>
                  <a:srgbClr val="BFBFBF"/>
                </a:solidFill>
              </a:rPr>
              <a:t>VP's </a:t>
            </a:r>
            <a:r>
              <a:rPr lang="en-US" sz="2000" dirty="0">
                <a:solidFill>
                  <a:srgbClr val="BFBFBF"/>
                </a:solidFill>
              </a:rPr>
              <a:t>visitation to all member institutes under Zone B within this </a:t>
            </a:r>
            <a:r>
              <a:rPr lang="en-US" sz="2000" dirty="0" smtClean="0">
                <a:solidFill>
                  <a:srgbClr val="BFBFBF"/>
                </a:solidFill>
              </a:rPr>
              <a:t>administration. </a:t>
            </a:r>
            <a:r>
              <a:rPr lang="en-US" sz="2000" dirty="0" smtClean="0">
                <a:solidFill>
                  <a:srgbClr val="CCFFCC"/>
                </a:solidFill>
              </a:rPr>
              <a:t>Status Report: Arranging schedule for my visitation to member institutes.</a:t>
            </a:r>
          </a:p>
          <a:p>
            <a:pPr lvl="1"/>
            <a:r>
              <a:rPr lang="en-US" sz="2000" dirty="0" smtClean="0">
                <a:solidFill>
                  <a:srgbClr val="BFBFBF"/>
                </a:solidFill>
              </a:rPr>
              <a:t>Conduct </a:t>
            </a:r>
            <a:r>
              <a:rPr lang="en-US" sz="2000" dirty="0">
                <a:solidFill>
                  <a:srgbClr val="BFBFBF"/>
                </a:solidFill>
              </a:rPr>
              <a:t>Zone B meetings in countries under Zone B for maximum </a:t>
            </a:r>
            <a:r>
              <a:rPr lang="en-US" sz="2000" dirty="0" smtClean="0">
                <a:solidFill>
                  <a:srgbClr val="BFBFBF"/>
                </a:solidFill>
              </a:rPr>
              <a:t>participation. </a:t>
            </a:r>
            <a:r>
              <a:rPr lang="en-US" sz="2000" dirty="0" smtClean="0">
                <a:solidFill>
                  <a:srgbClr val="CCFFCC"/>
                </a:solidFill>
              </a:rPr>
              <a:t>Status Report: Conduct the 1</a:t>
            </a:r>
            <a:r>
              <a:rPr lang="en-US" sz="2000" baseline="30000" dirty="0" smtClean="0">
                <a:solidFill>
                  <a:srgbClr val="CCFFCC"/>
                </a:solidFill>
              </a:rPr>
              <a:t>st</a:t>
            </a:r>
            <a:r>
              <a:rPr lang="en-US" sz="2000" dirty="0" smtClean="0">
                <a:solidFill>
                  <a:srgbClr val="CCFFCC"/>
                </a:solidFill>
              </a:rPr>
              <a:t> ARCASIA Zone B Meeting in Manila, Philippines on April 19, 2013 hosted by the United Architects of the Philippines.</a:t>
            </a:r>
            <a:endParaRPr lang="en-US" sz="2000" dirty="0">
              <a:solidFill>
                <a:srgbClr val="CCFFCC"/>
              </a:solidFill>
            </a:endParaRPr>
          </a:p>
          <a:p>
            <a:pPr marL="36576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09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42546" y="788609"/>
            <a:ext cx="9001454" cy="5973619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smtClean="0"/>
              <a:t>Committee </a:t>
            </a:r>
            <a:r>
              <a:rPr lang="en-US" dirty="0" smtClean="0"/>
              <a:t>Base Projects:</a:t>
            </a:r>
          </a:p>
          <a:p>
            <a:pPr lvl="1"/>
            <a:r>
              <a:rPr lang="en-US" sz="2000" dirty="0" smtClean="0">
                <a:solidFill>
                  <a:srgbClr val="BFBFBF"/>
                </a:solidFill>
              </a:rPr>
              <a:t>Exhort and encourage member-institutes to conduct projects under the various ARCASIA committees, namely, Architectural Education, Professional Practice, Green and Sustainable Architecture, and Responsible Architecture. </a:t>
            </a:r>
            <a:r>
              <a:rPr lang="en-US" sz="2000" dirty="0" smtClean="0">
                <a:solidFill>
                  <a:srgbClr val="CCFFCC"/>
                </a:solidFill>
              </a:rPr>
              <a:t>Status Report: Awaiting for ARCASIA Zone B member institutes reports.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40606" y="2559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>
                <a:solidFill>
                  <a:srgbClr val="CCFFCC"/>
                </a:solidFill>
              </a:rPr>
              <a:t>STATUS REPORT:</a:t>
            </a:r>
            <a:endParaRPr lang="en-US" dirty="0">
              <a:solidFill>
                <a:srgbClr val="CC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94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42546" y="1062553"/>
            <a:ext cx="9001454" cy="5973619"/>
          </a:xfrm>
        </p:spPr>
        <p:txBody>
          <a:bodyPr>
            <a:normAutofit/>
          </a:bodyPr>
          <a:lstStyle/>
          <a:p>
            <a:pPr marL="36576" indent="0">
              <a:buNone/>
            </a:pPr>
            <a:endParaRPr lang="en-US" dirty="0"/>
          </a:p>
          <a:p>
            <a:r>
              <a:rPr lang="en-US" dirty="0"/>
              <a:t>3</a:t>
            </a:r>
            <a:r>
              <a:rPr lang="en-US" dirty="0" smtClean="0"/>
              <a:t>. Participation:</a:t>
            </a:r>
          </a:p>
          <a:p>
            <a:pPr lvl="1"/>
            <a:r>
              <a:rPr lang="en-US" sz="2000" dirty="0" smtClean="0">
                <a:solidFill>
                  <a:srgbClr val="BFBFBF"/>
                </a:solidFill>
              </a:rPr>
              <a:t>Exhort </a:t>
            </a:r>
            <a:r>
              <a:rPr lang="en-US" sz="2000" dirty="0">
                <a:solidFill>
                  <a:srgbClr val="BFBFBF"/>
                </a:solidFill>
              </a:rPr>
              <a:t>a </a:t>
            </a:r>
            <a:r>
              <a:rPr lang="en-US" sz="2000" dirty="0" smtClean="0">
                <a:solidFill>
                  <a:srgbClr val="BFBFBF"/>
                </a:solidFill>
              </a:rPr>
              <a:t>maximum </a:t>
            </a:r>
            <a:r>
              <a:rPr lang="en-US" sz="2000" dirty="0">
                <a:solidFill>
                  <a:srgbClr val="BFBFBF"/>
                </a:solidFill>
              </a:rPr>
              <a:t>participation by Zone B </a:t>
            </a:r>
            <a:r>
              <a:rPr lang="en-US" sz="2000" dirty="0" smtClean="0">
                <a:solidFill>
                  <a:srgbClr val="BFBFBF"/>
                </a:solidFill>
              </a:rPr>
              <a:t>Member-institutes to attend ACA &amp; Forum. </a:t>
            </a:r>
            <a:r>
              <a:rPr lang="en-US" sz="2000" dirty="0" smtClean="0">
                <a:solidFill>
                  <a:srgbClr val="CCFFCC"/>
                </a:solidFill>
              </a:rPr>
              <a:t>Status Report: I have forwarded announcements in regards to this event.</a:t>
            </a:r>
            <a:endParaRPr lang="en-US" sz="2000" dirty="0">
              <a:solidFill>
                <a:srgbClr val="CCFFCC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40606" y="2559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>
                <a:solidFill>
                  <a:srgbClr val="CCFFCC"/>
                </a:solidFill>
              </a:rPr>
              <a:t>STATUS REPORT:</a:t>
            </a:r>
            <a:endParaRPr lang="en-US" dirty="0">
              <a:solidFill>
                <a:srgbClr val="CC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5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42546" y="1062553"/>
            <a:ext cx="9001454" cy="5973619"/>
          </a:xfrm>
        </p:spPr>
        <p:txBody>
          <a:bodyPr>
            <a:normAutofit/>
          </a:bodyPr>
          <a:lstStyle/>
          <a:p>
            <a:pPr marL="36576" indent="0">
              <a:buNone/>
            </a:pPr>
            <a:endParaRPr lang="en-US" dirty="0"/>
          </a:p>
          <a:p>
            <a:r>
              <a:rPr lang="en-US" dirty="0"/>
              <a:t>4</a:t>
            </a:r>
            <a:r>
              <a:rPr lang="en-US" dirty="0" smtClean="0"/>
              <a:t>. Growth:</a:t>
            </a:r>
          </a:p>
          <a:p>
            <a:pPr lvl="1"/>
            <a:r>
              <a:rPr lang="en-US" sz="2000" dirty="0" smtClean="0">
                <a:solidFill>
                  <a:srgbClr val="BFBFBF"/>
                </a:solidFill>
              </a:rPr>
              <a:t>Invite potential </a:t>
            </a:r>
            <a:r>
              <a:rPr lang="en-US" sz="2000" dirty="0">
                <a:solidFill>
                  <a:srgbClr val="BFBFBF"/>
                </a:solidFill>
              </a:rPr>
              <a:t>Member-Institutes for Zone </a:t>
            </a:r>
            <a:r>
              <a:rPr lang="en-US" sz="2000" dirty="0" smtClean="0">
                <a:solidFill>
                  <a:srgbClr val="BFBFBF"/>
                </a:solidFill>
              </a:rPr>
              <a:t>B, such as Brunei, Myanmar, Cambodia, and other architectural institutes in the borders of Zone B. </a:t>
            </a:r>
            <a:r>
              <a:rPr lang="en-US" sz="2000" dirty="0" smtClean="0">
                <a:solidFill>
                  <a:srgbClr val="CCFFCC"/>
                </a:solidFill>
              </a:rPr>
              <a:t>Status report: On-going strategic approaches in accomplishing this Focus Project.  </a:t>
            </a:r>
            <a:endParaRPr lang="en-US" sz="2000" dirty="0">
              <a:solidFill>
                <a:srgbClr val="CCFFCC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40606" y="2559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>
                <a:solidFill>
                  <a:srgbClr val="CCFFCC"/>
                </a:solidFill>
              </a:rPr>
              <a:t>STATUS REPORT:</a:t>
            </a:r>
            <a:endParaRPr lang="en-US" dirty="0">
              <a:solidFill>
                <a:srgbClr val="CC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28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3565" y="50502"/>
            <a:ext cx="2539861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REPORT: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86373" y="4071837"/>
            <a:ext cx="8728444" cy="2664751"/>
          </a:xfrm>
        </p:spPr>
        <p:txBody>
          <a:bodyPr>
            <a:normAutofit/>
          </a:bodyPr>
          <a:lstStyle/>
          <a:p>
            <a:pPr marL="36576" indent="0">
              <a:buNone/>
            </a:pPr>
            <a:endParaRPr lang="en-US" dirty="0"/>
          </a:p>
          <a:p>
            <a:r>
              <a:rPr lang="en-US" sz="2800" dirty="0" smtClean="0"/>
              <a:t>I attended and participated in the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ARCASIA Office Bearers Meeting and the ARCASIA Leader’s Handover Ceremony at PAM Building, Kuala Lumpur, Malaysia on January 18, 2013.</a:t>
            </a:r>
            <a:endParaRPr lang="en-US" sz="2800" dirty="0"/>
          </a:p>
        </p:txBody>
      </p:sp>
      <p:pic>
        <p:nvPicPr>
          <p:cNvPr id="4" name="Picture 3" descr="IMG_01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426" y="373564"/>
            <a:ext cx="5932044" cy="3953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64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626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Technic.thmx</Template>
  <TotalTime>454</TotalTime>
  <Words>440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Technic</vt:lpstr>
      <vt:lpstr>ZONE  B</vt:lpstr>
      <vt:lpstr>OBJECTIVE:</vt:lpstr>
      <vt:lpstr>FOCUS PROJECTS</vt:lpstr>
      <vt:lpstr>STATUS REPORT:</vt:lpstr>
      <vt:lpstr>PowerPoint Presentation</vt:lpstr>
      <vt:lpstr>PowerPoint Presentation</vt:lpstr>
      <vt:lpstr>PowerPoint Presentation</vt:lpstr>
      <vt:lpstr>REPORT:</vt:lpstr>
      <vt:lpstr>PowerPoint Presentation</vt:lpstr>
    </vt:vector>
  </TitlesOfParts>
  <Company>Edric Marco Florentino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ZONE  B</dc:title>
  <dc:creator>Edric 1 Florentino</dc:creator>
  <cp:lastModifiedBy>ADJ_14R</cp:lastModifiedBy>
  <cp:revision>25</cp:revision>
  <dcterms:created xsi:type="dcterms:W3CDTF">2013-01-18T04:09:09Z</dcterms:created>
  <dcterms:modified xsi:type="dcterms:W3CDTF">2013-04-19T04:55:02Z</dcterms:modified>
</cp:coreProperties>
</file>