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6858000" cy="9144000" type="screen4x3"/>
  <p:notesSz cx="6858000" cy="9144000"/>
  <p:embeddedFontLst>
    <p:embeddedFont>
      <p:font typeface="Source Sans Pro" charset="0"/>
      <p:regular r:id="rId25"/>
      <p:bold r:id="rId26"/>
      <p:italic r:id="rId27"/>
      <p:boldItalic r:id="rId28"/>
    </p:embeddedFont>
    <p:embeddedFont>
      <p:font typeface="Calibri" pitchFamily="34" charset="0"/>
      <p:regular r:id="rId29"/>
      <p:bold r:id="rId30"/>
      <p:italic r:id="rId31"/>
      <p:boldItalic r:id="rId32"/>
    </p:embeddedFont>
    <p:embeddedFont>
      <p:font typeface="Franklin Gothic Book"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633B003-9571-4CD8-BEFB-1F49061AF2A7}">
  <a:tblStyle styleId="{0633B003-9571-4CD8-BEFB-1F49061AF2A7}" styleName="Table_0">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9A4C05A7-8959-4EA8-BDFB-1F88F49F96A9}"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5E7"/>
          </a:solidFill>
        </a:fill>
      </a:tcStyle>
    </a:wholeTbl>
    <a:band1H>
      <a:tcTxStyle/>
      <a:tcStyle>
        <a:tcBdr/>
        <a:fill>
          <a:solidFill>
            <a:srgbClr val="DDEBCB"/>
          </a:solidFill>
        </a:fill>
      </a:tcStyle>
    </a:band1H>
    <a:band2H>
      <a:tcTxStyle/>
      <a:tcStyle>
        <a:tcBdr/>
      </a:tcStyle>
    </a:band2H>
    <a:band1V>
      <a:tcTxStyle/>
      <a:tcStyle>
        <a:tcBdr/>
        <a:fill>
          <a:solidFill>
            <a:srgbClr val="DDEBCB"/>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29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7163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1" y="3530600"/>
            <a:ext cx="2678906" cy="56134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2"/>
          <p:cNvSpPr/>
          <p:nvPr/>
        </p:nvSpPr>
        <p:spPr>
          <a:xfrm>
            <a:off x="-1785" y="-1233"/>
            <a:ext cx="6859785" cy="9145233"/>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0" name="Google Shape;20;p2"/>
          <p:cNvSpPr txBox="1">
            <a:spLocks noGrp="1"/>
          </p:cNvSpPr>
          <p:nvPr>
            <p:ph type="ctrTitle"/>
          </p:nvPr>
        </p:nvSpPr>
        <p:spPr>
          <a:xfrm rot="-2460000">
            <a:off x="612835" y="2307204"/>
            <a:ext cx="4236467" cy="1605741"/>
          </a:xfrm>
          <a:prstGeom prst="rect">
            <a:avLst/>
          </a:prstGeom>
          <a:noFill/>
          <a:ln>
            <a:noFill/>
          </a:ln>
        </p:spPr>
        <p:txBody>
          <a:bodyPr spcFirstLastPara="1" wrap="square" lIns="91425" tIns="45700" rIns="91425" bIns="9125" anchor="b" anchorCtr="0"/>
          <a:lstStyle>
            <a:lvl1pPr lvl="0" algn="l">
              <a:spcBef>
                <a:spcPts val="0"/>
              </a:spcBef>
              <a:spcAft>
                <a:spcPts val="0"/>
              </a:spcAft>
              <a:buClr>
                <a:schemeClr val="dk1"/>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rot="-2460000">
            <a:off x="909208" y="3294567"/>
            <a:ext cx="4883348" cy="439012"/>
          </a:xfrm>
          <a:prstGeom prst="rect">
            <a:avLst/>
          </a:prstGeom>
          <a:noFill/>
          <a:ln>
            <a:noFill/>
          </a:ln>
        </p:spPr>
        <p:txBody>
          <a:bodyPr spcFirstLastPara="1" wrap="square" lIns="91425" tIns="9125" rIns="91425" bIns="45700" anchor="t" anchorCtr="0"/>
          <a:lstStyle>
            <a:lvl1pPr lvl="0" algn="l">
              <a:spcBef>
                <a:spcPts val="800"/>
              </a:spcBef>
              <a:spcAft>
                <a:spcPts val="0"/>
              </a:spcAft>
              <a:buClr>
                <a:schemeClr val="dk1"/>
              </a:buClr>
              <a:buSzPts val="1400"/>
              <a:buNone/>
              <a:defRPr sz="1400" b="0" i="0" u="none" strike="noStrike" cap="none">
                <a:solidFill>
                  <a:schemeClr val="dk1"/>
                </a:solidFill>
                <a:latin typeface="Source Sans Pro"/>
                <a:ea typeface="Source Sans Pro"/>
                <a:cs typeface="Source Sans Pro"/>
                <a:sym typeface="Source Sans Pro"/>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a:endParaRPr/>
          </a:p>
        </p:txBody>
      </p:sp>
      <p:sp>
        <p:nvSpPr>
          <p:cNvPr id="22" name="Google Shape;22;p2"/>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617220" y="487680"/>
            <a:ext cx="5640705" cy="73152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1051007" y="1033718"/>
            <a:ext cx="4773132" cy="5640705"/>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5" name="Google Shape;85;p11"/>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rot="5400000">
            <a:off x="2624667" y="2713568"/>
            <a:ext cx="6237816" cy="154305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518583" y="1227668"/>
            <a:ext cx="6237816" cy="4514850"/>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1" name="Google Shape;91;p12"/>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17220" y="487680"/>
            <a:ext cx="5640705" cy="73152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617220" y="1467505"/>
            <a:ext cx="5640705" cy="4773132"/>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28" name="Google Shape;28;p3"/>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4"/>
          <p:cNvSpPr/>
          <p:nvPr/>
        </p:nvSpPr>
        <p:spPr>
          <a:xfrm>
            <a:off x="-1785" y="-1233"/>
            <a:ext cx="6859785" cy="9145233"/>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33" name="Google Shape;33;p4"/>
          <p:cNvSpPr/>
          <p:nvPr/>
        </p:nvSpPr>
        <p:spPr>
          <a:xfrm>
            <a:off x="1" y="3530600"/>
            <a:ext cx="2678906" cy="5613400"/>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34" name="Google Shape;34;p4"/>
          <p:cNvSpPr txBox="1">
            <a:spLocks noGrp="1"/>
          </p:cNvSpPr>
          <p:nvPr>
            <p:ph type="title"/>
          </p:nvPr>
        </p:nvSpPr>
        <p:spPr>
          <a:xfrm rot="-2460000">
            <a:off x="614549" y="2302317"/>
            <a:ext cx="4238244" cy="1610012"/>
          </a:xfrm>
          <a:prstGeom prst="rect">
            <a:avLst/>
          </a:prstGeom>
          <a:noFill/>
          <a:ln>
            <a:noFill/>
          </a:ln>
        </p:spPr>
        <p:txBody>
          <a:bodyPr spcFirstLastPara="1" wrap="square" lIns="91425" tIns="45700" rIns="91425" bIns="9125" anchor="b" anchorCtr="0"/>
          <a:lstStyle>
            <a:lvl1pPr lvl="0" algn="l">
              <a:spcBef>
                <a:spcPts val="0"/>
              </a:spcBef>
              <a:spcAft>
                <a:spcPts val="0"/>
              </a:spcAft>
              <a:buClr>
                <a:schemeClr val="dk1"/>
              </a:buClr>
              <a:buSzPts val="3200"/>
              <a:buFont typeface="Source Sans Pro"/>
              <a:buNone/>
              <a:defRPr sz="32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rot="-2460000">
            <a:off x="912114" y="3291072"/>
            <a:ext cx="4882896" cy="438912"/>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1400"/>
              <a:buNone/>
              <a:defRPr sz="1400" b="0" i="0" u="none" strike="noStrike" cap="none">
                <a:solidFill>
                  <a:schemeClr val="dk1"/>
                </a:solidFill>
                <a:latin typeface="Source Sans Pro"/>
                <a:ea typeface="Source Sans Pro"/>
                <a:cs typeface="Source Sans Pro"/>
                <a:sym typeface="Source Sans Pro"/>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36" name="Google Shape;36;p4"/>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body" idx="1"/>
          </p:nvPr>
        </p:nvSpPr>
        <p:spPr>
          <a:xfrm>
            <a:off x="617220" y="1463040"/>
            <a:ext cx="2400300" cy="4949952"/>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1" name="Google Shape;41;p5"/>
          <p:cNvSpPr txBox="1">
            <a:spLocks noGrp="1"/>
          </p:cNvSpPr>
          <p:nvPr>
            <p:ph type="body" idx="2"/>
          </p:nvPr>
        </p:nvSpPr>
        <p:spPr>
          <a:xfrm>
            <a:off x="3525012" y="1463040"/>
            <a:ext cx="2400300" cy="4949952"/>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2" name="Google Shape;42;p5"/>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
        <p:nvSpPr>
          <p:cNvPr id="45" name="Google Shape;45;p5"/>
          <p:cNvSpPr txBox="1">
            <a:spLocks noGrp="1"/>
          </p:cNvSpPr>
          <p:nvPr>
            <p:ph type="title"/>
          </p:nvPr>
        </p:nvSpPr>
        <p:spPr>
          <a:xfrm>
            <a:off x="617220" y="487680"/>
            <a:ext cx="5640705" cy="73152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17220" y="487680"/>
            <a:ext cx="5640705" cy="73152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28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17220" y="1463040"/>
            <a:ext cx="2400300" cy="731520"/>
          </a:xfrm>
          <a:prstGeom prst="rect">
            <a:avLst/>
          </a:prstGeom>
          <a:noFill/>
          <a:ln>
            <a:noFill/>
          </a:ln>
        </p:spPr>
        <p:txBody>
          <a:bodyPr spcFirstLastPara="1" wrap="square" lIns="91425" tIns="45700" rIns="91425" bIns="45700" anchor="b" anchorCtr="0"/>
          <a:lstStyle>
            <a:lvl1pPr marL="457200" lvl="0" indent="-228600" algn="l">
              <a:spcBef>
                <a:spcPts val="800"/>
              </a:spcBef>
              <a:spcAft>
                <a:spcPts val="0"/>
              </a:spcAft>
              <a:buClr>
                <a:schemeClr val="dk1"/>
              </a:buClr>
              <a:buSzPts val="1400"/>
              <a:buNone/>
              <a:defRPr sz="1400" b="0" cap="none">
                <a:solidFill>
                  <a:schemeClr val="dk1"/>
                </a:solidFill>
                <a:latin typeface="Source Sans Pro"/>
                <a:ea typeface="Source Sans Pro"/>
                <a:cs typeface="Source Sans Pro"/>
                <a:sym typeface="Source Sans Pro"/>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49" name="Google Shape;49;p6"/>
          <p:cNvSpPr txBox="1">
            <a:spLocks noGrp="1"/>
          </p:cNvSpPr>
          <p:nvPr>
            <p:ph type="body" idx="2"/>
          </p:nvPr>
        </p:nvSpPr>
        <p:spPr>
          <a:xfrm>
            <a:off x="614363" y="2269131"/>
            <a:ext cx="2400300" cy="4145280"/>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50" name="Google Shape;50;p6"/>
          <p:cNvSpPr txBox="1">
            <a:spLocks noGrp="1"/>
          </p:cNvSpPr>
          <p:nvPr>
            <p:ph type="body" idx="3"/>
          </p:nvPr>
        </p:nvSpPr>
        <p:spPr>
          <a:xfrm>
            <a:off x="3525012" y="1463040"/>
            <a:ext cx="2400300" cy="731520"/>
          </a:xfrm>
          <a:prstGeom prst="rect">
            <a:avLst/>
          </a:prstGeom>
          <a:noFill/>
          <a:ln>
            <a:noFill/>
          </a:ln>
        </p:spPr>
        <p:txBody>
          <a:bodyPr spcFirstLastPara="1" wrap="square" lIns="91425" tIns="45700" rIns="91425" bIns="45700" anchor="b" anchorCtr="0"/>
          <a:lstStyle>
            <a:lvl1pPr marL="457200" lvl="0" indent="-228600" algn="l">
              <a:spcBef>
                <a:spcPts val="800"/>
              </a:spcBef>
              <a:spcAft>
                <a:spcPts val="0"/>
              </a:spcAft>
              <a:buClr>
                <a:schemeClr val="dk1"/>
              </a:buClr>
              <a:buSzPts val="1400"/>
              <a:buNone/>
              <a:defRPr sz="1400" b="0" cap="none">
                <a:solidFill>
                  <a:schemeClr val="dk1"/>
                </a:solidFill>
                <a:latin typeface="Source Sans Pro"/>
                <a:ea typeface="Source Sans Pro"/>
                <a:cs typeface="Source Sans Pro"/>
                <a:sym typeface="Source Sans Pro"/>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51" name="Google Shape;51;p6"/>
          <p:cNvSpPr txBox="1">
            <a:spLocks noGrp="1"/>
          </p:cNvSpPr>
          <p:nvPr>
            <p:ph type="body" idx="4"/>
          </p:nvPr>
        </p:nvSpPr>
        <p:spPr>
          <a:xfrm>
            <a:off x="3525012" y="2269131"/>
            <a:ext cx="2400300" cy="4145280"/>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52" name="Google Shape;52;p6"/>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617220" y="487680"/>
            <a:ext cx="5640705" cy="73152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p:nvPr/>
        </p:nvSpPr>
        <p:spPr>
          <a:xfrm>
            <a:off x="1" y="3530600"/>
            <a:ext cx="2678906" cy="56134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66" name="Google Shape;66;p9"/>
          <p:cNvSpPr/>
          <p:nvPr/>
        </p:nvSpPr>
        <p:spPr>
          <a:xfrm rot="5400000">
            <a:off x="-1675208" y="1675211"/>
            <a:ext cx="9144000" cy="5793584"/>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67" name="Google Shape;67;p9"/>
          <p:cNvSpPr txBox="1">
            <a:spLocks noGrp="1"/>
          </p:cNvSpPr>
          <p:nvPr>
            <p:ph type="title"/>
          </p:nvPr>
        </p:nvSpPr>
        <p:spPr>
          <a:xfrm rot="-2460000">
            <a:off x="588698" y="2101472"/>
            <a:ext cx="3909060" cy="1452569"/>
          </a:xfrm>
          <a:prstGeom prst="rect">
            <a:avLst/>
          </a:prstGeom>
          <a:noFill/>
          <a:ln>
            <a:noFill/>
          </a:ln>
        </p:spPr>
        <p:txBody>
          <a:bodyPr spcFirstLastPara="1" wrap="square" lIns="91425" tIns="45700" rIns="91425" bIns="0" anchor="b" anchorCtr="0"/>
          <a:lstStyle>
            <a:lvl1pPr lvl="0" algn="l">
              <a:spcBef>
                <a:spcPts val="0"/>
              </a:spcBef>
              <a:spcAft>
                <a:spcPts val="0"/>
              </a:spcAft>
              <a:buClr>
                <a:srgbClr val="FFFFFF"/>
              </a:buClr>
              <a:buSzPts val="2800"/>
              <a:buFont typeface="Source Sans Pro"/>
              <a:buNone/>
              <a:defRPr sz="2800" b="0" i="0" u="none" strike="noStrike" cap="none">
                <a:solidFill>
                  <a:srgbClr val="FFFFFF"/>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562165" y="3491883"/>
            <a:ext cx="2855834" cy="4432916"/>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1"/>
              </a:buClr>
              <a:buSzPts val="3200"/>
              <a:buNone/>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55600" algn="l">
              <a:spcBef>
                <a:spcPts val="300"/>
              </a:spcBef>
              <a:spcAft>
                <a:spcPts val="0"/>
              </a:spcAft>
              <a:buSzPts val="2000"/>
              <a:buChar char="▪"/>
              <a:defRPr sz="2000"/>
            </a:lvl6pPr>
            <a:lvl7pPr marL="3200400" lvl="6" indent="-355600" algn="l">
              <a:spcBef>
                <a:spcPts val="300"/>
              </a:spcBef>
              <a:spcAft>
                <a:spcPts val="0"/>
              </a:spcAft>
              <a:buSzPts val="2000"/>
              <a:buChar char="▪"/>
              <a:defRPr sz="2000"/>
            </a:lvl7pPr>
            <a:lvl8pPr marL="3657600" lvl="7" indent="-355600" algn="l">
              <a:spcBef>
                <a:spcPts val="300"/>
              </a:spcBef>
              <a:spcAft>
                <a:spcPts val="0"/>
              </a:spcAft>
              <a:buSzPts val="2000"/>
              <a:buChar char="▪"/>
              <a:defRPr sz="2000"/>
            </a:lvl8pPr>
            <a:lvl9pPr marL="4114800" lvl="8" indent="-355600" algn="l">
              <a:spcBef>
                <a:spcPts val="300"/>
              </a:spcBef>
              <a:spcAft>
                <a:spcPts val="0"/>
              </a:spcAft>
              <a:buSzPts val="2000"/>
              <a:buChar char="▪"/>
              <a:defRPr sz="2000"/>
            </a:lvl9pPr>
          </a:lstStyle>
          <a:p>
            <a:endParaRPr/>
          </a:p>
        </p:txBody>
      </p:sp>
      <p:sp>
        <p:nvSpPr>
          <p:cNvPr id="69" name="Google Shape;69;p9"/>
          <p:cNvSpPr txBox="1">
            <a:spLocks noGrp="1"/>
          </p:cNvSpPr>
          <p:nvPr>
            <p:ph type="body" idx="2"/>
          </p:nvPr>
        </p:nvSpPr>
        <p:spPr>
          <a:xfrm rot="-2460000">
            <a:off x="973466" y="3004514"/>
            <a:ext cx="4346070" cy="831085"/>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rgbClr val="FFFFFF"/>
              </a:buClr>
              <a:buSzPts val="1400"/>
              <a:buNone/>
              <a:defRPr sz="1400" b="1">
                <a:solidFill>
                  <a:srgbClr val="FFFFFF"/>
                </a:solidFill>
                <a:latin typeface="Source Sans Pro"/>
                <a:ea typeface="Source Sans Pro"/>
                <a:cs typeface="Source Sans Pro"/>
                <a:sym typeface="Source Sans Pro"/>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70" name="Google Shape;70;p9"/>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a:spLocks noGrp="1"/>
          </p:cNvSpPr>
          <p:nvPr>
            <p:ph type="sldNum" idx="12"/>
          </p:nvPr>
        </p:nvSpPr>
        <p:spPr>
          <a:xfrm>
            <a:off x="6300779" y="8227763"/>
            <a:ext cx="377190" cy="670560"/>
          </a:xfrm>
          <a:prstGeom prst="ellipse">
            <a:avLst/>
          </a:prstGeom>
          <a:noFill/>
          <a:ln w="9525" cap="flat" cmpd="sng">
            <a:solidFill>
              <a:schemeClr val="dk2"/>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sz="1650">
                <a:solidFill>
                  <a:schemeClr val="dk2"/>
                </a:solidFill>
                <a:latin typeface="Source Sans Pro"/>
                <a:ea typeface="Source Sans Pro"/>
                <a:cs typeface="Source Sans Pro"/>
                <a:sym typeface="Source Sans Pro"/>
              </a:defRPr>
            </a:lvl1pPr>
            <a:lvl2pPr marL="0" lvl="1" indent="0" algn="ctr">
              <a:spcBef>
                <a:spcPts val="0"/>
              </a:spcBef>
              <a:buNone/>
              <a:defRPr sz="1650">
                <a:solidFill>
                  <a:schemeClr val="dk2"/>
                </a:solidFill>
                <a:latin typeface="Source Sans Pro"/>
                <a:ea typeface="Source Sans Pro"/>
                <a:cs typeface="Source Sans Pro"/>
                <a:sym typeface="Source Sans Pro"/>
              </a:defRPr>
            </a:lvl2pPr>
            <a:lvl3pPr marL="0" lvl="2" indent="0" algn="ctr">
              <a:spcBef>
                <a:spcPts val="0"/>
              </a:spcBef>
              <a:buNone/>
              <a:defRPr sz="1650">
                <a:solidFill>
                  <a:schemeClr val="dk2"/>
                </a:solidFill>
                <a:latin typeface="Source Sans Pro"/>
                <a:ea typeface="Source Sans Pro"/>
                <a:cs typeface="Source Sans Pro"/>
                <a:sym typeface="Source Sans Pro"/>
              </a:defRPr>
            </a:lvl3pPr>
            <a:lvl4pPr marL="0" lvl="3" indent="0" algn="ctr">
              <a:spcBef>
                <a:spcPts val="0"/>
              </a:spcBef>
              <a:buNone/>
              <a:defRPr sz="1650">
                <a:solidFill>
                  <a:schemeClr val="dk2"/>
                </a:solidFill>
                <a:latin typeface="Source Sans Pro"/>
                <a:ea typeface="Source Sans Pro"/>
                <a:cs typeface="Source Sans Pro"/>
                <a:sym typeface="Source Sans Pro"/>
              </a:defRPr>
            </a:lvl4pPr>
            <a:lvl5pPr marL="0" lvl="4" indent="0" algn="ctr">
              <a:spcBef>
                <a:spcPts val="0"/>
              </a:spcBef>
              <a:buNone/>
              <a:defRPr sz="1650">
                <a:solidFill>
                  <a:schemeClr val="dk2"/>
                </a:solidFill>
                <a:latin typeface="Source Sans Pro"/>
                <a:ea typeface="Source Sans Pro"/>
                <a:cs typeface="Source Sans Pro"/>
                <a:sym typeface="Source Sans Pro"/>
              </a:defRPr>
            </a:lvl5pPr>
            <a:lvl6pPr marL="0" lvl="5" indent="0" algn="ctr">
              <a:spcBef>
                <a:spcPts val="0"/>
              </a:spcBef>
              <a:buNone/>
              <a:defRPr sz="1650">
                <a:solidFill>
                  <a:schemeClr val="dk2"/>
                </a:solidFill>
                <a:latin typeface="Source Sans Pro"/>
                <a:ea typeface="Source Sans Pro"/>
                <a:cs typeface="Source Sans Pro"/>
                <a:sym typeface="Source Sans Pro"/>
              </a:defRPr>
            </a:lvl6pPr>
            <a:lvl7pPr marL="0" lvl="6" indent="0" algn="ctr">
              <a:spcBef>
                <a:spcPts val="0"/>
              </a:spcBef>
              <a:buNone/>
              <a:defRPr sz="1650">
                <a:solidFill>
                  <a:schemeClr val="dk2"/>
                </a:solidFill>
                <a:latin typeface="Source Sans Pro"/>
                <a:ea typeface="Source Sans Pro"/>
                <a:cs typeface="Source Sans Pro"/>
                <a:sym typeface="Source Sans Pro"/>
              </a:defRPr>
            </a:lvl7pPr>
            <a:lvl8pPr marL="0" lvl="7" indent="0" algn="ctr">
              <a:spcBef>
                <a:spcPts val="0"/>
              </a:spcBef>
              <a:buNone/>
              <a:defRPr sz="1650">
                <a:solidFill>
                  <a:schemeClr val="dk2"/>
                </a:solidFill>
                <a:latin typeface="Source Sans Pro"/>
                <a:ea typeface="Source Sans Pro"/>
                <a:cs typeface="Source Sans Pro"/>
                <a:sym typeface="Source Sans Pro"/>
              </a:defRPr>
            </a:lvl8pPr>
            <a:lvl9pPr marL="0" lvl="8" indent="0" algn="ctr">
              <a:spcBef>
                <a:spcPts val="0"/>
              </a:spcBef>
              <a:buNone/>
              <a:defRPr sz="1650">
                <a:solidFill>
                  <a:schemeClr val="dk2"/>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a:spLocks noGrp="1"/>
          </p:cNvSpPr>
          <p:nvPr>
            <p:ph type="pic" idx="2"/>
          </p:nvPr>
        </p:nvSpPr>
        <p:spPr>
          <a:xfrm>
            <a:off x="1521619" y="0"/>
            <a:ext cx="5336381" cy="9144000"/>
          </a:xfrm>
          <a:prstGeom prst="rect">
            <a:avLst/>
          </a:prstGeom>
          <a:solidFill>
            <a:schemeClr val="accent3">
              <a:alpha val="80000"/>
            </a:schemeClr>
          </a:solidFill>
          <a:ln>
            <a:noFill/>
          </a:ln>
        </p:spPr>
        <p:txBody>
          <a:bodyPr spcFirstLastPara="1" wrap="square" lIns="91425" tIns="45700" rIns="182875" bIns="45700" anchor="ctr" anchorCtr="0"/>
          <a:lstStyle>
            <a:lvl1pPr marR="0" lvl="0" algn="r" rtl="0">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R="0" lvl="1"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R="0" lvl="2"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R="0" lvl="3"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R="0" lvl="4"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R="0" lvl="5"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R="0" lvl="6"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R="0" lvl="7"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R="0" lvl="8"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75" name="Google Shape;75;p10"/>
          <p:cNvSpPr/>
          <p:nvPr/>
        </p:nvSpPr>
        <p:spPr>
          <a:xfrm>
            <a:off x="1" y="3530600"/>
            <a:ext cx="2678906" cy="56134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76" name="Google Shape;76;p10"/>
          <p:cNvSpPr/>
          <p:nvPr/>
        </p:nvSpPr>
        <p:spPr>
          <a:xfrm>
            <a:off x="1" y="6731000"/>
            <a:ext cx="2678906" cy="2413000"/>
          </a:xfrm>
          <a:custGeom>
            <a:avLst/>
            <a:gdLst/>
            <a:ahLst/>
            <a:cxnLst/>
            <a:rect l="l" t="t" r="r" b="b"/>
            <a:pathLst>
              <a:path w="3571875" h="1809750" extrusionOk="0">
                <a:moveTo>
                  <a:pt x="0" y="1809750"/>
                </a:moveTo>
                <a:lnTo>
                  <a:pt x="2038350" y="0"/>
                </a:lnTo>
                <a:lnTo>
                  <a:pt x="3571875" y="1809750"/>
                </a:lnTo>
                <a:lnTo>
                  <a:pt x="0" y="180975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77" name="Google Shape;77;p10"/>
          <p:cNvSpPr txBox="1">
            <a:spLocks noGrp="1"/>
          </p:cNvSpPr>
          <p:nvPr>
            <p:ph type="title"/>
          </p:nvPr>
        </p:nvSpPr>
        <p:spPr>
          <a:xfrm rot="-2460000">
            <a:off x="503398" y="2290001"/>
            <a:ext cx="4114800" cy="115659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800"/>
              <a:buFont typeface="Source Sans Pro"/>
              <a:buNone/>
              <a:defRPr sz="2800" b="0">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txBox="1">
            <a:spLocks noGrp="1"/>
          </p:cNvSpPr>
          <p:nvPr>
            <p:ph type="body" idx="1"/>
          </p:nvPr>
        </p:nvSpPr>
        <p:spPr>
          <a:xfrm rot="-2460000">
            <a:off x="857610" y="2907372"/>
            <a:ext cx="4572409" cy="987552"/>
          </a:xfrm>
          <a:prstGeom prst="rect">
            <a:avLst/>
          </a:prstGeom>
          <a:noFill/>
          <a:ln>
            <a:noFill/>
          </a:ln>
        </p:spPr>
        <p:txBody>
          <a:bodyPr spcFirstLastPara="1" wrap="square" lIns="91425" tIns="45700" rIns="91425" bIns="45700" anchor="t" anchorCtr="0"/>
          <a:lstStyle>
            <a:lvl1pPr marL="457200" lvl="0" indent="-228600" algn="l">
              <a:spcBef>
                <a:spcPts val="800"/>
              </a:spcBef>
              <a:spcAft>
                <a:spcPts val="0"/>
              </a:spcAft>
              <a:buClr>
                <a:schemeClr val="dk2"/>
              </a:buClr>
              <a:buSzPts val="1400"/>
              <a:buNone/>
              <a:defRPr sz="1400">
                <a:solidFill>
                  <a:schemeClr val="dk2"/>
                </a:solidFill>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79" name="Google Shape;79;p10"/>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786" y="6734177"/>
            <a:ext cx="2680693" cy="2409824"/>
          </a:xfrm>
          <a:custGeom>
            <a:avLst/>
            <a:gdLst/>
            <a:ahLst/>
            <a:cxnLst/>
            <a:rect l="l" t="t" r="r" b="b"/>
            <a:pathLst>
              <a:path w="3574257" h="1807368" extrusionOk="0">
                <a:moveTo>
                  <a:pt x="2382" y="1807368"/>
                </a:moveTo>
                <a:lnTo>
                  <a:pt x="0" y="0"/>
                </a:lnTo>
                <a:lnTo>
                  <a:pt x="2045494" y="1"/>
                </a:lnTo>
                <a:lnTo>
                  <a:pt x="3574257" y="1807368"/>
                </a:lnTo>
                <a:lnTo>
                  <a:pt x="2382" y="18073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1" name="Google Shape;11;p1"/>
          <p:cNvSpPr/>
          <p:nvPr/>
        </p:nvSpPr>
        <p:spPr>
          <a:xfrm>
            <a:off x="-1785" y="6735057"/>
            <a:ext cx="6859785" cy="2408945"/>
          </a:xfrm>
          <a:custGeom>
            <a:avLst/>
            <a:gdLst/>
            <a:ahLst/>
            <a:cxnLst/>
            <a:rect l="l" t="t" r="r" b="b"/>
            <a:pathLst>
              <a:path w="3352800" h="527584" extrusionOk="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2" name="Google Shape;12;p1"/>
          <p:cNvSpPr txBox="1">
            <a:spLocks noGrp="1"/>
          </p:cNvSpPr>
          <p:nvPr>
            <p:ph type="title"/>
          </p:nvPr>
        </p:nvSpPr>
        <p:spPr>
          <a:xfrm>
            <a:off x="617220" y="487680"/>
            <a:ext cx="5640705" cy="73152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Source Sans Pro"/>
              <a:buNone/>
              <a:defRPr sz="28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617220" y="1467505"/>
            <a:ext cx="5640705" cy="4773132"/>
          </a:xfrm>
          <a:prstGeom prst="rect">
            <a:avLst/>
          </a:prstGeom>
          <a:noFill/>
          <a:ln>
            <a:noFill/>
          </a:ln>
        </p:spPr>
        <p:txBody>
          <a:bodyPr spcFirstLastPara="1" wrap="square" lIns="91425" tIns="45700" rIns="91425" bIns="45700" anchor="t" anchorCtr="0"/>
          <a:lstStyle>
            <a:lvl1pPr marL="457200" marR="0" lvl="0" indent="-228600" algn="l" rtl="0">
              <a:spcBef>
                <a:spcPts val="800"/>
              </a:spcBef>
              <a:spcAft>
                <a:spcPts val="0"/>
              </a:spcAft>
              <a:buClr>
                <a:schemeClr val="dk1"/>
              </a:buClr>
              <a:buSzPts val="1600"/>
              <a:buFont typeface="Arial"/>
              <a:buNone/>
              <a:defRPr sz="1600" b="1" i="0" u="none" strike="noStrike" cap="none">
                <a:solidFill>
                  <a:schemeClr val="dk1"/>
                </a:solidFill>
                <a:latin typeface="Source Sans Pro"/>
                <a:ea typeface="Source Sans Pro"/>
                <a:cs typeface="Source Sans Pro"/>
                <a:sym typeface="Source Sans Pro"/>
              </a:defRPr>
            </a:lvl1pPr>
            <a:lvl2pPr marL="914400" marR="0" lvl="1"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2pPr>
            <a:lvl3pPr marL="1371600" marR="0" lvl="2"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3pPr>
            <a:lvl4pPr marL="1828800" marR="0" lvl="3"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4pPr>
            <a:lvl5pPr marL="2286000" marR="0" lvl="4"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Source Sans Pro"/>
                <a:ea typeface="Source Sans Pro"/>
                <a:cs typeface="Source Sans Pro"/>
                <a:sym typeface="Source Sans Pro"/>
              </a:defRPr>
            </a:lvl5pPr>
            <a:lvl6pPr marL="2743200" marR="0" lvl="5"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6pPr>
            <a:lvl7pPr marL="3200400" marR="0" lvl="6"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7pPr>
            <a:lvl8pPr marL="3657600" marR="0" lvl="7"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8pPr>
            <a:lvl9pPr marL="4114800" marR="0" lvl="8"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
          <p:cNvSpPr txBox="1">
            <a:spLocks noGrp="1"/>
          </p:cNvSpPr>
          <p:nvPr>
            <p:ph type="dt" idx="10"/>
          </p:nvPr>
        </p:nvSpPr>
        <p:spPr>
          <a:xfrm rot="-2460000">
            <a:off x="150876" y="7827264"/>
            <a:ext cx="1632204" cy="26822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Google Shape;15;p1"/>
          <p:cNvSpPr txBox="1">
            <a:spLocks noGrp="1"/>
          </p:cNvSpPr>
          <p:nvPr>
            <p:ph type="ftr" idx="11"/>
          </p:nvPr>
        </p:nvSpPr>
        <p:spPr>
          <a:xfrm>
            <a:off x="2638136" y="8380163"/>
            <a:ext cx="3543300" cy="36576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00" b="0" i="0" u="none" strike="noStrike" cap="none">
                <a:solidFill>
                  <a:srgbClr val="FFFFFF"/>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6" name="Google Shape;16;p1"/>
          <p:cNvSpPr>
            <a:spLocks noGrp="1"/>
          </p:cNvSpPr>
          <p:nvPr>
            <p:ph type="sldNum" idx="12"/>
          </p:nvPr>
        </p:nvSpPr>
        <p:spPr>
          <a:xfrm>
            <a:off x="6300779" y="8227763"/>
            <a:ext cx="377190" cy="67056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spcBef>
                <a:spcPts val="0"/>
              </a:spcBef>
              <a:buNone/>
              <a:defRPr sz="1650" b="0" i="0" u="none" strike="noStrike" cap="none">
                <a:solidFill>
                  <a:srgbClr val="FFFFFF"/>
                </a:solidFill>
                <a:latin typeface="Source Sans Pro"/>
                <a:ea typeface="Source Sans Pro"/>
                <a:cs typeface="Source Sans Pro"/>
                <a:sym typeface="Source Sans Pro"/>
              </a:defRPr>
            </a:lvl1pPr>
            <a:lvl2pPr marL="0" marR="0" lvl="1" indent="0" algn="ctr" rtl="0">
              <a:spcBef>
                <a:spcPts val="0"/>
              </a:spcBef>
              <a:buNone/>
              <a:defRPr sz="1650" b="0" i="0" u="none" strike="noStrike" cap="none">
                <a:solidFill>
                  <a:srgbClr val="FFFFFF"/>
                </a:solidFill>
                <a:latin typeface="Source Sans Pro"/>
                <a:ea typeface="Source Sans Pro"/>
                <a:cs typeface="Source Sans Pro"/>
                <a:sym typeface="Source Sans Pro"/>
              </a:defRPr>
            </a:lvl2pPr>
            <a:lvl3pPr marL="0" marR="0" lvl="2" indent="0" algn="ctr" rtl="0">
              <a:spcBef>
                <a:spcPts val="0"/>
              </a:spcBef>
              <a:buNone/>
              <a:defRPr sz="1650" b="0" i="0" u="none" strike="noStrike" cap="none">
                <a:solidFill>
                  <a:srgbClr val="FFFFFF"/>
                </a:solidFill>
                <a:latin typeface="Source Sans Pro"/>
                <a:ea typeface="Source Sans Pro"/>
                <a:cs typeface="Source Sans Pro"/>
                <a:sym typeface="Source Sans Pro"/>
              </a:defRPr>
            </a:lvl3pPr>
            <a:lvl4pPr marL="0" marR="0" lvl="3" indent="0" algn="ctr" rtl="0">
              <a:spcBef>
                <a:spcPts val="0"/>
              </a:spcBef>
              <a:buNone/>
              <a:defRPr sz="1650" b="0" i="0" u="none" strike="noStrike" cap="none">
                <a:solidFill>
                  <a:srgbClr val="FFFFFF"/>
                </a:solidFill>
                <a:latin typeface="Source Sans Pro"/>
                <a:ea typeface="Source Sans Pro"/>
                <a:cs typeface="Source Sans Pro"/>
                <a:sym typeface="Source Sans Pro"/>
              </a:defRPr>
            </a:lvl4pPr>
            <a:lvl5pPr marL="0" marR="0" lvl="4" indent="0" algn="ctr" rtl="0">
              <a:spcBef>
                <a:spcPts val="0"/>
              </a:spcBef>
              <a:buNone/>
              <a:defRPr sz="1650" b="0" i="0" u="none" strike="noStrike" cap="none">
                <a:solidFill>
                  <a:srgbClr val="FFFFFF"/>
                </a:solidFill>
                <a:latin typeface="Source Sans Pro"/>
                <a:ea typeface="Source Sans Pro"/>
                <a:cs typeface="Source Sans Pro"/>
                <a:sym typeface="Source Sans Pro"/>
              </a:defRPr>
            </a:lvl5pPr>
            <a:lvl6pPr marL="0" marR="0" lvl="5" indent="0" algn="ctr" rtl="0">
              <a:spcBef>
                <a:spcPts val="0"/>
              </a:spcBef>
              <a:buNone/>
              <a:defRPr sz="1650" b="0" i="0" u="none" strike="noStrike" cap="none">
                <a:solidFill>
                  <a:srgbClr val="FFFFFF"/>
                </a:solidFill>
                <a:latin typeface="Source Sans Pro"/>
                <a:ea typeface="Source Sans Pro"/>
                <a:cs typeface="Source Sans Pro"/>
                <a:sym typeface="Source Sans Pro"/>
              </a:defRPr>
            </a:lvl6pPr>
            <a:lvl7pPr marL="0" marR="0" lvl="6" indent="0" algn="ctr" rtl="0">
              <a:spcBef>
                <a:spcPts val="0"/>
              </a:spcBef>
              <a:buNone/>
              <a:defRPr sz="1650" b="0" i="0" u="none" strike="noStrike" cap="none">
                <a:solidFill>
                  <a:srgbClr val="FFFFFF"/>
                </a:solidFill>
                <a:latin typeface="Source Sans Pro"/>
                <a:ea typeface="Source Sans Pro"/>
                <a:cs typeface="Source Sans Pro"/>
                <a:sym typeface="Source Sans Pro"/>
              </a:defRPr>
            </a:lvl7pPr>
            <a:lvl8pPr marL="0" marR="0" lvl="7" indent="0" algn="ctr" rtl="0">
              <a:spcBef>
                <a:spcPts val="0"/>
              </a:spcBef>
              <a:buNone/>
              <a:defRPr sz="1650" b="0" i="0" u="none" strike="noStrike" cap="none">
                <a:solidFill>
                  <a:srgbClr val="FFFFFF"/>
                </a:solidFill>
                <a:latin typeface="Source Sans Pro"/>
                <a:ea typeface="Source Sans Pro"/>
                <a:cs typeface="Source Sans Pro"/>
                <a:sym typeface="Source Sans Pro"/>
              </a:defRPr>
            </a:lvl8pPr>
            <a:lvl9pPr marL="0" marR="0" lvl="8" indent="0" algn="ctr" rtl="0">
              <a:spcBef>
                <a:spcPts val="0"/>
              </a:spcBef>
              <a:buNone/>
              <a:defRPr sz="1650" b="0" i="0" u="none" strike="noStrike" cap="none">
                <a:solidFill>
                  <a:srgbClr val="FFFFFF"/>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ACYAMAILER@gmail.com"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3" descr="Image result for architecture portrait"/>
          <p:cNvPicPr preferRelativeResize="0"/>
          <p:nvPr/>
        </p:nvPicPr>
        <p:blipFill rotWithShape="1">
          <a:blip r:embed="rId3">
            <a:alphaModFix/>
          </a:blip>
          <a:srcRect/>
          <a:stretch/>
        </p:blipFill>
        <p:spPr>
          <a:xfrm>
            <a:off x="0" y="0"/>
            <a:ext cx="6858000" cy="9144000"/>
          </a:xfrm>
          <a:prstGeom prst="rect">
            <a:avLst/>
          </a:prstGeom>
          <a:noFill/>
          <a:ln>
            <a:noFill/>
          </a:ln>
        </p:spPr>
      </p:pic>
      <p:sp>
        <p:nvSpPr>
          <p:cNvPr id="99" name="Google Shape;99;p13"/>
          <p:cNvSpPr txBox="1">
            <a:spLocks noGrp="1"/>
          </p:cNvSpPr>
          <p:nvPr>
            <p:ph type="subTitle" idx="1"/>
          </p:nvPr>
        </p:nvSpPr>
        <p:spPr>
          <a:xfrm>
            <a:off x="2037318" y="4283968"/>
            <a:ext cx="2975858" cy="1603664"/>
          </a:xfrm>
          <a:prstGeom prst="rect">
            <a:avLst/>
          </a:prstGeom>
          <a:noFill/>
          <a:ln>
            <a:noFill/>
          </a:ln>
        </p:spPr>
        <p:txBody>
          <a:bodyPr spcFirstLastPara="1" wrap="square" lIns="91425" tIns="9125" rIns="91425" bIns="45700" anchor="t" anchorCtr="0">
            <a:noAutofit/>
          </a:bodyPr>
          <a:lstStyle/>
          <a:p>
            <a:pPr marL="0" lvl="0" indent="0" algn="ctr" rtl="0">
              <a:spcBef>
                <a:spcPts val="0"/>
              </a:spcBef>
              <a:spcAft>
                <a:spcPts val="0"/>
              </a:spcAft>
              <a:buClr>
                <a:schemeClr val="dk1"/>
              </a:buClr>
              <a:buSzPts val="3600"/>
              <a:buNone/>
            </a:pPr>
            <a:r>
              <a:rPr lang="en-IN" sz="3600" b="1">
                <a:latin typeface="Arial"/>
                <a:ea typeface="Arial"/>
                <a:cs typeface="Arial"/>
                <a:sym typeface="Arial"/>
              </a:rPr>
              <a:t>ACYA REPORT 2017/2018</a:t>
            </a:r>
            <a:endParaRPr/>
          </a:p>
        </p:txBody>
      </p:sp>
      <p:pic>
        <p:nvPicPr>
          <p:cNvPr id="100" name="Google Shape;100;p13" descr="Image result for ARCAsia logo"/>
          <p:cNvPicPr preferRelativeResize="0"/>
          <p:nvPr/>
        </p:nvPicPr>
        <p:blipFill rotWithShape="1">
          <a:blip r:embed="rId4">
            <a:alphaModFix/>
          </a:blip>
          <a:srcRect/>
          <a:stretch/>
        </p:blipFill>
        <p:spPr>
          <a:xfrm>
            <a:off x="2510898" y="3109337"/>
            <a:ext cx="1836204" cy="1147628"/>
          </a:xfrm>
          <a:prstGeom prst="rect">
            <a:avLst/>
          </a:prstGeom>
          <a:noFill/>
          <a:ln>
            <a:noFill/>
          </a:ln>
        </p:spPr>
      </p:pic>
      <p:sp>
        <p:nvSpPr>
          <p:cNvPr id="101" name="Google Shape;101;p13"/>
          <p:cNvSpPr txBox="1"/>
          <p:nvPr/>
        </p:nvSpPr>
        <p:spPr>
          <a:xfrm>
            <a:off x="2804458" y="8862283"/>
            <a:ext cx="4032448"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000" b="0" i="0" u="none" strike="noStrike" cap="none">
                <a:solidFill>
                  <a:schemeClr val="lt1"/>
                </a:solidFill>
                <a:latin typeface="Source Sans Pro"/>
                <a:ea typeface="Source Sans Pro"/>
                <a:cs typeface="Source Sans Pro"/>
                <a:sym typeface="Source Sans Pro"/>
              </a:rPr>
              <a:t>PREPARED BY : AR RIDHA RAZAK</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78" name="Google Shape;178;p22"/>
          <p:cNvSpPr txBox="1"/>
          <p:nvPr/>
        </p:nvSpPr>
        <p:spPr>
          <a:xfrm>
            <a:off x="1772816" y="539552"/>
            <a:ext cx="291182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EXCHANGE SPEAKERS</a:t>
            </a:r>
            <a:endParaRPr/>
          </a:p>
        </p:txBody>
      </p:sp>
      <p:pic>
        <p:nvPicPr>
          <p:cNvPr id="179" name="Google Shape;179;p22"/>
          <p:cNvPicPr preferRelativeResize="0"/>
          <p:nvPr/>
        </p:nvPicPr>
        <p:blipFill rotWithShape="1">
          <a:blip r:embed="rId3">
            <a:alphaModFix/>
          </a:blip>
          <a:srcRect/>
          <a:stretch/>
        </p:blipFill>
        <p:spPr>
          <a:xfrm>
            <a:off x="1" y="37039"/>
            <a:ext cx="1037578" cy="1078577"/>
          </a:xfrm>
          <a:prstGeom prst="rect">
            <a:avLst/>
          </a:prstGeom>
          <a:noFill/>
          <a:ln>
            <a:noFill/>
          </a:ln>
        </p:spPr>
      </p:pic>
      <p:pic>
        <p:nvPicPr>
          <p:cNvPr id="180" name="Google Shape;180;p22" descr="Image may contain: 1 person, text"/>
          <p:cNvPicPr preferRelativeResize="0"/>
          <p:nvPr/>
        </p:nvPicPr>
        <p:blipFill rotWithShape="1">
          <a:blip r:embed="rId4">
            <a:alphaModFix/>
          </a:blip>
          <a:srcRect t="22232" b="22976"/>
          <a:stretch/>
        </p:blipFill>
        <p:spPr>
          <a:xfrm>
            <a:off x="864434" y="1332360"/>
            <a:ext cx="3255516" cy="3171113"/>
          </a:xfrm>
          <a:prstGeom prst="rect">
            <a:avLst/>
          </a:prstGeom>
          <a:noFill/>
          <a:ln>
            <a:noFill/>
          </a:ln>
        </p:spPr>
      </p:pic>
      <p:pic>
        <p:nvPicPr>
          <p:cNvPr id="181" name="Google Shape;181;p22" descr="https://scontent.fkul3-1.fna.fbcdn.net/v/t1.0-9/32776195_10156102474386223_9134237481049260032_n.jpg?_nc_cat=105&amp;_nc_ht=scontent.fkul3-1.fna&amp;oh=d4af8c3bdf066e22c9b5fd981e557adf&amp;oe=5C6F05DB"/>
          <p:cNvPicPr preferRelativeResize="0"/>
          <p:nvPr/>
        </p:nvPicPr>
        <p:blipFill rotWithShape="1">
          <a:blip r:embed="rId5">
            <a:alphaModFix/>
          </a:blip>
          <a:srcRect t="11715"/>
          <a:stretch/>
        </p:blipFill>
        <p:spPr>
          <a:xfrm>
            <a:off x="836712" y="4298988"/>
            <a:ext cx="3276229" cy="4089436"/>
          </a:xfrm>
          <a:prstGeom prst="rect">
            <a:avLst/>
          </a:prstGeom>
          <a:noFill/>
          <a:ln>
            <a:noFill/>
          </a:ln>
        </p:spPr>
      </p:pic>
      <p:sp>
        <p:nvSpPr>
          <p:cNvPr id="182" name="Google Shape;182;p22"/>
          <p:cNvSpPr txBox="1"/>
          <p:nvPr/>
        </p:nvSpPr>
        <p:spPr>
          <a:xfrm>
            <a:off x="4293096" y="1350270"/>
            <a:ext cx="150836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MARCH 2018</a:t>
            </a:r>
            <a:endParaRPr/>
          </a:p>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INDONESIA</a:t>
            </a:r>
            <a:endParaRPr/>
          </a:p>
        </p:txBody>
      </p:sp>
      <p:sp>
        <p:nvSpPr>
          <p:cNvPr id="183" name="Google Shape;183;p22"/>
          <p:cNvSpPr txBox="1"/>
          <p:nvPr/>
        </p:nvSpPr>
        <p:spPr>
          <a:xfrm>
            <a:off x="4293096" y="5120670"/>
            <a:ext cx="142058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MAY 2018</a:t>
            </a:r>
            <a:endParaRPr/>
          </a:p>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PHILIPPINES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3"/>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89" name="Google Shape;189;p23"/>
          <p:cNvSpPr txBox="1"/>
          <p:nvPr/>
        </p:nvSpPr>
        <p:spPr>
          <a:xfrm>
            <a:off x="1772816" y="539552"/>
            <a:ext cx="304884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MEETING ACA18 TOKYO</a:t>
            </a:r>
            <a:endParaRPr/>
          </a:p>
        </p:txBody>
      </p:sp>
      <p:pic>
        <p:nvPicPr>
          <p:cNvPr id="190" name="Google Shape;190;p23" descr="Image may contain: 20 people, including Aung Kaung, Ridha Razak, Tan Szue Hann, Jeongtaek Lim, Daniel Denny Setiawan and Simon Hui, people smiling, people standing"/>
          <p:cNvPicPr preferRelativeResize="0"/>
          <p:nvPr/>
        </p:nvPicPr>
        <p:blipFill rotWithShape="1">
          <a:blip r:embed="rId3">
            <a:alphaModFix/>
          </a:blip>
          <a:srcRect t="29362" b="16670"/>
          <a:stretch/>
        </p:blipFill>
        <p:spPr>
          <a:xfrm>
            <a:off x="601056" y="1115616"/>
            <a:ext cx="5514965" cy="2232248"/>
          </a:xfrm>
          <a:prstGeom prst="rect">
            <a:avLst/>
          </a:prstGeom>
          <a:noFill/>
          <a:ln>
            <a:noFill/>
          </a:ln>
        </p:spPr>
      </p:pic>
      <p:sp>
        <p:nvSpPr>
          <p:cNvPr id="191" name="Google Shape;191;p23"/>
          <p:cNvSpPr/>
          <p:nvPr/>
        </p:nvSpPr>
        <p:spPr>
          <a:xfrm>
            <a:off x="872716" y="3577533"/>
            <a:ext cx="5243306" cy="24929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200">
                <a:solidFill>
                  <a:schemeClr val="dk1"/>
                </a:solidFill>
                <a:latin typeface="Source Sans Pro"/>
                <a:ea typeface="Source Sans Pro"/>
                <a:cs typeface="Source Sans Pro"/>
                <a:sym typeface="Source Sans Pro"/>
              </a:rPr>
              <a:t>The ACYA Meeting 2018 was held at Meiji University. The meeting was attended by 17 countries with Brunei making its debut.</a:t>
            </a:r>
            <a:endParaRPr/>
          </a:p>
          <a:p>
            <a:pPr marL="0" marR="0" lvl="0" indent="0" algn="l" rtl="0">
              <a:spcBef>
                <a:spcPts val="0"/>
              </a:spcBef>
              <a:spcAft>
                <a:spcPts val="0"/>
              </a:spcAft>
              <a:buNone/>
            </a:pPr>
            <a:endParaRPr sz="12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200">
                <a:solidFill>
                  <a:schemeClr val="dk1"/>
                </a:solidFill>
                <a:latin typeface="Source Sans Pro"/>
                <a:ea typeface="Source Sans Pro"/>
                <a:cs typeface="Source Sans Pro"/>
                <a:sym typeface="Source Sans Pro"/>
              </a:rPr>
              <a:t>Among the agenda of the meeting was: </a:t>
            </a:r>
            <a:endParaRPr/>
          </a:p>
          <a:p>
            <a:pPr marL="0" marR="0" lvl="0" indent="0" algn="l" rtl="0">
              <a:spcBef>
                <a:spcPts val="0"/>
              </a:spcBef>
              <a:spcAft>
                <a:spcPts val="0"/>
              </a:spcAft>
              <a:buNone/>
            </a:pPr>
            <a:endParaRPr sz="1200">
              <a:solidFill>
                <a:schemeClr val="dk1"/>
              </a:solidFill>
              <a:latin typeface="Source Sans Pro"/>
              <a:ea typeface="Source Sans Pro"/>
              <a:cs typeface="Source Sans Pro"/>
              <a:sym typeface="Source Sans Pro"/>
            </a:endParaRPr>
          </a:p>
          <a:p>
            <a:pPr marL="457200" marR="0" lvl="0" indent="-457200" algn="l" rtl="0">
              <a:spcBef>
                <a:spcPts val="0"/>
              </a:spcBef>
              <a:spcAft>
                <a:spcPts val="0"/>
              </a:spcAft>
              <a:buClr>
                <a:schemeClr val="dk1"/>
              </a:buClr>
              <a:buSzPts val="1200"/>
              <a:buFont typeface="Source Sans Pro"/>
              <a:buAutoNum type="arabicPeriod"/>
            </a:pPr>
            <a:r>
              <a:rPr lang="en-IN" sz="1200">
                <a:solidFill>
                  <a:schemeClr val="dk1"/>
                </a:solidFill>
                <a:latin typeface="Source Sans Pro"/>
                <a:ea typeface="Source Sans Pro"/>
                <a:cs typeface="Source Sans Pro"/>
                <a:sym typeface="Source Sans Pro"/>
              </a:rPr>
              <a:t>Educating new members on ARCASIA Constitution  and relevant clauses to ACYA</a:t>
            </a:r>
            <a:endParaRPr/>
          </a:p>
          <a:p>
            <a:pPr marL="457200" marR="0" lvl="0" indent="-457200" algn="l" rtl="0">
              <a:spcBef>
                <a:spcPts val="0"/>
              </a:spcBef>
              <a:spcAft>
                <a:spcPts val="0"/>
              </a:spcAft>
              <a:buClr>
                <a:schemeClr val="dk1"/>
              </a:buClr>
              <a:buSzPts val="1200"/>
              <a:buFont typeface="Source Sans Pro"/>
              <a:buAutoNum type="arabicPeriod"/>
            </a:pPr>
            <a:r>
              <a:rPr lang="en-IN" sz="1200">
                <a:solidFill>
                  <a:schemeClr val="dk1"/>
                </a:solidFill>
                <a:latin typeface="Source Sans Pro"/>
                <a:ea typeface="Source Sans Pro"/>
                <a:cs typeface="Source Sans Pro"/>
                <a:sym typeface="Source Sans Pro"/>
              </a:rPr>
              <a:t>Enhancing ACYA digital infrastructure and line of communication</a:t>
            </a:r>
            <a:endParaRPr/>
          </a:p>
          <a:p>
            <a:pPr marL="457200" marR="0" lvl="0" indent="-457200" algn="l" rtl="0">
              <a:spcBef>
                <a:spcPts val="0"/>
              </a:spcBef>
              <a:spcAft>
                <a:spcPts val="0"/>
              </a:spcAft>
              <a:buClr>
                <a:schemeClr val="dk1"/>
              </a:buClr>
              <a:buSzPts val="1200"/>
              <a:buFont typeface="Source Sans Pro"/>
              <a:buAutoNum type="arabicPeriod"/>
            </a:pPr>
            <a:r>
              <a:rPr lang="en-IN" sz="1200">
                <a:solidFill>
                  <a:schemeClr val="dk1"/>
                </a:solidFill>
                <a:latin typeface="Source Sans Pro"/>
                <a:ea typeface="Source Sans Pro"/>
                <a:cs typeface="Source Sans Pro"/>
                <a:sym typeface="Source Sans Pro"/>
              </a:rPr>
              <a:t>Various sharing of Country Presentation youth activity best practices and youth structure.</a:t>
            </a:r>
            <a:endParaRPr/>
          </a:p>
          <a:p>
            <a:pPr marL="457200" marR="0" lvl="0" indent="-457200" algn="l" rtl="0">
              <a:spcBef>
                <a:spcPts val="0"/>
              </a:spcBef>
              <a:spcAft>
                <a:spcPts val="0"/>
              </a:spcAft>
              <a:buClr>
                <a:schemeClr val="dk1"/>
              </a:buClr>
              <a:buSzPts val="1200"/>
              <a:buFont typeface="Source Sans Pro"/>
              <a:buAutoNum type="arabicPeriod"/>
            </a:pPr>
            <a:r>
              <a:rPr lang="en-IN" sz="1200">
                <a:solidFill>
                  <a:schemeClr val="dk1"/>
                </a:solidFill>
                <a:latin typeface="Source Sans Pro"/>
                <a:ea typeface="Source Sans Pro"/>
                <a:cs typeface="Source Sans Pro"/>
                <a:sym typeface="Source Sans Pro"/>
              </a:rPr>
              <a:t>Online survey analysis on issues pertaining Young Architects and does not encroach territory of students.</a:t>
            </a:r>
            <a:endParaRPr/>
          </a:p>
          <a:p>
            <a:pPr marL="457200" marR="0" lvl="0" indent="-457200" algn="l" rtl="0">
              <a:spcBef>
                <a:spcPts val="0"/>
              </a:spcBef>
              <a:spcAft>
                <a:spcPts val="0"/>
              </a:spcAft>
              <a:buClr>
                <a:schemeClr val="dk1"/>
              </a:buClr>
              <a:buSzPts val="1200"/>
              <a:buFont typeface="Source Sans Pro"/>
              <a:buAutoNum type="arabicPeriod"/>
            </a:pPr>
            <a:r>
              <a:rPr lang="en-IN" sz="1200">
                <a:solidFill>
                  <a:schemeClr val="dk1"/>
                </a:solidFill>
                <a:latin typeface="Source Sans Pro"/>
                <a:ea typeface="Source Sans Pro"/>
                <a:cs typeface="Source Sans Pro"/>
                <a:sym typeface="Source Sans Pro"/>
              </a:rPr>
              <a:t>Workshop on issues and solutions</a:t>
            </a:r>
            <a:endParaRPr/>
          </a:p>
        </p:txBody>
      </p:sp>
      <p:pic>
        <p:nvPicPr>
          <p:cNvPr id="192" name="Google Shape;192;p23"/>
          <p:cNvPicPr preferRelativeResize="0"/>
          <p:nvPr/>
        </p:nvPicPr>
        <p:blipFill rotWithShape="1">
          <a:blip r:embed="rId4">
            <a:alphaModFix/>
          </a:blip>
          <a:srcRect/>
          <a:stretch/>
        </p:blipFill>
        <p:spPr>
          <a:xfrm>
            <a:off x="843764" y="6351171"/>
            <a:ext cx="2688953" cy="2016715"/>
          </a:xfrm>
          <a:prstGeom prst="rect">
            <a:avLst/>
          </a:prstGeom>
          <a:noFill/>
          <a:ln>
            <a:noFill/>
          </a:ln>
        </p:spPr>
      </p:pic>
      <p:pic>
        <p:nvPicPr>
          <p:cNvPr id="193" name="Google Shape;193;p23"/>
          <p:cNvPicPr preferRelativeResize="0"/>
          <p:nvPr/>
        </p:nvPicPr>
        <p:blipFill rotWithShape="1">
          <a:blip r:embed="rId5">
            <a:alphaModFix/>
          </a:blip>
          <a:srcRect/>
          <a:stretch/>
        </p:blipFill>
        <p:spPr>
          <a:xfrm>
            <a:off x="3532717" y="6351170"/>
            <a:ext cx="2688954" cy="2016715"/>
          </a:xfrm>
          <a:prstGeom prst="rect">
            <a:avLst/>
          </a:prstGeom>
          <a:noFill/>
          <a:ln>
            <a:noFill/>
          </a:ln>
        </p:spPr>
      </p:pic>
      <p:pic>
        <p:nvPicPr>
          <p:cNvPr id="194" name="Google Shape;194;p23"/>
          <p:cNvPicPr preferRelativeResize="0"/>
          <p:nvPr/>
        </p:nvPicPr>
        <p:blipFill rotWithShape="1">
          <a:blip r:embed="rId6">
            <a:alphaModFix/>
          </a:blip>
          <a:srcRect/>
          <a:stretch/>
        </p:blipFill>
        <p:spPr>
          <a:xfrm>
            <a:off x="1" y="37039"/>
            <a:ext cx="1037578" cy="10785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4"/>
          <p:cNvPicPr preferRelativeResize="0"/>
          <p:nvPr/>
        </p:nvPicPr>
        <p:blipFill rotWithShape="1">
          <a:blip r:embed="rId3">
            <a:alphaModFix/>
          </a:blip>
          <a:srcRect t="-499" b="498"/>
          <a:stretch/>
        </p:blipFill>
        <p:spPr>
          <a:xfrm>
            <a:off x="-14604" y="-36512"/>
            <a:ext cx="6858000" cy="5143500"/>
          </a:xfrm>
          <a:prstGeom prst="rect">
            <a:avLst/>
          </a:prstGeom>
          <a:noFill/>
          <a:ln>
            <a:noFill/>
          </a:ln>
        </p:spPr>
      </p:pic>
      <p:pic>
        <p:nvPicPr>
          <p:cNvPr id="200" name="Google Shape;200;p24"/>
          <p:cNvPicPr preferRelativeResize="0"/>
          <p:nvPr/>
        </p:nvPicPr>
        <p:blipFill rotWithShape="1">
          <a:blip r:embed="rId4">
            <a:alphaModFix/>
          </a:blip>
          <a:srcRect t="12925"/>
          <a:stretch/>
        </p:blipFill>
        <p:spPr>
          <a:xfrm>
            <a:off x="0" y="4665306"/>
            <a:ext cx="6858000" cy="4478694"/>
          </a:xfrm>
          <a:prstGeom prst="rect">
            <a:avLst/>
          </a:prstGeom>
          <a:noFill/>
          <a:ln>
            <a:noFill/>
          </a:ln>
        </p:spPr>
      </p:pic>
      <p:sp>
        <p:nvSpPr>
          <p:cNvPr id="201" name="Google Shape;201;p24"/>
          <p:cNvSpPr txBox="1"/>
          <p:nvPr/>
        </p:nvSpPr>
        <p:spPr>
          <a:xfrm>
            <a:off x="2946288" y="8572500"/>
            <a:ext cx="3911712"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lt1"/>
                </a:solidFill>
                <a:latin typeface="Source Sans Pro"/>
                <a:ea typeface="Source Sans Pro"/>
                <a:cs typeface="Source Sans Pro"/>
                <a:sym typeface="Source Sans Pro"/>
              </a:rPr>
              <a:t>SHARING BY REBECCA RELLOSA (UAP)</a:t>
            </a:r>
            <a:endParaRPr/>
          </a:p>
        </p:txBody>
      </p:sp>
      <p:sp>
        <p:nvSpPr>
          <p:cNvPr id="202" name="Google Shape;202;p24"/>
          <p:cNvSpPr txBox="1"/>
          <p:nvPr/>
        </p:nvSpPr>
        <p:spPr>
          <a:xfrm>
            <a:off x="1737624" y="4071253"/>
            <a:ext cx="5120376" cy="369332"/>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lt1"/>
                </a:solidFill>
                <a:latin typeface="Source Sans Pro"/>
                <a:ea typeface="Source Sans Pro"/>
                <a:cs typeface="Source Sans Pro"/>
                <a:sym typeface="Source Sans Pro"/>
              </a:rPr>
              <a:t>SHARING SESSION BY  AR  LIM JEONG TAEK (KIRA)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08" name="Google Shape;208;p25"/>
          <p:cNvSpPr txBox="1"/>
          <p:nvPr/>
        </p:nvSpPr>
        <p:spPr>
          <a:xfrm>
            <a:off x="1772816" y="539552"/>
            <a:ext cx="20932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SURVEY 2018</a:t>
            </a:r>
            <a:endParaRPr/>
          </a:p>
        </p:txBody>
      </p:sp>
      <p:pic>
        <p:nvPicPr>
          <p:cNvPr id="209" name="Google Shape;209;p25" descr="No automatic alt text available."/>
          <p:cNvPicPr preferRelativeResize="0"/>
          <p:nvPr/>
        </p:nvPicPr>
        <p:blipFill rotWithShape="1">
          <a:blip r:embed="rId3">
            <a:alphaModFix/>
          </a:blip>
          <a:srcRect t="26172" b="9521"/>
          <a:stretch/>
        </p:blipFill>
        <p:spPr>
          <a:xfrm>
            <a:off x="571097" y="2665706"/>
            <a:ext cx="5738224" cy="2767550"/>
          </a:xfrm>
          <a:prstGeom prst="rect">
            <a:avLst/>
          </a:prstGeom>
          <a:noFill/>
          <a:ln>
            <a:noFill/>
          </a:ln>
        </p:spPr>
      </p:pic>
      <p:pic>
        <p:nvPicPr>
          <p:cNvPr id="210" name="Google Shape;210;p25" descr="No automatic alt text available."/>
          <p:cNvPicPr preferRelativeResize="0"/>
          <p:nvPr/>
        </p:nvPicPr>
        <p:blipFill rotWithShape="1">
          <a:blip r:embed="rId4">
            <a:alphaModFix/>
          </a:blip>
          <a:srcRect t="25360" b="11511"/>
          <a:stretch/>
        </p:blipFill>
        <p:spPr>
          <a:xfrm>
            <a:off x="571097" y="5436096"/>
            <a:ext cx="5738224" cy="2716874"/>
          </a:xfrm>
          <a:prstGeom prst="rect">
            <a:avLst/>
          </a:prstGeom>
          <a:noFill/>
          <a:ln>
            <a:noFill/>
          </a:ln>
        </p:spPr>
      </p:pic>
      <p:sp>
        <p:nvSpPr>
          <p:cNvPr id="211" name="Google Shape;211;p25"/>
          <p:cNvSpPr/>
          <p:nvPr/>
        </p:nvSpPr>
        <p:spPr>
          <a:xfrm>
            <a:off x="548680" y="1177613"/>
            <a:ext cx="5472608" cy="1600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400">
                <a:solidFill>
                  <a:schemeClr val="dk1"/>
                </a:solidFill>
                <a:latin typeface="Source Sans Pro"/>
                <a:ea typeface="Source Sans Pro"/>
                <a:cs typeface="Source Sans Pro"/>
                <a:sym typeface="Source Sans Pro"/>
              </a:rPr>
              <a:t>The ACYA Google survey on young Architects was distributed to Young Architects all over Asia through the Google survey link. About 500 young Architects responded to the survey and have given their thoughts and suggestions to the state of young Architects in their Country.</a:t>
            </a:r>
            <a:endParaRPr/>
          </a:p>
          <a:p>
            <a:pPr marL="0" marR="0" lvl="0" indent="0" algn="l" rtl="0">
              <a:spcBef>
                <a:spcPts val="0"/>
              </a:spcBef>
              <a:spcAft>
                <a:spcPts val="0"/>
              </a:spcAft>
              <a:buNone/>
            </a:pPr>
            <a:endParaRPr sz="14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400">
                <a:solidFill>
                  <a:schemeClr val="dk1"/>
                </a:solidFill>
                <a:latin typeface="Source Sans Pro"/>
                <a:ea typeface="Source Sans Pro"/>
                <a:cs typeface="Source Sans Pro"/>
                <a:sym typeface="Source Sans Pro"/>
              </a:rPr>
              <a:t>Some of the results are as follows: </a:t>
            </a:r>
            <a:endParaRPr/>
          </a:p>
        </p:txBody>
      </p:sp>
      <p:pic>
        <p:nvPicPr>
          <p:cNvPr id="212" name="Google Shape;212;p25"/>
          <p:cNvPicPr preferRelativeResize="0"/>
          <p:nvPr/>
        </p:nvPicPr>
        <p:blipFill rotWithShape="1">
          <a:blip r:embed="rId5">
            <a:alphaModFix/>
          </a:blip>
          <a:srcRect/>
          <a:stretch/>
        </p:blipFill>
        <p:spPr>
          <a:xfrm>
            <a:off x="1" y="37039"/>
            <a:ext cx="1037578" cy="10785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18" name="Google Shape;218;p26"/>
          <p:cNvSpPr txBox="1"/>
          <p:nvPr/>
        </p:nvSpPr>
        <p:spPr>
          <a:xfrm>
            <a:off x="1772816" y="539552"/>
            <a:ext cx="249036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WORKSHOP 2018</a:t>
            </a:r>
            <a:endParaRPr/>
          </a:p>
        </p:txBody>
      </p:sp>
      <p:grpSp>
        <p:nvGrpSpPr>
          <p:cNvPr id="219" name="Google Shape;219;p26"/>
          <p:cNvGrpSpPr/>
          <p:nvPr/>
        </p:nvGrpSpPr>
        <p:grpSpPr>
          <a:xfrm>
            <a:off x="3486828" y="1331640"/>
            <a:ext cx="2750484" cy="6696744"/>
            <a:chOff x="736794" y="1253343"/>
            <a:chExt cx="2968626" cy="8905673"/>
          </a:xfrm>
        </p:grpSpPr>
        <p:pic>
          <p:nvPicPr>
            <p:cNvPr id="220" name="Google Shape;220;p26" descr="Image may contain: 4 people, people sitting, shoes and indoor"/>
            <p:cNvPicPr preferRelativeResize="0"/>
            <p:nvPr/>
          </p:nvPicPr>
          <p:blipFill rotWithShape="1">
            <a:blip r:embed="rId3">
              <a:alphaModFix/>
            </a:blip>
            <a:srcRect/>
            <a:stretch/>
          </p:blipFill>
          <p:spPr>
            <a:xfrm>
              <a:off x="736795" y="1253343"/>
              <a:ext cx="2968625" cy="2226469"/>
            </a:xfrm>
            <a:prstGeom prst="rect">
              <a:avLst/>
            </a:prstGeom>
            <a:noFill/>
            <a:ln>
              <a:noFill/>
            </a:ln>
          </p:spPr>
        </p:pic>
        <p:pic>
          <p:nvPicPr>
            <p:cNvPr id="221" name="Google Shape;221;p26" descr="Image may contain: 3 people, including Simon Hui, people sitting and indoor"/>
            <p:cNvPicPr preferRelativeResize="0"/>
            <p:nvPr/>
          </p:nvPicPr>
          <p:blipFill rotWithShape="1">
            <a:blip r:embed="rId4">
              <a:alphaModFix/>
            </a:blip>
            <a:srcRect/>
            <a:stretch/>
          </p:blipFill>
          <p:spPr>
            <a:xfrm>
              <a:off x="736795" y="3479608"/>
              <a:ext cx="2968625" cy="2226469"/>
            </a:xfrm>
            <a:prstGeom prst="rect">
              <a:avLst/>
            </a:prstGeom>
            <a:noFill/>
            <a:ln>
              <a:noFill/>
            </a:ln>
          </p:spPr>
        </p:pic>
        <p:pic>
          <p:nvPicPr>
            <p:cNvPr id="222" name="Google Shape;222;p26" descr="Image may contain: 2 people, including Tan Szue Hann, people standing"/>
            <p:cNvPicPr preferRelativeResize="0"/>
            <p:nvPr/>
          </p:nvPicPr>
          <p:blipFill rotWithShape="1">
            <a:blip r:embed="rId5">
              <a:alphaModFix/>
            </a:blip>
            <a:srcRect/>
            <a:stretch/>
          </p:blipFill>
          <p:spPr>
            <a:xfrm>
              <a:off x="736794" y="5706077"/>
              <a:ext cx="2968625" cy="2226469"/>
            </a:xfrm>
            <a:prstGeom prst="rect">
              <a:avLst/>
            </a:prstGeom>
            <a:noFill/>
            <a:ln>
              <a:noFill/>
            </a:ln>
          </p:spPr>
        </p:pic>
        <p:pic>
          <p:nvPicPr>
            <p:cNvPr id="223" name="Google Shape;223;p26" descr="No automatic alt text available."/>
            <p:cNvPicPr preferRelativeResize="0"/>
            <p:nvPr/>
          </p:nvPicPr>
          <p:blipFill rotWithShape="1">
            <a:blip r:embed="rId6">
              <a:alphaModFix/>
            </a:blip>
            <a:srcRect/>
            <a:stretch/>
          </p:blipFill>
          <p:spPr>
            <a:xfrm>
              <a:off x="736795" y="7932546"/>
              <a:ext cx="2968625" cy="2226470"/>
            </a:xfrm>
            <a:prstGeom prst="rect">
              <a:avLst/>
            </a:prstGeom>
            <a:noFill/>
            <a:ln>
              <a:noFill/>
            </a:ln>
          </p:spPr>
        </p:pic>
      </p:grpSp>
      <p:sp>
        <p:nvSpPr>
          <p:cNvPr id="224" name="Google Shape;224;p26"/>
          <p:cNvSpPr/>
          <p:nvPr/>
        </p:nvSpPr>
        <p:spPr>
          <a:xfrm>
            <a:off x="548680" y="1177613"/>
            <a:ext cx="2880320" cy="72019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400">
                <a:solidFill>
                  <a:schemeClr val="dk1"/>
                </a:solidFill>
                <a:latin typeface="Source Sans Pro"/>
                <a:ea typeface="Source Sans Pro"/>
                <a:cs typeface="Source Sans Pro"/>
                <a:sym typeface="Source Sans Pro"/>
              </a:rPr>
              <a:t>The results of the ACYA survey was announce.</a:t>
            </a:r>
            <a:endParaRPr sz="1400">
              <a:solidFill>
                <a:schemeClr val="dk1"/>
              </a:solidFill>
              <a:latin typeface="Source Sans Pro"/>
              <a:ea typeface="Source Sans Pro"/>
              <a:cs typeface="Source Sans Pro"/>
              <a:sym typeface="Source Sans Pro"/>
            </a:endParaRPr>
          </a:p>
          <a:p>
            <a:pPr marL="285750" marR="0" lvl="0" indent="-285750" algn="l" rtl="0">
              <a:spcBef>
                <a:spcPts val="0"/>
              </a:spcBef>
              <a:spcAft>
                <a:spcPts val="0"/>
              </a:spcAft>
              <a:buClr>
                <a:schemeClr val="dk1"/>
              </a:buClr>
              <a:buSzPts val="1400"/>
              <a:buFont typeface="Arial"/>
              <a:buChar char="•"/>
            </a:pPr>
            <a:r>
              <a:rPr lang="en-IN" sz="1400">
                <a:solidFill>
                  <a:schemeClr val="dk1"/>
                </a:solidFill>
                <a:latin typeface="Source Sans Pro"/>
                <a:ea typeface="Source Sans Pro"/>
                <a:cs typeface="Source Sans Pro"/>
                <a:sym typeface="Source Sans Pro"/>
              </a:rPr>
              <a:t>7 Issues was identified from the survey ( Low salary, Behind in technology, lack of active involvement/empowerment of youth, no clear structure of youth in institute, long working hours, non Architect doing Architecture, Devaluation of design)</a:t>
            </a:r>
            <a:endParaRPr sz="1400">
              <a:solidFill>
                <a:schemeClr val="dk1"/>
              </a:solidFill>
              <a:latin typeface="Source Sans Pro"/>
              <a:ea typeface="Source Sans Pro"/>
              <a:cs typeface="Source Sans Pro"/>
              <a:sym typeface="Source Sans Pro"/>
            </a:endParaRPr>
          </a:p>
          <a:p>
            <a:pPr marL="285750" marR="0" lvl="0" indent="-285750" algn="l" rtl="0">
              <a:spcBef>
                <a:spcPts val="0"/>
              </a:spcBef>
              <a:spcAft>
                <a:spcPts val="0"/>
              </a:spcAft>
              <a:buClr>
                <a:schemeClr val="dk1"/>
              </a:buClr>
              <a:buSzPts val="1400"/>
              <a:buFont typeface="Arial"/>
              <a:buChar char="•"/>
            </a:pPr>
            <a:r>
              <a:rPr lang="en-IN" sz="1400">
                <a:solidFill>
                  <a:schemeClr val="dk1"/>
                </a:solidFill>
                <a:latin typeface="Source Sans Pro"/>
                <a:ea typeface="Source Sans Pro"/>
                <a:cs typeface="Source Sans Pro"/>
                <a:sym typeface="Source Sans Pro"/>
              </a:rPr>
              <a:t>Discussion was done in 3 zones. ( Zone A- Non Architects doing Architecture, Zone B- No clear Structure, Zone C- Lack of Active involvement/ Empowerment)</a:t>
            </a:r>
            <a:endParaRPr sz="14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4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400">
                <a:solidFill>
                  <a:schemeClr val="dk1"/>
                </a:solidFill>
                <a:latin typeface="Source Sans Pro"/>
                <a:ea typeface="Source Sans Pro"/>
                <a:cs typeface="Source Sans Pro"/>
                <a:sym typeface="Source Sans Pro"/>
              </a:rPr>
              <a:t>Proposals</a:t>
            </a:r>
            <a:endParaRPr sz="1400">
              <a:solidFill>
                <a:schemeClr val="dk1"/>
              </a:solidFill>
              <a:latin typeface="Source Sans Pro"/>
              <a:ea typeface="Source Sans Pro"/>
              <a:cs typeface="Source Sans Pro"/>
              <a:sym typeface="Source Sans Pro"/>
            </a:endParaRPr>
          </a:p>
          <a:p>
            <a:pPr marL="285750" marR="0" lvl="0" indent="-285750" algn="l" rtl="0">
              <a:spcBef>
                <a:spcPts val="0"/>
              </a:spcBef>
              <a:spcAft>
                <a:spcPts val="0"/>
              </a:spcAft>
              <a:buClr>
                <a:schemeClr val="dk1"/>
              </a:buClr>
              <a:buSzPts val="1400"/>
              <a:buFont typeface="Arial"/>
              <a:buChar char="•"/>
            </a:pPr>
            <a:r>
              <a:rPr lang="en-IN" sz="1400">
                <a:solidFill>
                  <a:schemeClr val="dk1"/>
                </a:solidFill>
                <a:latin typeface="Source Sans Pro"/>
                <a:ea typeface="Source Sans Pro"/>
                <a:cs typeface="Source Sans Pro"/>
                <a:sym typeface="Source Sans Pro"/>
              </a:rPr>
              <a:t>Zon A- Encourage government to breakdown project and scale, set up competition with age limit, set up Apps to improve communication , mentoring program.</a:t>
            </a:r>
            <a:endParaRPr sz="1400">
              <a:solidFill>
                <a:schemeClr val="dk1"/>
              </a:solidFill>
              <a:latin typeface="Source Sans Pro"/>
              <a:ea typeface="Source Sans Pro"/>
              <a:cs typeface="Source Sans Pro"/>
              <a:sym typeface="Source Sans Pro"/>
            </a:endParaRPr>
          </a:p>
          <a:p>
            <a:pPr marL="285750" marR="0" lvl="0" indent="-285750" algn="l" rtl="0">
              <a:spcBef>
                <a:spcPts val="0"/>
              </a:spcBef>
              <a:spcAft>
                <a:spcPts val="0"/>
              </a:spcAft>
              <a:buClr>
                <a:schemeClr val="dk1"/>
              </a:buClr>
              <a:buSzPts val="1400"/>
              <a:buFont typeface="Arial"/>
              <a:buChar char="•"/>
            </a:pPr>
            <a:r>
              <a:rPr lang="en-IN" sz="1400">
                <a:solidFill>
                  <a:schemeClr val="dk1"/>
                </a:solidFill>
                <a:latin typeface="Source Sans Pro"/>
                <a:ea typeface="Source Sans Pro"/>
                <a:cs typeface="Source Sans Pro"/>
                <a:sym typeface="Source Sans Pro"/>
              </a:rPr>
              <a:t>Zone B- Incentivize youth, look into law amendments</a:t>
            </a:r>
            <a:endParaRPr sz="1400">
              <a:solidFill>
                <a:schemeClr val="dk1"/>
              </a:solidFill>
              <a:latin typeface="Source Sans Pro"/>
              <a:ea typeface="Source Sans Pro"/>
              <a:cs typeface="Source Sans Pro"/>
              <a:sym typeface="Source Sans Pro"/>
            </a:endParaRPr>
          </a:p>
          <a:p>
            <a:pPr marL="285750" marR="0" lvl="0" indent="-285750" algn="l" rtl="0">
              <a:spcBef>
                <a:spcPts val="0"/>
              </a:spcBef>
              <a:spcAft>
                <a:spcPts val="0"/>
              </a:spcAft>
              <a:buClr>
                <a:schemeClr val="dk1"/>
              </a:buClr>
              <a:buSzPts val="1400"/>
              <a:buFont typeface="Arial"/>
              <a:buChar char="•"/>
            </a:pPr>
            <a:r>
              <a:rPr lang="en-IN" sz="1400">
                <a:solidFill>
                  <a:schemeClr val="dk1"/>
                </a:solidFill>
                <a:latin typeface="Source Sans Pro"/>
                <a:ea typeface="Source Sans Pro"/>
                <a:cs typeface="Source Sans Pro"/>
                <a:sym typeface="Source Sans Pro"/>
              </a:rPr>
              <a:t>Zone C- Enforcement, accountability and governing bodies</a:t>
            </a:r>
            <a:endParaRPr sz="14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14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400">
                <a:solidFill>
                  <a:schemeClr val="dk1"/>
                </a:solidFill>
                <a:latin typeface="Source Sans Pro"/>
                <a:ea typeface="Source Sans Pro"/>
                <a:cs typeface="Source Sans Pro"/>
                <a:sym typeface="Source Sans Pro"/>
              </a:rPr>
              <a:t>Item discussed to be summarized and to be brought to OB meeting.</a:t>
            </a:r>
            <a:endParaRPr sz="1400">
              <a:solidFill>
                <a:schemeClr val="dk1"/>
              </a:solidFill>
              <a:latin typeface="Source Sans Pro"/>
              <a:ea typeface="Source Sans Pro"/>
              <a:cs typeface="Source Sans Pro"/>
              <a:sym typeface="Source Sans Pro"/>
            </a:endParaRPr>
          </a:p>
        </p:txBody>
      </p:sp>
      <p:pic>
        <p:nvPicPr>
          <p:cNvPr id="225" name="Google Shape;225;p26"/>
          <p:cNvPicPr preferRelativeResize="0"/>
          <p:nvPr/>
        </p:nvPicPr>
        <p:blipFill rotWithShape="1">
          <a:blip r:embed="rId7">
            <a:alphaModFix/>
          </a:blip>
          <a:srcRect/>
          <a:stretch/>
        </p:blipFill>
        <p:spPr>
          <a:xfrm>
            <a:off x="1" y="37039"/>
            <a:ext cx="1037578" cy="10785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p:nvPr/>
        </p:nvSpPr>
        <p:spPr>
          <a:xfrm>
            <a:off x="0" y="0"/>
            <a:ext cx="6858000" cy="9144000"/>
          </a:xfrm>
          <a:prstGeom prst="rect">
            <a:avLst/>
          </a:prstGeom>
          <a:solidFill>
            <a:srgbClr val="4C63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31" name="Google Shape;231;p27"/>
          <p:cNvSpPr txBox="1"/>
          <p:nvPr/>
        </p:nvSpPr>
        <p:spPr>
          <a:xfrm>
            <a:off x="377803" y="216961"/>
            <a:ext cx="6102394" cy="87100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6000" b="1" dirty="0">
                <a:solidFill>
                  <a:schemeClr val="lt1"/>
                </a:solidFill>
                <a:latin typeface="Arial"/>
                <a:ea typeface="Arial"/>
                <a:cs typeface="Arial"/>
                <a:sym typeface="Arial"/>
              </a:rPr>
              <a:t>WE CANNOT ALWAYS BUILD THE FUTURE FOR OUR YOUTH, BUT WE CAN BUILD OUR YOUTH FOR THE FUTURE</a:t>
            </a:r>
            <a:endParaRPr sz="1050" dirty="0"/>
          </a:p>
        </p:txBody>
      </p:sp>
      <p:sp>
        <p:nvSpPr>
          <p:cNvPr id="232" name="Google Shape;232;p27"/>
          <p:cNvSpPr txBox="1"/>
          <p:nvPr/>
        </p:nvSpPr>
        <p:spPr>
          <a:xfrm>
            <a:off x="4464781" y="8637385"/>
            <a:ext cx="239321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solidFill>
                  <a:schemeClr val="lt1"/>
                </a:solidFill>
                <a:latin typeface="Source Sans Pro"/>
                <a:ea typeface="Source Sans Pro"/>
                <a:cs typeface="Source Sans Pro"/>
                <a:sym typeface="Source Sans Pro"/>
              </a:rPr>
              <a:t>FRANKLIN ROOSEVELT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8" descr="Image may contain: 4 people"/>
          <p:cNvPicPr preferRelativeResize="0"/>
          <p:nvPr/>
        </p:nvPicPr>
        <p:blipFill rotWithShape="1">
          <a:blip r:embed="rId3">
            <a:alphaModFix/>
          </a:blip>
          <a:srcRect b="7974"/>
          <a:stretch/>
        </p:blipFill>
        <p:spPr>
          <a:xfrm>
            <a:off x="0" y="4434678"/>
            <a:ext cx="6863814" cy="4737314"/>
          </a:xfrm>
          <a:prstGeom prst="rect">
            <a:avLst/>
          </a:prstGeom>
          <a:noFill/>
          <a:ln>
            <a:noFill/>
          </a:ln>
        </p:spPr>
      </p:pic>
      <p:pic>
        <p:nvPicPr>
          <p:cNvPr id="238" name="Google Shape;238;p28" descr="https://scontent.fkul3-1.fna.fbcdn.net/v/t1.0-9/41524169_10160934418385375_3702429098128179200_n.jpg?_nc_cat=108&amp;_nc_ht=scontent.fkul3-1.fna&amp;oh=1c25dcbe15b0866578bbdf8f50544b09&amp;oe=5C75E7DD"/>
          <p:cNvPicPr preferRelativeResize="0"/>
          <p:nvPr/>
        </p:nvPicPr>
        <p:blipFill rotWithShape="1">
          <a:blip r:embed="rId4">
            <a:alphaModFix/>
          </a:blip>
          <a:srcRect/>
          <a:stretch/>
        </p:blipFill>
        <p:spPr>
          <a:xfrm>
            <a:off x="0" y="203"/>
            <a:ext cx="6863814" cy="5147861"/>
          </a:xfrm>
          <a:prstGeom prst="rect">
            <a:avLst/>
          </a:prstGeom>
          <a:noFill/>
          <a:ln>
            <a:noFill/>
          </a:ln>
        </p:spPr>
      </p:pic>
      <p:sp>
        <p:nvSpPr>
          <p:cNvPr id="239" name="Google Shape;239;p28"/>
          <p:cNvSpPr txBox="1"/>
          <p:nvPr/>
        </p:nvSpPr>
        <p:spPr>
          <a:xfrm>
            <a:off x="2836506" y="8501082"/>
            <a:ext cx="4014598"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dirty="0">
                <a:solidFill>
                  <a:schemeClr val="dk1"/>
                </a:solidFill>
                <a:latin typeface="Source Sans Pro"/>
                <a:ea typeface="Source Sans Pro"/>
                <a:cs typeface="Source Sans Pro"/>
                <a:sym typeface="Source Sans Pro"/>
              </a:rPr>
              <a:t>PECHA KUCHA : MY FAVOURITE CITY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29"/>
          <p:cNvPicPr preferRelativeResize="0"/>
          <p:nvPr/>
        </p:nvPicPr>
        <p:blipFill rotWithShape="1">
          <a:blip r:embed="rId3">
            <a:alphaModFix/>
          </a:blip>
          <a:srcRect/>
          <a:stretch/>
        </p:blipFill>
        <p:spPr>
          <a:xfrm>
            <a:off x="1" y="37039"/>
            <a:ext cx="1037578" cy="1078577"/>
          </a:xfrm>
          <a:prstGeom prst="rect">
            <a:avLst/>
          </a:prstGeom>
          <a:noFill/>
          <a:ln>
            <a:noFill/>
          </a:ln>
        </p:spPr>
      </p:pic>
      <p:sp>
        <p:nvSpPr>
          <p:cNvPr id="245" name="Google Shape;245;p29"/>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46" name="Google Shape;246;p29"/>
          <p:cNvSpPr txBox="1"/>
          <p:nvPr/>
        </p:nvSpPr>
        <p:spPr>
          <a:xfrm>
            <a:off x="1402927" y="539552"/>
            <a:ext cx="373980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PECHA KUCHA : MY FAVOURITE CITY </a:t>
            </a:r>
            <a:endParaRPr/>
          </a:p>
        </p:txBody>
      </p:sp>
      <p:pic>
        <p:nvPicPr>
          <p:cNvPr id="247" name="Google Shape;247;p29" descr="Image may contain: Tan Szue Hann, on stage"/>
          <p:cNvPicPr preferRelativeResize="0"/>
          <p:nvPr/>
        </p:nvPicPr>
        <p:blipFill rotWithShape="1">
          <a:blip r:embed="rId4">
            <a:alphaModFix/>
          </a:blip>
          <a:srcRect/>
          <a:stretch/>
        </p:blipFill>
        <p:spPr>
          <a:xfrm>
            <a:off x="3558935" y="5175808"/>
            <a:ext cx="2410684" cy="3005528"/>
          </a:xfrm>
          <a:prstGeom prst="rect">
            <a:avLst/>
          </a:prstGeom>
          <a:noFill/>
          <a:ln>
            <a:noFill/>
          </a:ln>
        </p:spPr>
      </p:pic>
      <p:pic>
        <p:nvPicPr>
          <p:cNvPr id="248" name="Google Shape;248;p29" descr="Image may contain: 4 people, including Tan Szue Hann, Fawad Suhail Abbasi and Daniel Denny Setiawan, people smiling"/>
          <p:cNvPicPr preferRelativeResize="0"/>
          <p:nvPr/>
        </p:nvPicPr>
        <p:blipFill rotWithShape="1">
          <a:blip r:embed="rId5">
            <a:alphaModFix/>
          </a:blip>
          <a:srcRect/>
          <a:stretch/>
        </p:blipFill>
        <p:spPr>
          <a:xfrm>
            <a:off x="868408" y="5220072"/>
            <a:ext cx="2404422" cy="3005528"/>
          </a:xfrm>
          <a:prstGeom prst="rect">
            <a:avLst/>
          </a:prstGeom>
          <a:noFill/>
          <a:ln>
            <a:noFill/>
          </a:ln>
        </p:spPr>
      </p:pic>
      <p:pic>
        <p:nvPicPr>
          <p:cNvPr id="249" name="Google Shape;249;p29" descr="Image may contain: 7 people, including Jahangir Khan"/>
          <p:cNvPicPr preferRelativeResize="0"/>
          <p:nvPr/>
        </p:nvPicPr>
        <p:blipFill rotWithShape="1">
          <a:blip r:embed="rId6">
            <a:alphaModFix/>
          </a:blip>
          <a:srcRect/>
          <a:stretch/>
        </p:blipFill>
        <p:spPr>
          <a:xfrm>
            <a:off x="3573945" y="2776199"/>
            <a:ext cx="2380665" cy="2975831"/>
          </a:xfrm>
          <a:prstGeom prst="rect">
            <a:avLst/>
          </a:prstGeom>
          <a:noFill/>
          <a:ln>
            <a:noFill/>
          </a:ln>
        </p:spPr>
      </p:pic>
      <p:pic>
        <p:nvPicPr>
          <p:cNvPr id="250" name="Google Shape;250;p29" descr="Image may contain: indoor"/>
          <p:cNvPicPr preferRelativeResize="0"/>
          <p:nvPr/>
        </p:nvPicPr>
        <p:blipFill rotWithShape="1">
          <a:blip r:embed="rId7">
            <a:alphaModFix/>
          </a:blip>
          <a:srcRect/>
          <a:stretch/>
        </p:blipFill>
        <p:spPr>
          <a:xfrm>
            <a:off x="856208" y="2771800"/>
            <a:ext cx="2416622" cy="3020778"/>
          </a:xfrm>
          <a:prstGeom prst="rect">
            <a:avLst/>
          </a:prstGeom>
          <a:noFill/>
          <a:ln>
            <a:noFill/>
          </a:ln>
        </p:spPr>
      </p:pic>
      <p:sp>
        <p:nvSpPr>
          <p:cNvPr id="251" name="Google Shape;251;p29"/>
          <p:cNvSpPr txBox="1"/>
          <p:nvPr/>
        </p:nvSpPr>
        <p:spPr>
          <a:xfrm>
            <a:off x="838573" y="1175656"/>
            <a:ext cx="5116037"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1200">
                <a:solidFill>
                  <a:schemeClr val="dk1"/>
                </a:solidFill>
                <a:latin typeface="Source Sans Pro"/>
                <a:ea typeface="Source Sans Pro"/>
                <a:cs typeface="Source Sans Pro"/>
                <a:sym typeface="Source Sans Pro"/>
              </a:rPr>
              <a:t>An amazing opportunity to 4 ACYA members to share their perspective of their favourite city along side seasoned speakers such as Caroline Bos (UN Studio), Pritzker Prize laureates Toyo Ito and Kazuyo Sejima (SANAA) at the beautiful National Art Centre in Tokyo by Kurokawa . </a:t>
            </a:r>
            <a:endParaRPr/>
          </a:p>
          <a:p>
            <a:pPr marL="0" marR="0" lvl="0" indent="0" algn="just" rtl="0">
              <a:spcBef>
                <a:spcPts val="0"/>
              </a:spcBef>
              <a:spcAft>
                <a:spcPts val="0"/>
              </a:spcAft>
              <a:buNone/>
            </a:pPr>
            <a:endParaRPr sz="1200">
              <a:solidFill>
                <a:schemeClr val="dk1"/>
              </a:solidFill>
              <a:latin typeface="Source Sans Pro"/>
              <a:ea typeface="Source Sans Pro"/>
              <a:cs typeface="Source Sans Pro"/>
              <a:sym typeface="Source Sans Pro"/>
            </a:endParaRPr>
          </a:p>
          <a:p>
            <a:pPr marL="0" marR="0" lvl="0" indent="0" algn="just" rtl="0">
              <a:spcBef>
                <a:spcPts val="0"/>
              </a:spcBef>
              <a:spcAft>
                <a:spcPts val="0"/>
              </a:spcAft>
              <a:buNone/>
            </a:pPr>
            <a:r>
              <a:rPr lang="en-IN" sz="1200">
                <a:solidFill>
                  <a:schemeClr val="dk1"/>
                </a:solidFill>
                <a:latin typeface="Source Sans Pro"/>
                <a:ea typeface="Source Sans Pro"/>
                <a:cs typeface="Source Sans Pro"/>
                <a:sym typeface="Source Sans Pro"/>
              </a:rPr>
              <a:t>The  speakers representing ACYA was Ar Tan Szue Hann ( Singapore) ,          Ar Fawad ( Pakistan), Ar Denny (Indonesia) &amp; Ar Simon ( Hong Kong)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57" name="Google Shape;257;p30"/>
          <p:cNvSpPr txBox="1"/>
          <p:nvPr/>
        </p:nvSpPr>
        <p:spPr>
          <a:xfrm>
            <a:off x="1916832" y="539552"/>
            <a:ext cx="176702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IN ACTION</a:t>
            </a:r>
            <a:endParaRPr/>
          </a:p>
        </p:txBody>
      </p:sp>
      <p:pic>
        <p:nvPicPr>
          <p:cNvPr id="258" name="Google Shape;258;p30"/>
          <p:cNvPicPr preferRelativeResize="0"/>
          <p:nvPr/>
        </p:nvPicPr>
        <p:blipFill rotWithShape="1">
          <a:blip r:embed="rId3">
            <a:alphaModFix/>
          </a:blip>
          <a:srcRect/>
          <a:stretch/>
        </p:blipFill>
        <p:spPr>
          <a:xfrm>
            <a:off x="1" y="37039"/>
            <a:ext cx="1037578" cy="1078577"/>
          </a:xfrm>
          <a:prstGeom prst="rect">
            <a:avLst/>
          </a:prstGeom>
          <a:noFill/>
          <a:ln>
            <a:noFill/>
          </a:ln>
        </p:spPr>
      </p:pic>
      <p:pic>
        <p:nvPicPr>
          <p:cNvPr id="259" name="Google Shape;259;p30" descr="Image may contain: 5 people, including Ridha Razak and Daniel Denny Setiawan, people smiling"/>
          <p:cNvPicPr preferRelativeResize="0"/>
          <p:nvPr/>
        </p:nvPicPr>
        <p:blipFill rotWithShape="1">
          <a:blip r:embed="rId4">
            <a:alphaModFix/>
          </a:blip>
          <a:srcRect/>
          <a:stretch/>
        </p:blipFill>
        <p:spPr>
          <a:xfrm>
            <a:off x="877761" y="1124113"/>
            <a:ext cx="5102478" cy="72247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65" name="Google Shape;265;p31"/>
          <p:cNvSpPr txBox="1"/>
          <p:nvPr/>
        </p:nvSpPr>
        <p:spPr>
          <a:xfrm>
            <a:off x="1916832" y="539552"/>
            <a:ext cx="253781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ALUMNI IN ACTION</a:t>
            </a:r>
            <a:endParaRPr/>
          </a:p>
        </p:txBody>
      </p:sp>
      <p:pic>
        <p:nvPicPr>
          <p:cNvPr id="266" name="Google Shape;266;p31" descr="Image may contain: 2 people"/>
          <p:cNvPicPr preferRelativeResize="0"/>
          <p:nvPr/>
        </p:nvPicPr>
        <p:blipFill rotWithShape="1">
          <a:blip r:embed="rId3">
            <a:alphaModFix/>
          </a:blip>
          <a:srcRect/>
          <a:stretch/>
        </p:blipFill>
        <p:spPr>
          <a:xfrm>
            <a:off x="764704" y="1512032"/>
            <a:ext cx="2880320" cy="2880320"/>
          </a:xfrm>
          <a:prstGeom prst="rect">
            <a:avLst/>
          </a:prstGeom>
          <a:noFill/>
          <a:ln>
            <a:noFill/>
          </a:ln>
        </p:spPr>
      </p:pic>
      <p:sp>
        <p:nvSpPr>
          <p:cNvPr id="267" name="Google Shape;267;p31"/>
          <p:cNvSpPr/>
          <p:nvPr/>
        </p:nvSpPr>
        <p:spPr>
          <a:xfrm>
            <a:off x="3752065" y="1511626"/>
            <a:ext cx="2477279" cy="150810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1800" b="1">
                <a:solidFill>
                  <a:schemeClr val="dk1"/>
                </a:solidFill>
                <a:latin typeface="Source Sans Pro"/>
                <a:ea typeface="Source Sans Pro"/>
                <a:cs typeface="Source Sans Pro"/>
                <a:sym typeface="Source Sans Pro"/>
              </a:rPr>
              <a:t>Mikako Oshima</a:t>
            </a:r>
            <a:endParaRPr sz="1800" b="1">
              <a:solidFill>
                <a:schemeClr val="dk1"/>
              </a:solidFill>
              <a:latin typeface="Source Sans Pro"/>
              <a:ea typeface="Source Sans Pro"/>
              <a:cs typeface="Source Sans Pro"/>
              <a:sym typeface="Source Sans Pro"/>
            </a:endParaRPr>
          </a:p>
          <a:p>
            <a:pPr marL="0" marR="0" lvl="0" indent="0" algn="just"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just" rtl="0">
              <a:spcBef>
                <a:spcPts val="0"/>
              </a:spcBef>
              <a:spcAft>
                <a:spcPts val="0"/>
              </a:spcAft>
              <a:buNone/>
            </a:pPr>
            <a:r>
              <a:rPr lang="en-IN" sz="2800">
                <a:solidFill>
                  <a:schemeClr val="dk1"/>
                </a:solidFill>
                <a:latin typeface="Source Sans Pro"/>
                <a:ea typeface="Source Sans Pro"/>
                <a:cs typeface="Source Sans Pro"/>
                <a:sym typeface="Source Sans Pro"/>
              </a:rPr>
              <a:t>‘Modernization of Tokyo’</a:t>
            </a:r>
            <a:endParaRPr/>
          </a:p>
        </p:txBody>
      </p:sp>
      <p:pic>
        <p:nvPicPr>
          <p:cNvPr id="268" name="Google Shape;268;p31" descr="Image may contain: Gyanendra Singh Shekhawat, standing and indoor"/>
          <p:cNvPicPr preferRelativeResize="0"/>
          <p:nvPr/>
        </p:nvPicPr>
        <p:blipFill rotWithShape="1">
          <a:blip r:embed="rId4">
            <a:alphaModFix/>
          </a:blip>
          <a:srcRect/>
          <a:stretch/>
        </p:blipFill>
        <p:spPr>
          <a:xfrm>
            <a:off x="764705" y="4113176"/>
            <a:ext cx="2880320" cy="2160241"/>
          </a:xfrm>
          <a:prstGeom prst="rect">
            <a:avLst/>
          </a:prstGeom>
          <a:noFill/>
          <a:ln>
            <a:noFill/>
          </a:ln>
        </p:spPr>
      </p:pic>
      <p:sp>
        <p:nvSpPr>
          <p:cNvPr id="269" name="Google Shape;269;p31"/>
          <p:cNvSpPr/>
          <p:nvPr/>
        </p:nvSpPr>
        <p:spPr>
          <a:xfrm>
            <a:off x="3752065" y="3439033"/>
            <a:ext cx="2341231" cy="276998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IN" sz="1800" b="1">
                <a:solidFill>
                  <a:schemeClr val="dk1"/>
                </a:solidFill>
                <a:latin typeface="Source Sans Pro"/>
                <a:ea typeface="Source Sans Pro"/>
                <a:cs typeface="Source Sans Pro"/>
                <a:sym typeface="Source Sans Pro"/>
              </a:rPr>
              <a:t>Gyanendra Singh</a:t>
            </a:r>
            <a:endParaRPr/>
          </a:p>
          <a:p>
            <a:pPr marL="0" marR="0" lvl="0" indent="0" algn="just"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just" rtl="0">
              <a:spcBef>
                <a:spcPts val="0"/>
              </a:spcBef>
              <a:spcAft>
                <a:spcPts val="0"/>
              </a:spcAft>
              <a:buNone/>
            </a:pPr>
            <a:r>
              <a:rPr lang="en-IN" sz="2400">
                <a:solidFill>
                  <a:schemeClr val="dk1"/>
                </a:solidFill>
                <a:latin typeface="Source Sans Pro"/>
                <a:ea typeface="Source Sans Pro"/>
                <a:cs typeface="Source Sans Pro"/>
                <a:sym typeface="Source Sans Pro"/>
              </a:rPr>
              <a:t>‘Evolution &amp; Growth of Jaipur, blending modernity with heritage’</a:t>
            </a:r>
            <a:endParaRPr/>
          </a:p>
          <a:p>
            <a:pPr marL="0" marR="0" lvl="0" indent="0" algn="just" rtl="0">
              <a:spcBef>
                <a:spcPts val="0"/>
              </a:spcBef>
              <a:spcAft>
                <a:spcPts val="0"/>
              </a:spcAft>
              <a:buNone/>
            </a:pPr>
            <a:endParaRPr sz="1800" b="1">
              <a:solidFill>
                <a:schemeClr val="dk1"/>
              </a:solidFill>
              <a:latin typeface="Source Sans Pro"/>
              <a:ea typeface="Source Sans Pro"/>
              <a:cs typeface="Source Sans Pro"/>
              <a:sym typeface="Source Sans Pro"/>
            </a:endParaRPr>
          </a:p>
        </p:txBody>
      </p:sp>
      <p:pic>
        <p:nvPicPr>
          <p:cNvPr id="270" name="Google Shape;270;p31" descr="Image may contain: one or more people, people standing and indoor"/>
          <p:cNvPicPr preferRelativeResize="0"/>
          <p:nvPr/>
        </p:nvPicPr>
        <p:blipFill rotWithShape="1">
          <a:blip r:embed="rId5">
            <a:alphaModFix/>
          </a:blip>
          <a:srcRect/>
          <a:stretch/>
        </p:blipFill>
        <p:spPr>
          <a:xfrm>
            <a:off x="789690" y="6084168"/>
            <a:ext cx="5196566" cy="2214249"/>
          </a:xfrm>
          <a:prstGeom prst="rect">
            <a:avLst/>
          </a:prstGeom>
          <a:noFill/>
          <a:ln>
            <a:noFill/>
          </a:ln>
        </p:spPr>
      </p:pic>
      <p:pic>
        <p:nvPicPr>
          <p:cNvPr id="271" name="Google Shape;271;p31"/>
          <p:cNvPicPr preferRelativeResize="0"/>
          <p:nvPr/>
        </p:nvPicPr>
        <p:blipFill rotWithShape="1">
          <a:blip r:embed="rId6">
            <a:alphaModFix/>
          </a:blip>
          <a:srcRect/>
          <a:stretch/>
        </p:blipFill>
        <p:spPr>
          <a:xfrm>
            <a:off x="1" y="37039"/>
            <a:ext cx="1037578" cy="10785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p:nvPr/>
        </p:nvSpPr>
        <p:spPr>
          <a:xfrm>
            <a:off x="0" y="0"/>
            <a:ext cx="6858000" cy="914400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7" name="Google Shape;107;p14"/>
          <p:cNvSpPr txBox="1"/>
          <p:nvPr/>
        </p:nvSpPr>
        <p:spPr>
          <a:xfrm>
            <a:off x="249382" y="386244"/>
            <a:ext cx="6367549" cy="821763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8800" b="1" i="0" u="none" strike="noStrike" cap="none" dirty="0">
                <a:solidFill>
                  <a:schemeClr val="lt1"/>
                </a:solidFill>
                <a:latin typeface="Source Sans Pro"/>
                <a:ea typeface="Source Sans Pro"/>
                <a:cs typeface="Source Sans Pro"/>
                <a:sym typeface="Source Sans Pro"/>
              </a:rPr>
              <a:t>THE YOUTH OF TODAY ARE THE LEADERS OF TOMORROW</a:t>
            </a:r>
            <a:endParaRPr dirty="0"/>
          </a:p>
        </p:txBody>
      </p:sp>
      <p:sp>
        <p:nvSpPr>
          <p:cNvPr id="108" name="Google Shape;108;p14"/>
          <p:cNvSpPr txBox="1"/>
          <p:nvPr/>
        </p:nvSpPr>
        <p:spPr>
          <a:xfrm>
            <a:off x="5445224" y="8610774"/>
            <a:ext cx="128913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0" i="0" u="none" strike="noStrike" cap="none" dirty="0">
                <a:solidFill>
                  <a:schemeClr val="lt1"/>
                </a:solidFill>
                <a:latin typeface="Source Sans Pro"/>
                <a:ea typeface="Source Sans Pro"/>
                <a:cs typeface="Source Sans Pro"/>
                <a:sym typeface="Source Sans Pro"/>
              </a:rPr>
              <a:t>JOSE RIZAL</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77" name="Google Shape;277;p32"/>
          <p:cNvSpPr txBox="1"/>
          <p:nvPr/>
        </p:nvSpPr>
        <p:spPr>
          <a:xfrm>
            <a:off x="1980473" y="539552"/>
            <a:ext cx="234833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CONTACT OR VISIT US </a:t>
            </a:r>
            <a:endParaRPr/>
          </a:p>
        </p:txBody>
      </p:sp>
      <p:pic>
        <p:nvPicPr>
          <p:cNvPr id="278" name="Google Shape;278;p32"/>
          <p:cNvPicPr preferRelativeResize="0"/>
          <p:nvPr/>
        </p:nvPicPr>
        <p:blipFill rotWithShape="1">
          <a:blip r:embed="rId3">
            <a:alphaModFix/>
          </a:blip>
          <a:srcRect t="3576" r="21041" b="13380"/>
          <a:stretch/>
        </p:blipFill>
        <p:spPr>
          <a:xfrm>
            <a:off x="877218" y="5329158"/>
            <a:ext cx="5072061" cy="2999131"/>
          </a:xfrm>
          <a:prstGeom prst="rect">
            <a:avLst/>
          </a:prstGeom>
          <a:noFill/>
          <a:ln>
            <a:noFill/>
          </a:ln>
        </p:spPr>
      </p:pic>
      <p:sp>
        <p:nvSpPr>
          <p:cNvPr id="279" name="Google Shape;279;p32"/>
          <p:cNvSpPr txBox="1"/>
          <p:nvPr/>
        </p:nvSpPr>
        <p:spPr>
          <a:xfrm>
            <a:off x="1670500" y="2666030"/>
            <a:ext cx="3045801" cy="375163"/>
          </a:xfrm>
          <a:prstGeom prst="rect">
            <a:avLst/>
          </a:prstGeom>
          <a:noFill/>
          <a:ln>
            <a:noFill/>
          </a:ln>
        </p:spPr>
        <p:txBody>
          <a:bodyPr spcFirstLastPara="1" wrap="square" lIns="91425" tIns="45700" rIns="91425" bIns="45700" anchor="ctr" anchorCtr="0">
            <a:noAutofit/>
          </a:bodyPr>
          <a:lstStyle/>
          <a:p>
            <a:pPr marL="0" marR="0" lvl="0" indent="0" algn="l" rtl="0">
              <a:lnSpc>
                <a:spcPct val="60000"/>
              </a:lnSpc>
              <a:spcBef>
                <a:spcPts val="0"/>
              </a:spcBef>
              <a:spcAft>
                <a:spcPts val="0"/>
              </a:spcAft>
              <a:buClr>
                <a:schemeClr val="dk1"/>
              </a:buClr>
              <a:buSzPts val="1754"/>
              <a:buFont typeface="Source Sans Pro"/>
              <a:buNone/>
            </a:pPr>
            <a:r>
              <a:rPr lang="en-IN" sz="1754" b="1" cap="none">
                <a:solidFill>
                  <a:schemeClr val="dk1"/>
                </a:solidFill>
                <a:latin typeface="Source Sans Pro"/>
                <a:ea typeface="Source Sans Pro"/>
                <a:cs typeface="Source Sans Pro"/>
                <a:sym typeface="Source Sans Pro"/>
              </a:rPr>
              <a:t>ACYAMAILER@GMAIL.COM</a:t>
            </a:r>
            <a:endParaRPr/>
          </a:p>
        </p:txBody>
      </p:sp>
      <p:pic>
        <p:nvPicPr>
          <p:cNvPr id="280" name="Google Shape;280;p32" descr="Image result for gmail"/>
          <p:cNvPicPr preferRelativeResize="0"/>
          <p:nvPr/>
        </p:nvPicPr>
        <p:blipFill rotWithShape="1">
          <a:blip r:embed="rId4">
            <a:alphaModFix/>
          </a:blip>
          <a:srcRect/>
          <a:stretch/>
        </p:blipFill>
        <p:spPr>
          <a:xfrm>
            <a:off x="2070668" y="1597016"/>
            <a:ext cx="2167944" cy="786301"/>
          </a:xfrm>
          <a:prstGeom prst="rect">
            <a:avLst/>
          </a:prstGeom>
          <a:noFill/>
          <a:ln>
            <a:noFill/>
          </a:ln>
        </p:spPr>
      </p:pic>
      <p:pic>
        <p:nvPicPr>
          <p:cNvPr id="281" name="Google Shape;281;p32" descr="Image result for facebook"/>
          <p:cNvPicPr preferRelativeResize="0"/>
          <p:nvPr/>
        </p:nvPicPr>
        <p:blipFill rotWithShape="1">
          <a:blip r:embed="rId5">
            <a:alphaModFix/>
          </a:blip>
          <a:srcRect/>
          <a:stretch/>
        </p:blipFill>
        <p:spPr>
          <a:xfrm>
            <a:off x="1829898" y="3491880"/>
            <a:ext cx="2916626" cy="1096652"/>
          </a:xfrm>
          <a:prstGeom prst="rect">
            <a:avLst/>
          </a:prstGeom>
          <a:noFill/>
          <a:ln>
            <a:noFill/>
          </a:ln>
        </p:spPr>
      </p:pic>
      <p:sp>
        <p:nvSpPr>
          <p:cNvPr id="282" name="Google Shape;282;p32"/>
          <p:cNvSpPr txBox="1"/>
          <p:nvPr/>
        </p:nvSpPr>
        <p:spPr>
          <a:xfrm>
            <a:off x="1292837" y="4661802"/>
            <a:ext cx="3990748" cy="375163"/>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1"/>
              </a:buClr>
              <a:buSzPts val="1800"/>
              <a:buFont typeface="Source Sans Pro"/>
              <a:buNone/>
            </a:pPr>
            <a:r>
              <a:rPr lang="en-IN" sz="1800" b="1" cap="none">
                <a:solidFill>
                  <a:schemeClr val="dk1"/>
                </a:solidFill>
                <a:latin typeface="Source Sans Pro"/>
                <a:ea typeface="Source Sans Pro"/>
                <a:cs typeface="Source Sans Pro"/>
                <a:sym typeface="Source Sans Pro"/>
              </a:rPr>
              <a:t>ASIAN YOUNG ARCHITECTS GROUP</a:t>
            </a:r>
            <a:endParaRPr/>
          </a:p>
        </p:txBody>
      </p:sp>
      <p:pic>
        <p:nvPicPr>
          <p:cNvPr id="283" name="Google Shape;283;p32"/>
          <p:cNvPicPr preferRelativeResize="0"/>
          <p:nvPr/>
        </p:nvPicPr>
        <p:blipFill rotWithShape="1">
          <a:blip r:embed="rId6">
            <a:alphaModFix/>
          </a:blip>
          <a:srcRect/>
          <a:stretch/>
        </p:blipFill>
        <p:spPr>
          <a:xfrm>
            <a:off x="1" y="37039"/>
            <a:ext cx="1037578" cy="10785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p:nvPr/>
        </p:nvSpPr>
        <p:spPr>
          <a:xfrm>
            <a:off x="0" y="0"/>
            <a:ext cx="6858000" cy="9144000"/>
          </a:xfrm>
          <a:prstGeom prst="rect">
            <a:avLst/>
          </a:prstGeom>
          <a:solidFill>
            <a:srgbClr val="3C88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289" name="Google Shape;289;p33"/>
          <p:cNvSpPr txBox="1"/>
          <p:nvPr/>
        </p:nvSpPr>
        <p:spPr>
          <a:xfrm>
            <a:off x="1772816" y="539552"/>
            <a:ext cx="29696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CHAIRMAN 2019-2020</a:t>
            </a:r>
            <a:endParaRPr/>
          </a:p>
        </p:txBody>
      </p:sp>
      <p:pic>
        <p:nvPicPr>
          <p:cNvPr id="290" name="Google Shape;290;p33"/>
          <p:cNvPicPr preferRelativeResize="0"/>
          <p:nvPr/>
        </p:nvPicPr>
        <p:blipFill rotWithShape="1">
          <a:blip r:embed="rId3">
            <a:alphaModFix/>
          </a:blip>
          <a:srcRect t="23389"/>
          <a:stretch/>
        </p:blipFill>
        <p:spPr>
          <a:xfrm>
            <a:off x="1173254" y="1115616"/>
            <a:ext cx="4632010" cy="4731623"/>
          </a:xfrm>
          <a:prstGeom prst="ellipse">
            <a:avLst/>
          </a:prstGeom>
          <a:noFill/>
          <a:ln>
            <a:noFill/>
          </a:ln>
        </p:spPr>
      </p:pic>
      <p:sp>
        <p:nvSpPr>
          <p:cNvPr id="291" name="Google Shape;291;p33"/>
          <p:cNvSpPr txBox="1"/>
          <p:nvPr/>
        </p:nvSpPr>
        <p:spPr>
          <a:xfrm>
            <a:off x="1037579" y="7020272"/>
            <a:ext cx="4983709"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2800" b="1">
                <a:solidFill>
                  <a:schemeClr val="lt1"/>
                </a:solidFill>
                <a:latin typeface="Source Sans Pro"/>
                <a:ea typeface="Source Sans Pro"/>
                <a:cs typeface="Source Sans Pro"/>
                <a:sym typeface="Source Sans Pro"/>
              </a:rPr>
              <a:t>‘LETS BE CREATIVE IN MAKING ARCHITECTURAL PRACTICE CURRENT TO THE WORLD’</a:t>
            </a:r>
            <a:endParaRPr/>
          </a:p>
        </p:txBody>
      </p:sp>
      <p:sp>
        <p:nvSpPr>
          <p:cNvPr id="292" name="Google Shape;292;p33"/>
          <p:cNvSpPr txBox="1"/>
          <p:nvPr/>
        </p:nvSpPr>
        <p:spPr>
          <a:xfrm>
            <a:off x="1061515" y="6228184"/>
            <a:ext cx="460680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1800" b="1">
                <a:solidFill>
                  <a:schemeClr val="dk1"/>
                </a:solidFill>
                <a:latin typeface="Source Sans Pro"/>
                <a:ea typeface="Source Sans Pro"/>
                <a:cs typeface="Source Sans Pro"/>
                <a:sym typeface="Source Sans Pro"/>
              </a:rPr>
              <a:t>AR RIDHA RAZAK ( MALAYSIA)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4" descr="Image result for architecture portrait"/>
          <p:cNvPicPr preferRelativeResize="0"/>
          <p:nvPr/>
        </p:nvPicPr>
        <p:blipFill rotWithShape="1">
          <a:blip r:embed="rId3">
            <a:alphaModFix/>
          </a:blip>
          <a:srcRect/>
          <a:stretch/>
        </p:blipFill>
        <p:spPr>
          <a:xfrm>
            <a:off x="0" y="0"/>
            <a:ext cx="6858000" cy="9144000"/>
          </a:xfrm>
          <a:prstGeom prst="rect">
            <a:avLst/>
          </a:prstGeom>
          <a:noFill/>
          <a:ln>
            <a:noFill/>
          </a:ln>
        </p:spPr>
      </p:pic>
      <p:sp>
        <p:nvSpPr>
          <p:cNvPr id="298" name="Google Shape;298;p34"/>
          <p:cNvSpPr txBox="1">
            <a:spLocks noGrp="1"/>
          </p:cNvSpPr>
          <p:nvPr>
            <p:ph type="subTitle" idx="1"/>
          </p:nvPr>
        </p:nvSpPr>
        <p:spPr>
          <a:xfrm>
            <a:off x="2037318" y="4283968"/>
            <a:ext cx="2975858" cy="1603664"/>
          </a:xfrm>
          <a:prstGeom prst="rect">
            <a:avLst/>
          </a:prstGeom>
          <a:noFill/>
          <a:ln>
            <a:noFill/>
          </a:ln>
        </p:spPr>
        <p:txBody>
          <a:bodyPr spcFirstLastPara="1" wrap="square" lIns="91425" tIns="9125" rIns="91425" bIns="45700" anchor="t" anchorCtr="0">
            <a:noAutofit/>
          </a:bodyPr>
          <a:lstStyle/>
          <a:p>
            <a:pPr marL="0" lvl="0" indent="0" algn="ctr" rtl="0">
              <a:spcBef>
                <a:spcPts val="0"/>
              </a:spcBef>
              <a:spcAft>
                <a:spcPts val="0"/>
              </a:spcAft>
              <a:buClr>
                <a:schemeClr val="dk1"/>
              </a:buClr>
              <a:buSzPts val="3600"/>
              <a:buNone/>
            </a:pPr>
            <a:r>
              <a:rPr lang="en-IN" sz="3600" b="1">
                <a:latin typeface="Arial"/>
                <a:ea typeface="Arial"/>
                <a:cs typeface="Arial"/>
                <a:sym typeface="Arial"/>
              </a:rPr>
              <a:t>ACYA REPORT 2017/2018</a:t>
            </a:r>
            <a:endParaRPr/>
          </a:p>
        </p:txBody>
      </p:sp>
      <p:pic>
        <p:nvPicPr>
          <p:cNvPr id="299" name="Google Shape;299;p34" descr="Image result for ARCAsia logo"/>
          <p:cNvPicPr preferRelativeResize="0"/>
          <p:nvPr/>
        </p:nvPicPr>
        <p:blipFill rotWithShape="1">
          <a:blip r:embed="rId4">
            <a:alphaModFix/>
          </a:blip>
          <a:srcRect/>
          <a:stretch/>
        </p:blipFill>
        <p:spPr>
          <a:xfrm>
            <a:off x="2510898" y="3109337"/>
            <a:ext cx="1836204" cy="1147628"/>
          </a:xfrm>
          <a:prstGeom prst="rect">
            <a:avLst/>
          </a:prstGeom>
          <a:noFill/>
          <a:ln>
            <a:noFill/>
          </a:ln>
        </p:spPr>
      </p:pic>
      <p:sp>
        <p:nvSpPr>
          <p:cNvPr id="300" name="Google Shape;300;p34"/>
          <p:cNvSpPr txBox="1"/>
          <p:nvPr/>
        </p:nvSpPr>
        <p:spPr>
          <a:xfrm>
            <a:off x="2804458" y="8862283"/>
            <a:ext cx="4032448"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IN" sz="1000">
                <a:solidFill>
                  <a:schemeClr val="lt1"/>
                </a:solidFill>
                <a:latin typeface="Source Sans Pro"/>
                <a:ea typeface="Source Sans Pro"/>
                <a:cs typeface="Source Sans Pro"/>
                <a:sym typeface="Source Sans Pro"/>
              </a:rPr>
              <a:t>PREPARED BY : AR RIDHA RAZAK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14" name="Google Shape;114;p15"/>
          <p:cNvSpPr txBox="1"/>
          <p:nvPr/>
        </p:nvSpPr>
        <p:spPr>
          <a:xfrm>
            <a:off x="1772816" y="539552"/>
            <a:ext cx="296081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CHAIRMAN 2017-2018</a:t>
            </a:r>
            <a:endParaRPr/>
          </a:p>
        </p:txBody>
      </p:sp>
      <p:pic>
        <p:nvPicPr>
          <p:cNvPr id="115" name="Google Shape;115;p15"/>
          <p:cNvPicPr preferRelativeResize="0"/>
          <p:nvPr/>
        </p:nvPicPr>
        <p:blipFill rotWithShape="1">
          <a:blip r:embed="rId3">
            <a:alphaModFix/>
          </a:blip>
          <a:srcRect/>
          <a:stretch/>
        </p:blipFill>
        <p:spPr>
          <a:xfrm>
            <a:off x="1" y="37039"/>
            <a:ext cx="1037578" cy="1078577"/>
          </a:xfrm>
          <a:prstGeom prst="rect">
            <a:avLst/>
          </a:prstGeom>
          <a:noFill/>
          <a:ln>
            <a:noFill/>
          </a:ln>
        </p:spPr>
      </p:pic>
      <p:pic>
        <p:nvPicPr>
          <p:cNvPr id="116" name="Google Shape;116;p15" descr="Image may contain: Tan Szue Hann, sitting"/>
          <p:cNvPicPr preferRelativeResize="0"/>
          <p:nvPr/>
        </p:nvPicPr>
        <p:blipFill rotWithShape="1">
          <a:blip r:embed="rId4">
            <a:alphaModFix/>
          </a:blip>
          <a:srcRect/>
          <a:stretch/>
        </p:blipFill>
        <p:spPr>
          <a:xfrm>
            <a:off x="1262033" y="1331640"/>
            <a:ext cx="4630742" cy="4630743"/>
          </a:xfrm>
          <a:prstGeom prst="ellipse">
            <a:avLst/>
          </a:prstGeom>
          <a:noFill/>
          <a:ln>
            <a:noFill/>
          </a:ln>
        </p:spPr>
      </p:pic>
      <p:sp>
        <p:nvSpPr>
          <p:cNvPr id="117" name="Google Shape;117;p15"/>
          <p:cNvSpPr txBox="1"/>
          <p:nvPr/>
        </p:nvSpPr>
        <p:spPr>
          <a:xfrm>
            <a:off x="913109" y="6235744"/>
            <a:ext cx="5031781"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600" b="1">
                <a:solidFill>
                  <a:schemeClr val="dk1"/>
                </a:solidFill>
                <a:latin typeface="Source Sans Pro"/>
                <a:ea typeface="Source Sans Pro"/>
                <a:cs typeface="Source Sans Pro"/>
                <a:sym typeface="Source Sans Pro"/>
              </a:rPr>
              <a:t>AR. TAN SZUE HANN</a:t>
            </a:r>
            <a:endParaRPr/>
          </a:p>
          <a:p>
            <a:pPr marL="0" marR="0" lvl="0" indent="0" algn="l" rtl="0">
              <a:spcBef>
                <a:spcPts val="0"/>
              </a:spcBef>
              <a:spcAft>
                <a:spcPts val="0"/>
              </a:spcAft>
              <a:buNone/>
            </a:pPr>
            <a:endParaRPr sz="1600" b="1">
              <a:solidFill>
                <a:schemeClr val="dk1"/>
              </a:solidFill>
              <a:latin typeface="Source Sans Pro"/>
              <a:ea typeface="Source Sans Pro"/>
              <a:cs typeface="Source Sans Pro"/>
              <a:sym typeface="Source Sans Pro"/>
            </a:endParaRPr>
          </a:p>
          <a:p>
            <a:pPr marL="0" marR="0" lvl="0" indent="0" algn="just" rtl="0">
              <a:spcBef>
                <a:spcPts val="0"/>
              </a:spcBef>
              <a:spcAft>
                <a:spcPts val="0"/>
              </a:spcAft>
              <a:buNone/>
            </a:pPr>
            <a:r>
              <a:rPr lang="en-IN" sz="1200">
                <a:solidFill>
                  <a:schemeClr val="dk1"/>
                </a:solidFill>
                <a:latin typeface="Source Sans Pro"/>
                <a:ea typeface="Source Sans Pro"/>
                <a:cs typeface="Source Sans Pro"/>
                <a:sym typeface="Source Sans Pro"/>
              </a:rPr>
              <a:t>It has been a great 2 years serving the young architects’ fraternity in Asia as ACYA (ARCASIA Committee on Young Architects) Chairman. I have seen some amazing energy from my fellow young architect leaders, and in the course of two years, we have identified key issues that young architects in Asia face. The Committee continues to look at modes of collaboration and the exchange of ideas and solutions, that could alleviate some of these issues, and bring the profession of Architecture in Asia into further excellence and esteem.</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23" name="Google Shape;123;p16"/>
          <p:cNvSpPr txBox="1"/>
          <p:nvPr/>
        </p:nvSpPr>
        <p:spPr>
          <a:xfrm>
            <a:off x="1484784" y="410514"/>
            <a:ext cx="358835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COMMITTEE MEMBERS 2017</a:t>
            </a:r>
            <a:endParaRPr/>
          </a:p>
        </p:txBody>
      </p:sp>
      <p:pic>
        <p:nvPicPr>
          <p:cNvPr id="124" name="Google Shape;124;p16"/>
          <p:cNvPicPr preferRelativeResize="0"/>
          <p:nvPr/>
        </p:nvPicPr>
        <p:blipFill rotWithShape="1">
          <a:blip r:embed="rId3">
            <a:alphaModFix/>
          </a:blip>
          <a:srcRect/>
          <a:stretch/>
        </p:blipFill>
        <p:spPr>
          <a:xfrm>
            <a:off x="1" y="37039"/>
            <a:ext cx="1037578" cy="1078577"/>
          </a:xfrm>
          <a:prstGeom prst="rect">
            <a:avLst/>
          </a:prstGeom>
          <a:noFill/>
          <a:ln>
            <a:noFill/>
          </a:ln>
        </p:spPr>
      </p:pic>
      <p:sp>
        <p:nvSpPr>
          <p:cNvPr id="125" name="Google Shape;125;p16"/>
          <p:cNvSpPr/>
          <p:nvPr/>
        </p:nvSpPr>
        <p:spPr>
          <a:xfrm>
            <a:off x="764704" y="4587108"/>
            <a:ext cx="5400600" cy="12772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100">
                <a:solidFill>
                  <a:schemeClr val="dk1"/>
                </a:solidFill>
                <a:latin typeface="Source Sans Pro"/>
                <a:ea typeface="Source Sans Pro"/>
                <a:cs typeface="Source Sans Pro"/>
                <a:sym typeface="Source Sans Pro"/>
              </a:rPr>
              <a:t>* For roundtable in Jaipur</a:t>
            </a:r>
            <a:endParaRPr sz="11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100">
                <a:solidFill>
                  <a:schemeClr val="dk1"/>
                </a:solidFill>
                <a:latin typeface="Source Sans Pro"/>
                <a:ea typeface="Source Sans Pro"/>
                <a:cs typeface="Source Sans Pro"/>
                <a:sym typeface="Source Sans Pro"/>
              </a:rPr>
              <a:t> </a:t>
            </a:r>
            <a:endParaRPr sz="11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100">
                <a:solidFill>
                  <a:schemeClr val="dk1"/>
                </a:solidFill>
                <a:latin typeface="Source Sans Pro"/>
                <a:ea typeface="Source Sans Pro"/>
                <a:cs typeface="Source Sans Pro"/>
                <a:sym typeface="Source Sans Pro"/>
              </a:rPr>
              <a:t>Skype Call : Ar Tan Szue Hann(SIA, Singapore/ 2017-18 ACYA Chair)</a:t>
            </a:r>
            <a:endParaRPr sz="11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100">
                <a:solidFill>
                  <a:schemeClr val="dk1"/>
                </a:solidFill>
                <a:latin typeface="Source Sans Pro"/>
                <a:ea typeface="Source Sans Pro"/>
                <a:cs typeface="Source Sans Pro"/>
                <a:sym typeface="Source Sans Pro"/>
              </a:rPr>
              <a:t>Observer : Ar Divya Kush (IIA_President/ARCASIA Office Bearer), Ar Abu Sayeed (IAB, ARCASIA Office Bearer) , Ar Md Rakibuzzaman (IBA), Mr. (KIRA), Ms Sojeong Kwon (KIRA), Ar Pankaj Sharma(IIA), Ar Navpreet Kaur(IIA)</a:t>
            </a:r>
            <a:endParaRPr sz="11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100">
                <a:solidFill>
                  <a:schemeClr val="dk1"/>
                </a:solidFill>
                <a:latin typeface="Source Sans Pro"/>
                <a:ea typeface="Source Sans Pro"/>
                <a:cs typeface="Source Sans Pro"/>
                <a:sym typeface="Source Sans Pro"/>
              </a:rPr>
              <a:t>Absent with Apologies : BIA, IAP, SLIA, ALACE, SIA, UAP, VAA, PUJA, AMA, AAM, HKIA, UMA</a:t>
            </a:r>
            <a:endParaRPr sz="1100">
              <a:solidFill>
                <a:schemeClr val="dk1"/>
              </a:solidFill>
              <a:latin typeface="Source Sans Pro"/>
              <a:ea typeface="Source Sans Pro"/>
              <a:cs typeface="Source Sans Pro"/>
              <a:sym typeface="Source Sans Pro"/>
            </a:endParaRPr>
          </a:p>
        </p:txBody>
      </p:sp>
      <p:graphicFrame>
        <p:nvGraphicFramePr>
          <p:cNvPr id="126" name="Google Shape;126;p16"/>
          <p:cNvGraphicFramePr/>
          <p:nvPr/>
        </p:nvGraphicFramePr>
        <p:xfrm>
          <a:off x="775894" y="1115616"/>
          <a:ext cx="5302000" cy="3451623"/>
        </p:xfrm>
        <a:graphic>
          <a:graphicData uri="http://schemas.openxmlformats.org/drawingml/2006/table">
            <a:tbl>
              <a:tblPr firstCol="1" bandRow="1">
                <a:noFill/>
                <a:tableStyleId>{0633B003-9571-4CD8-BEFB-1F49061AF2A7}</a:tableStyleId>
              </a:tblPr>
              <a:tblGrid>
                <a:gridCol w="2069575"/>
                <a:gridCol w="924050"/>
                <a:gridCol w="885750"/>
                <a:gridCol w="1422625"/>
              </a:tblGrid>
              <a:tr h="281775">
                <a:tc rowSpan="2">
                  <a:txBody>
                    <a:bodyPr/>
                    <a:lstStyle/>
                    <a:p>
                      <a:pPr marL="0" marR="0" lvl="0" indent="0" algn="l" rtl="0">
                        <a:spcBef>
                          <a:spcPts val="0"/>
                        </a:spcBef>
                        <a:spcAft>
                          <a:spcPts val="0"/>
                        </a:spcAft>
                        <a:buNone/>
                      </a:pPr>
                      <a:r>
                        <a:rPr lang="en-IN" sz="1200" b="1" u="none" strike="noStrike" cap="none"/>
                        <a:t>Official representative</a:t>
                      </a:r>
                      <a:endParaRPr sz="1200" b="1" u="none" strike="noStrike" cap="none">
                        <a:latin typeface="Calibri"/>
                        <a:ea typeface="Calibri"/>
                        <a:cs typeface="Calibri"/>
                        <a:sym typeface="Calibri"/>
                      </a:endParaRPr>
                    </a:p>
                  </a:txBody>
                  <a:tcPr marL="54900" marR="54900" marT="0" marB="0" anchor="ctr">
                    <a:solidFill>
                      <a:schemeClr val="lt1"/>
                    </a:solidFill>
                  </a:tcPr>
                </a:tc>
                <a:tc gridSpan="2">
                  <a:txBody>
                    <a:bodyPr/>
                    <a:lstStyle/>
                    <a:p>
                      <a:pPr marL="0" marR="0" lvl="0" indent="0" algn="l" rtl="0">
                        <a:spcBef>
                          <a:spcPts val="0"/>
                        </a:spcBef>
                        <a:spcAft>
                          <a:spcPts val="0"/>
                        </a:spcAft>
                        <a:buNone/>
                      </a:pPr>
                      <a:r>
                        <a:rPr lang="en-IN" sz="1200" b="1" u="none" strike="noStrike" cap="none"/>
                        <a:t>REPRESENTATIVE OF</a:t>
                      </a:r>
                      <a:endParaRPr sz="1200" b="1" u="none" strike="noStrike" cap="none">
                        <a:latin typeface="Calibri"/>
                        <a:ea typeface="Calibri"/>
                        <a:cs typeface="Calibri"/>
                        <a:sym typeface="Calibri"/>
                      </a:endParaRPr>
                    </a:p>
                  </a:txBody>
                  <a:tcPr marL="54900" marR="54900" marT="0" marB="0" anchor="ctr">
                    <a:solidFill>
                      <a:schemeClr val="lt1"/>
                    </a:solidFill>
                  </a:tcPr>
                </a:tc>
                <a:tc hMerge="1">
                  <a:txBody>
                    <a:bodyPr/>
                    <a:lstStyle/>
                    <a:p>
                      <a:endParaRPr lang="en-US"/>
                    </a:p>
                  </a:txBody>
                  <a:tcPr/>
                </a:tc>
                <a:tc rowSpan="2">
                  <a:txBody>
                    <a:bodyPr/>
                    <a:lstStyle/>
                    <a:p>
                      <a:pPr marL="0" marR="0" lvl="0" indent="0" algn="l" rtl="0">
                        <a:spcBef>
                          <a:spcPts val="0"/>
                        </a:spcBef>
                        <a:spcAft>
                          <a:spcPts val="0"/>
                        </a:spcAft>
                        <a:buNone/>
                      </a:pPr>
                      <a:r>
                        <a:rPr lang="en-IN" sz="1200" b="1" u="none" strike="noStrike" cap="none"/>
                        <a:t>Role</a:t>
                      </a:r>
                      <a:endParaRPr sz="1200" b="1" u="none" strike="noStrike" cap="none">
                        <a:latin typeface="Calibri"/>
                        <a:ea typeface="Calibri"/>
                        <a:cs typeface="Calibri"/>
                        <a:sym typeface="Calibri"/>
                      </a:endParaRPr>
                    </a:p>
                  </a:txBody>
                  <a:tcPr marL="54900" marR="54900" marT="0" marB="0" anchor="ctr">
                    <a:solidFill>
                      <a:schemeClr val="lt1"/>
                    </a:solidFill>
                  </a:tcPr>
                </a:tc>
              </a:tr>
              <a:tr h="281775">
                <a:tc vMerge="1">
                  <a:txBody>
                    <a:bodyPr/>
                    <a:lstStyle/>
                    <a:p>
                      <a:endParaRPr lang="en-US"/>
                    </a:p>
                  </a:txBody>
                  <a:tcPr/>
                </a:tc>
                <a:tc>
                  <a:txBody>
                    <a:bodyPr/>
                    <a:lstStyle/>
                    <a:p>
                      <a:pPr marL="0" marR="0" lvl="0" indent="0" algn="l" rtl="0">
                        <a:spcBef>
                          <a:spcPts val="0"/>
                        </a:spcBef>
                        <a:spcAft>
                          <a:spcPts val="0"/>
                        </a:spcAft>
                        <a:buNone/>
                      </a:pPr>
                      <a:r>
                        <a:rPr lang="en-IN" sz="1200" b="1" u="none" strike="noStrike" cap="none"/>
                        <a:t>COUNTRY</a:t>
                      </a:r>
                      <a:endParaRPr sz="1200" b="1" u="none" strike="noStrike" cap="none">
                        <a:latin typeface="Calibri"/>
                        <a:ea typeface="Calibri"/>
                        <a:cs typeface="Calibri"/>
                        <a:sym typeface="Calibri"/>
                      </a:endParaRPr>
                    </a:p>
                  </a:txBody>
                  <a:tcPr marL="54900" marR="54900" marT="0" marB="0" anchor="ctr">
                    <a:solidFill>
                      <a:schemeClr val="lt1"/>
                    </a:solidFill>
                  </a:tcPr>
                </a:tc>
                <a:tc>
                  <a:txBody>
                    <a:bodyPr/>
                    <a:lstStyle/>
                    <a:p>
                      <a:pPr marL="0" marR="0" lvl="0" indent="0" algn="l" rtl="0">
                        <a:spcBef>
                          <a:spcPts val="0"/>
                        </a:spcBef>
                        <a:spcAft>
                          <a:spcPts val="0"/>
                        </a:spcAft>
                        <a:buNone/>
                      </a:pPr>
                      <a:r>
                        <a:rPr lang="en-IN" sz="1200" b="1" u="none" strike="noStrike" cap="none"/>
                        <a:t>INSTITUTE</a:t>
                      </a:r>
                      <a:endParaRPr sz="1200" b="1" u="none" strike="noStrike" cap="none">
                        <a:latin typeface="Calibri"/>
                        <a:ea typeface="Calibri"/>
                        <a:cs typeface="Calibri"/>
                        <a:sym typeface="Calibri"/>
                      </a:endParaRPr>
                    </a:p>
                  </a:txBody>
                  <a:tcPr marL="54900" marR="54900" marT="0" marB="0" anchor="ctr">
                    <a:solidFill>
                      <a:schemeClr val="lt1"/>
                    </a:solidFill>
                  </a:tcPr>
                </a:tc>
                <a:tc vMerge="1">
                  <a:txBody>
                    <a:bodyPr/>
                    <a:lstStyle/>
                    <a:p>
                      <a:endParaRPr lang="en-US"/>
                    </a:p>
                  </a:txBody>
                  <a:tcPr/>
                </a:tc>
              </a:tr>
              <a:tr h="281775">
                <a:tc>
                  <a:txBody>
                    <a:bodyPr/>
                    <a:lstStyle/>
                    <a:p>
                      <a:pPr marL="0" marR="0" lvl="0" indent="0" algn="l" rtl="0">
                        <a:lnSpc>
                          <a:spcPct val="115000"/>
                        </a:lnSpc>
                        <a:spcBef>
                          <a:spcPts val="0"/>
                        </a:spcBef>
                        <a:spcAft>
                          <a:spcPts val="0"/>
                        </a:spcAft>
                        <a:buNone/>
                      </a:pPr>
                      <a:r>
                        <a:rPr lang="en-IN" sz="1200" b="0" u="none" strike="noStrike" cap="none">
                          <a:latin typeface="Calibri"/>
                          <a:ea typeface="Calibri"/>
                          <a:cs typeface="Calibri"/>
                          <a:sym typeface="Calibri"/>
                        </a:rPr>
                        <a:t>Ar Tan Szue Hann</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latin typeface="Calibri"/>
                          <a:ea typeface="Calibri"/>
                          <a:cs typeface="Calibri"/>
                          <a:sym typeface="Calibri"/>
                        </a:rPr>
                        <a:t>Singapore</a:t>
                      </a:r>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latin typeface="Calibri"/>
                          <a:ea typeface="Calibri"/>
                          <a:cs typeface="Calibri"/>
                          <a:sym typeface="Calibri"/>
                        </a:rPr>
                        <a:t>SIA</a:t>
                      </a:r>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latin typeface="Calibri"/>
                          <a:ea typeface="Calibri"/>
                          <a:cs typeface="Calibri"/>
                          <a:sym typeface="Calibri"/>
                        </a:rPr>
                        <a:t>Chairman</a:t>
                      </a:r>
                      <a:endParaRPr/>
                    </a:p>
                  </a:txBody>
                  <a:tcPr marL="66150" marR="66150" marT="0" marB="0" anchor="ctr"/>
                </a:tc>
              </a:tr>
              <a:tr h="281775">
                <a:tc>
                  <a:txBody>
                    <a:bodyPr/>
                    <a:lstStyle/>
                    <a:p>
                      <a:pPr marL="0" marR="0" lvl="0" indent="0" algn="l" rtl="0">
                        <a:lnSpc>
                          <a:spcPct val="115000"/>
                        </a:lnSpc>
                        <a:spcBef>
                          <a:spcPts val="0"/>
                        </a:spcBef>
                        <a:spcAft>
                          <a:spcPts val="0"/>
                        </a:spcAft>
                        <a:buNone/>
                      </a:pPr>
                      <a:r>
                        <a:rPr lang="en-IN" sz="1200" b="0" u="none" strike="noStrike" cap="none"/>
                        <a:t>Ar Mikako Oshima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Japan</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JIA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 / Acting Chair*</a:t>
                      </a:r>
                      <a:endParaRPr sz="1200" b="0" u="none" strike="noStrike" cap="none">
                        <a:latin typeface="Calibri"/>
                        <a:ea typeface="Calibri"/>
                        <a:cs typeface="Calibri"/>
                        <a:sym typeface="Calibri"/>
                      </a:endParaRPr>
                    </a:p>
                  </a:txBody>
                  <a:tcPr marL="66150" marR="66150" marT="0" marB="0" anchor="ctr"/>
                </a:tc>
              </a:tr>
              <a:tr h="318975">
                <a:tc>
                  <a:txBody>
                    <a:bodyPr/>
                    <a:lstStyle/>
                    <a:p>
                      <a:pPr marL="0" marR="0" lvl="0" indent="0" algn="l" rtl="0">
                        <a:lnSpc>
                          <a:spcPct val="115000"/>
                        </a:lnSpc>
                        <a:spcBef>
                          <a:spcPts val="0"/>
                        </a:spcBef>
                        <a:spcAft>
                          <a:spcPts val="0"/>
                        </a:spcAft>
                        <a:buNone/>
                      </a:pPr>
                      <a:r>
                        <a:rPr lang="en-IN" sz="1200" b="0" u="none" strike="noStrike" cap="none"/>
                        <a:t>Ar Rattapong Angkasith</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Thailand</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ASA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a:t>
                      </a:r>
                      <a:endParaRPr sz="1200" b="0" u="none" strike="noStrike" cap="none">
                        <a:latin typeface="Calibri"/>
                        <a:ea typeface="Calibri"/>
                        <a:cs typeface="Calibri"/>
                        <a:sym typeface="Calibri"/>
                      </a:endParaRPr>
                    </a:p>
                  </a:txBody>
                  <a:tcPr marL="66150" marR="66150" marT="0" marB="0" anchor="ctr"/>
                </a:tc>
              </a:tr>
              <a:tr h="281775">
                <a:tc>
                  <a:txBody>
                    <a:bodyPr/>
                    <a:lstStyle/>
                    <a:p>
                      <a:pPr marL="0" marR="0" lvl="0" indent="0" algn="l" rtl="0">
                        <a:lnSpc>
                          <a:spcPct val="115000"/>
                        </a:lnSpc>
                        <a:spcBef>
                          <a:spcPts val="0"/>
                        </a:spcBef>
                        <a:spcAft>
                          <a:spcPts val="0"/>
                        </a:spcAft>
                        <a:buNone/>
                      </a:pPr>
                      <a:r>
                        <a:rPr lang="en-IN" sz="1200" b="0" u="none" strike="noStrike" cap="none"/>
                        <a:t>Ar Cho Younkyoung</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Korea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KIRA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a:t>
                      </a:r>
                      <a:endParaRPr sz="1200" b="0" u="none" strike="noStrike" cap="none">
                        <a:latin typeface="Calibri"/>
                        <a:ea typeface="Calibri"/>
                        <a:cs typeface="Calibri"/>
                        <a:sym typeface="Calibri"/>
                      </a:endParaRPr>
                    </a:p>
                  </a:txBody>
                  <a:tcPr marL="66150" marR="66150" marT="0" marB="0" anchor="ctr"/>
                </a:tc>
              </a:tr>
              <a:tr h="281775">
                <a:tc>
                  <a:txBody>
                    <a:bodyPr/>
                    <a:lstStyle/>
                    <a:p>
                      <a:pPr marL="0" marR="0" lvl="0" indent="0" algn="l" rtl="0">
                        <a:lnSpc>
                          <a:spcPct val="115000"/>
                        </a:lnSpc>
                        <a:spcBef>
                          <a:spcPts val="0"/>
                        </a:spcBef>
                        <a:spcAft>
                          <a:spcPts val="0"/>
                        </a:spcAft>
                        <a:buNone/>
                      </a:pPr>
                      <a:r>
                        <a:rPr lang="en-IN" sz="1200" b="0" u="none" strike="noStrike" cap="none"/>
                        <a:t>Ar Asif M Ahsanul Haq</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Bangladesh</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IAB</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a:t>
                      </a:r>
                      <a:endParaRPr sz="1200" b="0" u="none" strike="noStrike" cap="none">
                        <a:latin typeface="Calibri"/>
                        <a:ea typeface="Calibri"/>
                        <a:cs typeface="Calibri"/>
                        <a:sym typeface="Calibri"/>
                      </a:endParaRPr>
                    </a:p>
                  </a:txBody>
                  <a:tcPr marL="66150" marR="66150" marT="0" marB="0" anchor="ctr"/>
                </a:tc>
              </a:tr>
              <a:tr h="318975">
                <a:tc>
                  <a:txBody>
                    <a:bodyPr/>
                    <a:lstStyle/>
                    <a:p>
                      <a:pPr marL="0" marR="0" lvl="0" indent="0" algn="l" rtl="0">
                        <a:lnSpc>
                          <a:spcPct val="115000"/>
                        </a:lnSpc>
                        <a:spcBef>
                          <a:spcPts val="0"/>
                        </a:spcBef>
                        <a:spcAft>
                          <a:spcPts val="0"/>
                        </a:spcAft>
                        <a:buNone/>
                      </a:pPr>
                      <a:r>
                        <a:rPr lang="en-IN" sz="1200" b="0" u="none" strike="noStrike" cap="none"/>
                        <a:t>Ar Denny Setiawan</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Indonesia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IAI</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a:t>
                      </a:r>
                      <a:endParaRPr sz="1200" b="0" u="none" strike="noStrike" cap="none">
                        <a:latin typeface="Calibri"/>
                        <a:ea typeface="Calibri"/>
                        <a:cs typeface="Calibri"/>
                        <a:sym typeface="Calibri"/>
                      </a:endParaRPr>
                    </a:p>
                  </a:txBody>
                  <a:tcPr marL="66150" marR="66150" marT="0" marB="0" anchor="ctr"/>
                </a:tc>
              </a:tr>
              <a:tr h="281775">
                <a:tc>
                  <a:txBody>
                    <a:bodyPr/>
                    <a:lstStyle/>
                    <a:p>
                      <a:pPr marL="0" marR="0" lvl="0" indent="0" algn="l" rtl="0">
                        <a:lnSpc>
                          <a:spcPct val="115000"/>
                        </a:lnSpc>
                        <a:spcBef>
                          <a:spcPts val="0"/>
                        </a:spcBef>
                        <a:spcAft>
                          <a:spcPts val="0"/>
                        </a:spcAft>
                        <a:buNone/>
                      </a:pPr>
                      <a:r>
                        <a:rPr lang="en-IN" sz="1200" b="0" u="none" strike="noStrike" cap="none"/>
                        <a:t>Ar Gyanendra Singh Shekhawat</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India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IIA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a:t>
                      </a:r>
                      <a:endParaRPr sz="1200" b="0" u="none" strike="noStrike" cap="none">
                        <a:latin typeface="Calibri"/>
                        <a:ea typeface="Calibri"/>
                        <a:cs typeface="Calibri"/>
                        <a:sym typeface="Calibri"/>
                      </a:endParaRPr>
                    </a:p>
                  </a:txBody>
                  <a:tcPr marL="66150" marR="66150" marT="0" marB="0" anchor="ctr"/>
                </a:tc>
              </a:tr>
              <a:tr h="281775">
                <a:tc>
                  <a:txBody>
                    <a:bodyPr/>
                    <a:lstStyle/>
                    <a:p>
                      <a:pPr marL="0" marR="0" lvl="0" indent="0" algn="l" rtl="0">
                        <a:lnSpc>
                          <a:spcPct val="115000"/>
                        </a:lnSpc>
                        <a:spcBef>
                          <a:spcPts val="0"/>
                        </a:spcBef>
                        <a:spcAft>
                          <a:spcPts val="0"/>
                        </a:spcAft>
                        <a:buNone/>
                      </a:pPr>
                      <a:r>
                        <a:rPr lang="en-IN" sz="1200" b="0" u="none" strike="noStrike" cap="none"/>
                        <a:t>Ar Ahmad Ridha Abdul Razak</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Malaysia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PAM</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a:t>
                      </a:r>
                      <a:endParaRPr sz="1200" b="0" u="none" strike="noStrike" cap="none">
                        <a:latin typeface="Calibri"/>
                        <a:ea typeface="Calibri"/>
                        <a:cs typeface="Calibri"/>
                        <a:sym typeface="Calibri"/>
                      </a:endParaRPr>
                    </a:p>
                  </a:txBody>
                  <a:tcPr marL="66150" marR="66150" marT="0" marB="0" anchor="ctr"/>
                </a:tc>
              </a:tr>
              <a:tr h="281775">
                <a:tc>
                  <a:txBody>
                    <a:bodyPr/>
                    <a:lstStyle/>
                    <a:p>
                      <a:pPr marL="0" marR="0" lvl="0" indent="0" algn="l" rtl="0">
                        <a:lnSpc>
                          <a:spcPct val="115000"/>
                        </a:lnSpc>
                        <a:spcBef>
                          <a:spcPts val="0"/>
                        </a:spcBef>
                        <a:spcAft>
                          <a:spcPts val="0"/>
                        </a:spcAft>
                        <a:buNone/>
                      </a:pPr>
                      <a:r>
                        <a:rPr lang="en-IN" sz="1200" b="0" u="none" strike="noStrike" cap="none"/>
                        <a:t>Ar Sudeep Sharma Paudyal</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Nepal</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SONA</a:t>
                      </a:r>
                      <a:endParaRPr sz="1200" b="0" u="none" strike="noStrike" cap="none">
                        <a:latin typeface="Calibri"/>
                        <a:ea typeface="Calibri"/>
                        <a:cs typeface="Calibri"/>
                        <a:sym typeface="Calibri"/>
                      </a:endParaRPr>
                    </a:p>
                  </a:txBody>
                  <a:tcPr marL="66150" marR="66150" marT="0" marB="0" anchor="ctr"/>
                </a:tc>
                <a:tc>
                  <a:txBody>
                    <a:bodyPr/>
                    <a:lstStyle/>
                    <a:p>
                      <a:pPr marL="0" marR="0" lvl="0" indent="0" algn="l" rtl="0">
                        <a:lnSpc>
                          <a:spcPct val="115000"/>
                        </a:lnSpc>
                        <a:spcBef>
                          <a:spcPts val="0"/>
                        </a:spcBef>
                        <a:spcAft>
                          <a:spcPts val="0"/>
                        </a:spcAft>
                        <a:buNone/>
                      </a:pPr>
                      <a:r>
                        <a:rPr lang="en-IN" sz="1200" b="0" u="none" strike="noStrike" cap="none"/>
                        <a:t>Representative</a:t>
                      </a:r>
                      <a:endParaRPr sz="1200" b="0" u="none" strike="noStrike" cap="none">
                        <a:latin typeface="Calibri"/>
                        <a:ea typeface="Calibri"/>
                        <a:cs typeface="Calibri"/>
                        <a:sym typeface="Calibri"/>
                      </a:endParaRPr>
                    </a:p>
                  </a:txBody>
                  <a:tcPr marL="66150" marR="66150" marT="0" marB="0" anchor="ctr"/>
                </a:tc>
              </a:tr>
            </a:tbl>
          </a:graphicData>
        </a:graphic>
      </p:graphicFrame>
      <p:pic>
        <p:nvPicPr>
          <p:cNvPr id="127" name="Google Shape;127;p16"/>
          <p:cNvPicPr preferRelativeResize="0"/>
          <p:nvPr/>
        </p:nvPicPr>
        <p:blipFill rotWithShape="1">
          <a:blip r:embed="rId4">
            <a:alphaModFix/>
          </a:blip>
          <a:srcRect l="8000" t="27037" b="12593"/>
          <a:stretch/>
        </p:blipFill>
        <p:spPr>
          <a:xfrm>
            <a:off x="908720" y="5864381"/>
            <a:ext cx="5112568" cy="2516165"/>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34" name="Google Shape;134;p17"/>
          <p:cNvSpPr txBox="1"/>
          <p:nvPr/>
        </p:nvSpPr>
        <p:spPr>
          <a:xfrm>
            <a:off x="1772816" y="539552"/>
            <a:ext cx="301031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COMMITTEE MEMBERS</a:t>
            </a:r>
            <a:endParaRPr/>
          </a:p>
          <a:p>
            <a:pPr marL="0" marR="0" lvl="0" indent="0" algn="ctr" rtl="0">
              <a:spcBef>
                <a:spcPts val="0"/>
              </a:spcBef>
              <a:spcAft>
                <a:spcPts val="0"/>
              </a:spcAft>
              <a:buNone/>
            </a:pPr>
            <a:r>
              <a:rPr lang="en-IN" sz="1800" b="1">
                <a:solidFill>
                  <a:schemeClr val="dk1"/>
                </a:solidFill>
                <a:latin typeface="Source Sans Pro"/>
                <a:ea typeface="Source Sans Pro"/>
                <a:cs typeface="Source Sans Pro"/>
                <a:sym typeface="Source Sans Pro"/>
              </a:rPr>
              <a:t>2018</a:t>
            </a:r>
            <a:endParaRPr/>
          </a:p>
        </p:txBody>
      </p:sp>
      <p:pic>
        <p:nvPicPr>
          <p:cNvPr id="135" name="Google Shape;135;p17"/>
          <p:cNvPicPr preferRelativeResize="0"/>
          <p:nvPr/>
        </p:nvPicPr>
        <p:blipFill rotWithShape="1">
          <a:blip r:embed="rId3">
            <a:alphaModFix/>
          </a:blip>
          <a:srcRect/>
          <a:stretch/>
        </p:blipFill>
        <p:spPr>
          <a:xfrm>
            <a:off x="1" y="37039"/>
            <a:ext cx="1037578" cy="1078577"/>
          </a:xfrm>
          <a:prstGeom prst="rect">
            <a:avLst/>
          </a:prstGeom>
          <a:noFill/>
          <a:ln>
            <a:noFill/>
          </a:ln>
        </p:spPr>
      </p:pic>
      <p:graphicFrame>
        <p:nvGraphicFramePr>
          <p:cNvPr id="136" name="Google Shape;136;p17"/>
          <p:cNvGraphicFramePr/>
          <p:nvPr/>
        </p:nvGraphicFramePr>
        <p:xfrm>
          <a:off x="791298" y="1439648"/>
          <a:ext cx="5302000" cy="6948600"/>
        </p:xfrm>
        <a:graphic>
          <a:graphicData uri="http://schemas.openxmlformats.org/drawingml/2006/table">
            <a:tbl>
              <a:tblPr firstCol="1" bandRow="1">
                <a:noFill/>
                <a:tableStyleId>{0633B003-9571-4CD8-BEFB-1F49061AF2A7}</a:tableStyleId>
              </a:tblPr>
              <a:tblGrid>
                <a:gridCol w="2069575"/>
                <a:gridCol w="924050"/>
                <a:gridCol w="885750"/>
                <a:gridCol w="1422625"/>
              </a:tblGrid>
              <a:tr h="281775">
                <a:tc rowSpan="2">
                  <a:txBody>
                    <a:bodyPr/>
                    <a:lstStyle/>
                    <a:p>
                      <a:pPr marL="0" marR="0" lvl="0" indent="0" algn="l" rtl="0">
                        <a:spcBef>
                          <a:spcPts val="0"/>
                        </a:spcBef>
                        <a:spcAft>
                          <a:spcPts val="0"/>
                        </a:spcAft>
                        <a:buNone/>
                      </a:pPr>
                      <a:r>
                        <a:rPr lang="en-IN" sz="1100" b="1" u="none" strike="noStrike" cap="none"/>
                        <a:t>Official representative</a:t>
                      </a:r>
                      <a:endParaRPr sz="1100" b="1" u="none" strike="noStrike" cap="none">
                        <a:latin typeface="Calibri"/>
                        <a:ea typeface="Calibri"/>
                        <a:cs typeface="Calibri"/>
                        <a:sym typeface="Calibri"/>
                      </a:endParaRPr>
                    </a:p>
                  </a:txBody>
                  <a:tcPr marL="54900" marR="54900" marT="0" marB="0" anchor="ctr">
                    <a:solidFill>
                      <a:schemeClr val="lt1"/>
                    </a:solidFill>
                  </a:tcPr>
                </a:tc>
                <a:tc gridSpan="2">
                  <a:txBody>
                    <a:bodyPr/>
                    <a:lstStyle/>
                    <a:p>
                      <a:pPr marL="0" marR="0" lvl="0" indent="0" algn="l" rtl="0">
                        <a:spcBef>
                          <a:spcPts val="0"/>
                        </a:spcBef>
                        <a:spcAft>
                          <a:spcPts val="0"/>
                        </a:spcAft>
                        <a:buNone/>
                      </a:pPr>
                      <a:r>
                        <a:rPr lang="en-IN" sz="1100" b="1" u="none" strike="noStrike" cap="none"/>
                        <a:t>REPRESENTATIVE OF</a:t>
                      </a:r>
                      <a:endParaRPr sz="1100" b="1" u="none" strike="noStrike" cap="none">
                        <a:latin typeface="Calibri"/>
                        <a:ea typeface="Calibri"/>
                        <a:cs typeface="Calibri"/>
                        <a:sym typeface="Calibri"/>
                      </a:endParaRPr>
                    </a:p>
                  </a:txBody>
                  <a:tcPr marL="54900" marR="54900" marT="0" marB="0" anchor="ctr">
                    <a:solidFill>
                      <a:schemeClr val="lt1"/>
                    </a:solidFill>
                  </a:tcPr>
                </a:tc>
                <a:tc hMerge="1">
                  <a:txBody>
                    <a:bodyPr/>
                    <a:lstStyle/>
                    <a:p>
                      <a:endParaRPr lang="en-US"/>
                    </a:p>
                  </a:txBody>
                  <a:tcPr/>
                </a:tc>
                <a:tc rowSpan="2">
                  <a:txBody>
                    <a:bodyPr/>
                    <a:lstStyle/>
                    <a:p>
                      <a:pPr marL="0" marR="0" lvl="0" indent="0" algn="l" rtl="0">
                        <a:spcBef>
                          <a:spcPts val="0"/>
                        </a:spcBef>
                        <a:spcAft>
                          <a:spcPts val="0"/>
                        </a:spcAft>
                        <a:buNone/>
                      </a:pPr>
                      <a:r>
                        <a:rPr lang="en-IN" sz="1100" b="1" u="none" strike="noStrike" cap="none"/>
                        <a:t>Role</a:t>
                      </a:r>
                      <a:endParaRPr sz="1100" b="1" u="none" strike="noStrike" cap="none">
                        <a:latin typeface="Calibri"/>
                        <a:ea typeface="Calibri"/>
                        <a:cs typeface="Calibri"/>
                        <a:sym typeface="Calibri"/>
                      </a:endParaRPr>
                    </a:p>
                  </a:txBody>
                  <a:tcPr marL="54900" marR="54900" marT="0" marB="0" anchor="ctr">
                    <a:solidFill>
                      <a:schemeClr val="lt1"/>
                    </a:solidFill>
                  </a:tcPr>
                </a:tc>
              </a:tr>
              <a:tr h="281775">
                <a:tc vMerge="1">
                  <a:txBody>
                    <a:bodyPr/>
                    <a:lstStyle/>
                    <a:p>
                      <a:endParaRPr lang="en-US"/>
                    </a:p>
                  </a:txBody>
                  <a:tcPr/>
                </a:tc>
                <a:tc>
                  <a:txBody>
                    <a:bodyPr/>
                    <a:lstStyle/>
                    <a:p>
                      <a:pPr marL="0" marR="0" lvl="0" indent="0" algn="l" rtl="0">
                        <a:spcBef>
                          <a:spcPts val="0"/>
                        </a:spcBef>
                        <a:spcAft>
                          <a:spcPts val="0"/>
                        </a:spcAft>
                        <a:buNone/>
                      </a:pPr>
                      <a:r>
                        <a:rPr lang="en-IN" sz="1100" b="1" u="none" strike="noStrike" cap="none"/>
                        <a:t>COUNTRY</a:t>
                      </a:r>
                      <a:endParaRPr sz="1100" b="1" u="none" strike="noStrike" cap="none">
                        <a:latin typeface="Calibri"/>
                        <a:ea typeface="Calibri"/>
                        <a:cs typeface="Calibri"/>
                        <a:sym typeface="Calibri"/>
                      </a:endParaRPr>
                    </a:p>
                  </a:txBody>
                  <a:tcPr marL="54900" marR="54900" marT="0" marB="0" anchor="ctr">
                    <a:solidFill>
                      <a:schemeClr val="lt1"/>
                    </a:solidFill>
                  </a:tcPr>
                </a:tc>
                <a:tc>
                  <a:txBody>
                    <a:bodyPr/>
                    <a:lstStyle/>
                    <a:p>
                      <a:pPr marL="0" marR="0" lvl="0" indent="0" algn="l" rtl="0">
                        <a:spcBef>
                          <a:spcPts val="0"/>
                        </a:spcBef>
                        <a:spcAft>
                          <a:spcPts val="0"/>
                        </a:spcAft>
                        <a:buNone/>
                      </a:pPr>
                      <a:r>
                        <a:rPr lang="en-IN" sz="1100" b="1" u="none" strike="noStrike" cap="none"/>
                        <a:t>INSTITUTE</a:t>
                      </a:r>
                      <a:endParaRPr sz="1100" b="1" u="none" strike="noStrike" cap="none">
                        <a:latin typeface="Calibri"/>
                        <a:ea typeface="Calibri"/>
                        <a:cs typeface="Calibri"/>
                        <a:sym typeface="Calibri"/>
                      </a:endParaRPr>
                    </a:p>
                  </a:txBody>
                  <a:tcPr marL="54900" marR="54900" marT="0" marB="0" anchor="ctr">
                    <a:solidFill>
                      <a:schemeClr val="lt1"/>
                    </a:solidFill>
                  </a:tcPr>
                </a:tc>
                <a:tc vMerge="1">
                  <a:txBody>
                    <a:bodyPr/>
                    <a:lstStyle/>
                    <a:p>
                      <a:endParaRPr lang="en-US"/>
                    </a:p>
                  </a:txBody>
                  <a:tcPr/>
                </a:tc>
              </a:tr>
              <a:tr h="281775">
                <a:tc>
                  <a:txBody>
                    <a:bodyPr/>
                    <a:lstStyle/>
                    <a:p>
                      <a:pPr marL="0" marR="0" lvl="0" indent="0" algn="l" rtl="0">
                        <a:spcBef>
                          <a:spcPts val="0"/>
                        </a:spcBef>
                        <a:spcAft>
                          <a:spcPts val="0"/>
                        </a:spcAft>
                        <a:buNone/>
                      </a:pPr>
                      <a:r>
                        <a:rPr lang="en-IN" sz="1100" b="0" u="none" strike="noStrike" cap="none"/>
                        <a:t>Ar. Szue Hann Tan</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Singapore</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SIA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Chair of ACYA</a:t>
                      </a:r>
                      <a:endParaRPr sz="1100" b="0" u="none" strike="noStrike" cap="none">
                        <a:latin typeface="Calibri"/>
                        <a:ea typeface="Calibri"/>
                        <a:cs typeface="Calibri"/>
                        <a:sym typeface="Calibri"/>
                      </a:endParaRPr>
                    </a:p>
                  </a:txBody>
                  <a:tcPr marL="54900" marR="54900" marT="0" marB="0" anchor="b"/>
                </a:tc>
              </a:tr>
              <a:tr h="318975">
                <a:tc>
                  <a:txBody>
                    <a:bodyPr/>
                    <a:lstStyle/>
                    <a:p>
                      <a:pPr marL="0" marR="0" lvl="0" indent="0" algn="l" rtl="0">
                        <a:spcBef>
                          <a:spcPts val="0"/>
                        </a:spcBef>
                        <a:spcAft>
                          <a:spcPts val="0"/>
                        </a:spcAft>
                        <a:buNone/>
                      </a:pPr>
                      <a:r>
                        <a:rPr lang="en-IN" sz="1100" b="0" u="none" strike="noStrike" cap="none"/>
                        <a:t>Ar. Ahmad Ridha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Malaysia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PAM</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Deputy Chair of ACYA</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Fawad Suhail Abbasi            </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Pakistan</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 IAP</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IP Chairman</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Bisma Askari</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Pakistan</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 IAP</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318975">
                <a:tc>
                  <a:txBody>
                    <a:bodyPr/>
                    <a:lstStyle/>
                    <a:p>
                      <a:pPr marL="0" marR="0" lvl="0" indent="0" algn="l" rtl="0">
                        <a:spcBef>
                          <a:spcPts val="0"/>
                        </a:spcBef>
                        <a:spcAft>
                          <a:spcPts val="0"/>
                        </a:spcAft>
                        <a:buNone/>
                      </a:pPr>
                      <a:r>
                        <a:rPr lang="en-IN" sz="1100" b="0" u="none" strike="noStrike" cap="none"/>
                        <a:t>Ar. Aohana Ferdaus</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Bangladesh</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IAB</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Antony Morais</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India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IIA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Nandaka Jayasingme</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Sri Lanka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SLIA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Ar.Susan Vaidya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Nepal</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SONA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Nil</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Bhutan</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BIA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Pouy Phanphengdy</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Laos</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ALACE</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Denny Setiawan</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Indonesia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IAI</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318975">
                <a:tc>
                  <a:txBody>
                    <a:bodyPr/>
                    <a:lstStyle/>
                    <a:p>
                      <a:pPr marL="0" marR="0" lvl="0" indent="0" algn="l" rtl="0">
                        <a:spcBef>
                          <a:spcPts val="0"/>
                        </a:spcBef>
                        <a:spcAft>
                          <a:spcPts val="0"/>
                        </a:spcAft>
                        <a:buNone/>
                      </a:pPr>
                      <a:r>
                        <a:rPr lang="en-IN" sz="1100" b="0" u="none" strike="noStrike" cap="none"/>
                        <a:t>Ar. Becca Rellosa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Philippines</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UAP</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318975">
                <a:tc>
                  <a:txBody>
                    <a:bodyPr/>
                    <a:lstStyle/>
                    <a:p>
                      <a:pPr marL="0" marR="0" lvl="0" indent="0" algn="l" rtl="0">
                        <a:spcBef>
                          <a:spcPts val="0"/>
                        </a:spcBef>
                        <a:spcAft>
                          <a:spcPts val="0"/>
                        </a:spcAft>
                        <a:buNone/>
                      </a:pPr>
                      <a:r>
                        <a:rPr lang="en-IN" sz="1100" b="0" u="none" strike="noStrike" cap="none"/>
                        <a:t>Ar. Nataporn Meksawasd (Bell)</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Thailand</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ASA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Nil</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Vietnam</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VAA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Aung Kaung</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Myanmar</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AMA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Afifah Abdullah</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Brunei</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PUJA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Shinichi Saitoh</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Japan </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JIA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Ni Ding</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China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ASC</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318975">
                <a:tc>
                  <a:txBody>
                    <a:bodyPr/>
                    <a:lstStyle/>
                    <a:p>
                      <a:pPr marL="0" marR="0" lvl="0" indent="0" algn="l" rtl="0">
                        <a:spcBef>
                          <a:spcPts val="0"/>
                        </a:spcBef>
                        <a:spcAft>
                          <a:spcPts val="0"/>
                        </a:spcAft>
                        <a:buNone/>
                      </a:pPr>
                      <a:r>
                        <a:rPr lang="en-IN" sz="1100" b="0" u="none" strike="noStrike" cap="none"/>
                        <a:t>Ar. Simon Hui</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Hong Kong</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HKIA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Ar. Jeong Taek,Lim</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Korea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KIRA </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Nil</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Macau</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AAM</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r h="281775">
                <a:tc>
                  <a:txBody>
                    <a:bodyPr/>
                    <a:lstStyle/>
                    <a:p>
                      <a:pPr marL="0" marR="0" lvl="0" indent="0" algn="l" rtl="0">
                        <a:spcBef>
                          <a:spcPts val="0"/>
                        </a:spcBef>
                        <a:spcAft>
                          <a:spcPts val="0"/>
                        </a:spcAft>
                        <a:buNone/>
                      </a:pPr>
                      <a:r>
                        <a:rPr lang="en-IN" sz="1100" b="0" u="none" strike="noStrike" cap="none"/>
                        <a:t>Nil</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Mongolia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UMA</a:t>
                      </a:r>
                      <a:endParaRPr sz="1100" b="0" u="none" strike="noStrike" cap="none">
                        <a:latin typeface="Calibri"/>
                        <a:ea typeface="Calibri"/>
                        <a:cs typeface="Calibri"/>
                        <a:sym typeface="Calibri"/>
                      </a:endParaRPr>
                    </a:p>
                  </a:txBody>
                  <a:tcPr marL="54900" marR="54900" marT="0" marB="0" anchor="b"/>
                </a:tc>
                <a:tc>
                  <a:txBody>
                    <a:bodyPr/>
                    <a:lstStyle/>
                    <a:p>
                      <a:pPr marL="0" marR="0" lvl="0" indent="0" algn="l" rtl="0">
                        <a:spcBef>
                          <a:spcPts val="0"/>
                        </a:spcBef>
                        <a:spcAft>
                          <a:spcPts val="0"/>
                        </a:spcAft>
                        <a:buNone/>
                      </a:pPr>
                      <a:r>
                        <a:rPr lang="en-IN" sz="1100" b="0" u="none" strike="noStrike" cap="none"/>
                        <a:t>Representative</a:t>
                      </a:r>
                      <a:endParaRPr sz="1100" b="0" u="none" strike="noStrike" cap="none">
                        <a:latin typeface="Calibri"/>
                        <a:ea typeface="Calibri"/>
                        <a:cs typeface="Calibri"/>
                        <a:sym typeface="Calibri"/>
                      </a:endParaRPr>
                    </a:p>
                  </a:txBody>
                  <a:tcPr marL="54900" marR="54900" marT="0" marB="0" anchor="b"/>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42" name="Google Shape;142;p18"/>
          <p:cNvSpPr txBox="1"/>
          <p:nvPr/>
        </p:nvSpPr>
        <p:spPr>
          <a:xfrm>
            <a:off x="1772816" y="539552"/>
            <a:ext cx="305570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a:solidFill>
                  <a:schemeClr val="dk1"/>
                </a:solidFill>
                <a:latin typeface="Source Sans Pro"/>
                <a:ea typeface="Source Sans Pro"/>
                <a:cs typeface="Source Sans Pro"/>
                <a:sym typeface="Source Sans Pro"/>
              </a:rPr>
              <a:t>ACYA MEETING ACA17 JAIPUR</a:t>
            </a:r>
            <a:endParaRPr/>
          </a:p>
        </p:txBody>
      </p:sp>
      <p:pic>
        <p:nvPicPr>
          <p:cNvPr id="143" name="Google Shape;143;p18"/>
          <p:cNvPicPr preferRelativeResize="0"/>
          <p:nvPr/>
        </p:nvPicPr>
        <p:blipFill rotWithShape="1">
          <a:blip r:embed="rId3">
            <a:alphaModFix/>
          </a:blip>
          <a:srcRect/>
          <a:stretch/>
        </p:blipFill>
        <p:spPr>
          <a:xfrm>
            <a:off x="1" y="37039"/>
            <a:ext cx="1037578" cy="1078577"/>
          </a:xfrm>
          <a:prstGeom prst="rect">
            <a:avLst/>
          </a:prstGeom>
          <a:noFill/>
          <a:ln>
            <a:noFill/>
          </a:ln>
        </p:spPr>
      </p:pic>
      <p:pic>
        <p:nvPicPr>
          <p:cNvPr id="144" name="Google Shape;144;p18"/>
          <p:cNvPicPr preferRelativeResize="0"/>
          <p:nvPr/>
        </p:nvPicPr>
        <p:blipFill rotWithShape="1">
          <a:blip r:embed="rId4">
            <a:alphaModFix/>
          </a:blip>
          <a:srcRect/>
          <a:stretch/>
        </p:blipFill>
        <p:spPr>
          <a:xfrm>
            <a:off x="754393" y="4486453"/>
            <a:ext cx="5349213" cy="4011910"/>
          </a:xfrm>
          <a:prstGeom prst="rect">
            <a:avLst/>
          </a:prstGeom>
          <a:noFill/>
          <a:ln>
            <a:noFill/>
          </a:ln>
        </p:spPr>
      </p:pic>
      <p:pic>
        <p:nvPicPr>
          <p:cNvPr id="145" name="Google Shape;145;p18"/>
          <p:cNvPicPr preferRelativeResize="0"/>
          <p:nvPr/>
        </p:nvPicPr>
        <p:blipFill rotWithShape="1">
          <a:blip r:embed="rId5">
            <a:alphaModFix/>
          </a:blip>
          <a:srcRect/>
          <a:stretch/>
        </p:blipFill>
        <p:spPr>
          <a:xfrm>
            <a:off x="754392" y="1331640"/>
            <a:ext cx="5349213" cy="40119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51" name="Google Shape;151;p19"/>
          <p:cNvSpPr txBox="1"/>
          <p:nvPr/>
        </p:nvSpPr>
        <p:spPr>
          <a:xfrm>
            <a:off x="1772816" y="539552"/>
            <a:ext cx="309634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N" sz="1800" b="1">
                <a:solidFill>
                  <a:schemeClr val="dk1"/>
                </a:solidFill>
                <a:latin typeface="Source Sans Pro"/>
                <a:ea typeface="Source Sans Pro"/>
                <a:cs typeface="Source Sans Pro"/>
                <a:sym typeface="Source Sans Pro"/>
              </a:rPr>
              <a:t>ACYA SHARING SESSION</a:t>
            </a:r>
            <a:endParaRPr/>
          </a:p>
          <a:p>
            <a:pPr marL="0" marR="0" lvl="0" indent="0" algn="ctr" rtl="0">
              <a:spcBef>
                <a:spcPts val="0"/>
              </a:spcBef>
              <a:spcAft>
                <a:spcPts val="0"/>
              </a:spcAft>
              <a:buNone/>
            </a:pPr>
            <a:r>
              <a:rPr lang="en-IN" sz="1800" b="1">
                <a:solidFill>
                  <a:schemeClr val="dk1"/>
                </a:solidFill>
                <a:latin typeface="Source Sans Pro"/>
                <a:ea typeface="Source Sans Pro"/>
                <a:cs typeface="Source Sans Pro"/>
                <a:sym typeface="Source Sans Pro"/>
              </a:rPr>
              <a:t> AT UIA SEOUL</a:t>
            </a:r>
            <a:endParaRPr/>
          </a:p>
        </p:txBody>
      </p:sp>
      <p:pic>
        <p:nvPicPr>
          <p:cNvPr id="152" name="Google Shape;152;p19"/>
          <p:cNvPicPr preferRelativeResize="0"/>
          <p:nvPr/>
        </p:nvPicPr>
        <p:blipFill rotWithShape="1">
          <a:blip r:embed="rId3">
            <a:alphaModFix/>
          </a:blip>
          <a:srcRect/>
          <a:stretch/>
        </p:blipFill>
        <p:spPr>
          <a:xfrm>
            <a:off x="1" y="37039"/>
            <a:ext cx="1037578" cy="1078577"/>
          </a:xfrm>
          <a:prstGeom prst="rect">
            <a:avLst/>
          </a:prstGeom>
          <a:noFill/>
          <a:ln>
            <a:noFill/>
          </a:ln>
        </p:spPr>
      </p:pic>
      <p:pic>
        <p:nvPicPr>
          <p:cNvPr id="153" name="Google Shape;153;p19" descr="https://scontent.fkul3-1.fna.fbcdn.net/v/t1.0-9/21616461_10214314527235138_4191739817927912099_n.jpg?_nc_cat=100&amp;_nc_ht=scontent.fkul3-1.fna&amp;oh=0fda7ae3caa02ed7d7a594526cb163e7&amp;oe=5C75EFF7"/>
          <p:cNvPicPr preferRelativeResize="0"/>
          <p:nvPr/>
        </p:nvPicPr>
        <p:blipFill rotWithShape="1">
          <a:blip r:embed="rId4">
            <a:alphaModFix/>
          </a:blip>
          <a:srcRect/>
          <a:stretch/>
        </p:blipFill>
        <p:spPr>
          <a:xfrm>
            <a:off x="692696" y="6453208"/>
            <a:ext cx="2628292" cy="1971219"/>
          </a:xfrm>
          <a:prstGeom prst="rect">
            <a:avLst/>
          </a:prstGeom>
          <a:noFill/>
          <a:ln>
            <a:noFill/>
          </a:ln>
        </p:spPr>
      </p:pic>
      <p:pic>
        <p:nvPicPr>
          <p:cNvPr id="154" name="Google Shape;154;p19" descr="Image may contain: 4 people, including Pei Ing Tan, people smiling, people standing and suit"/>
          <p:cNvPicPr preferRelativeResize="0"/>
          <p:nvPr/>
        </p:nvPicPr>
        <p:blipFill rotWithShape="1">
          <a:blip r:embed="rId5">
            <a:alphaModFix/>
          </a:blip>
          <a:srcRect/>
          <a:stretch/>
        </p:blipFill>
        <p:spPr>
          <a:xfrm>
            <a:off x="3284984" y="6462457"/>
            <a:ext cx="2888951" cy="1925967"/>
          </a:xfrm>
          <a:prstGeom prst="rect">
            <a:avLst/>
          </a:prstGeom>
          <a:noFill/>
          <a:ln>
            <a:noFill/>
          </a:ln>
        </p:spPr>
      </p:pic>
      <p:pic>
        <p:nvPicPr>
          <p:cNvPr id="155" name="Google Shape;155;p19" descr="Image may contain: 13 people, including Daniel Denny Setiawan, people smiling, people standing"/>
          <p:cNvPicPr preferRelativeResize="0"/>
          <p:nvPr/>
        </p:nvPicPr>
        <p:blipFill rotWithShape="1">
          <a:blip r:embed="rId6">
            <a:alphaModFix/>
          </a:blip>
          <a:srcRect/>
          <a:stretch/>
        </p:blipFill>
        <p:spPr>
          <a:xfrm>
            <a:off x="764704" y="1185883"/>
            <a:ext cx="5256584" cy="2737804"/>
          </a:xfrm>
          <a:prstGeom prst="rect">
            <a:avLst/>
          </a:prstGeom>
          <a:noFill/>
          <a:ln>
            <a:noFill/>
          </a:ln>
        </p:spPr>
      </p:pic>
      <p:sp>
        <p:nvSpPr>
          <p:cNvPr id="156" name="Google Shape;156;p19"/>
          <p:cNvSpPr/>
          <p:nvPr/>
        </p:nvSpPr>
        <p:spPr>
          <a:xfrm>
            <a:off x="872716" y="4067944"/>
            <a:ext cx="5243306" cy="24929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200" b="1" u="sng">
                <a:solidFill>
                  <a:schemeClr val="dk1"/>
                </a:solidFill>
                <a:latin typeface="Source Sans Pro"/>
                <a:ea typeface="Source Sans Pro"/>
                <a:cs typeface="Source Sans Pro"/>
                <a:sym typeface="Source Sans Pro"/>
              </a:rPr>
              <a:t>SHARING SESSION </a:t>
            </a:r>
            <a:endParaRPr/>
          </a:p>
          <a:p>
            <a:pPr marL="171450" marR="0" lvl="0" indent="-171450" algn="l" rtl="0">
              <a:spcBef>
                <a:spcPts val="0"/>
              </a:spcBef>
              <a:spcAft>
                <a:spcPts val="0"/>
              </a:spcAft>
              <a:buClr>
                <a:schemeClr val="dk1"/>
              </a:buClr>
              <a:buSzPts val="1200"/>
              <a:buFont typeface="Noto Sans Symbols"/>
              <a:buChar char="➢"/>
            </a:pPr>
            <a:r>
              <a:rPr lang="en-IN" sz="1200">
                <a:solidFill>
                  <a:schemeClr val="dk1"/>
                </a:solidFill>
                <a:latin typeface="Source Sans Pro"/>
                <a:ea typeface="Source Sans Pro"/>
                <a:cs typeface="Source Sans Pro"/>
                <a:sym typeface="Source Sans Pro"/>
              </a:rPr>
              <a:t>ACYA was represented by Ar Mikako Oshima on behalf of ACYA Chairman, due to visa delay issues.</a:t>
            </a:r>
            <a:endParaRPr/>
          </a:p>
          <a:p>
            <a:pPr marL="0" marR="0" lvl="0" indent="-76200" algn="l" rtl="0">
              <a:spcBef>
                <a:spcPts val="0"/>
              </a:spcBef>
              <a:spcAft>
                <a:spcPts val="0"/>
              </a:spcAft>
              <a:buClr>
                <a:schemeClr val="dk1"/>
              </a:buClr>
              <a:buSzPts val="1200"/>
              <a:buFont typeface="Noto Sans Symbols"/>
              <a:buChar char="➢"/>
            </a:pPr>
            <a:r>
              <a:rPr lang="en-IN" sz="1200">
                <a:solidFill>
                  <a:schemeClr val="dk1"/>
                </a:solidFill>
                <a:latin typeface="Source Sans Pro"/>
                <a:ea typeface="Source Sans Pro"/>
                <a:cs typeface="Source Sans Pro"/>
                <a:sym typeface="Source Sans Pro"/>
              </a:rPr>
              <a:t>ACYA view on Architecture Education in Asia.</a:t>
            </a:r>
            <a:endParaRPr/>
          </a:p>
          <a:p>
            <a:pPr marL="0" marR="0" lvl="0" indent="-76200" algn="l" rtl="0">
              <a:spcBef>
                <a:spcPts val="0"/>
              </a:spcBef>
              <a:spcAft>
                <a:spcPts val="0"/>
              </a:spcAft>
              <a:buClr>
                <a:schemeClr val="dk1"/>
              </a:buClr>
              <a:buSzPts val="1200"/>
              <a:buFont typeface="Noto Sans Symbols"/>
              <a:buChar char="➢"/>
            </a:pPr>
            <a:r>
              <a:rPr lang="en-IN" sz="1200">
                <a:solidFill>
                  <a:schemeClr val="dk1"/>
                </a:solidFill>
                <a:latin typeface="Source Sans Pro"/>
                <a:ea typeface="Source Sans Pro"/>
                <a:cs typeface="Source Sans Pro"/>
                <a:sym typeface="Source Sans Pro"/>
              </a:rPr>
              <a:t>ACYA observation in Europe - Given the wealth of heritage and culture in Asia, this should be learned and appropriated – instead of demolishing and rebuilding.</a:t>
            </a:r>
            <a:endParaRPr/>
          </a:p>
          <a:p>
            <a:pPr marL="0" marR="0" lvl="0" indent="-76200" algn="l" rtl="0">
              <a:spcBef>
                <a:spcPts val="0"/>
              </a:spcBef>
              <a:spcAft>
                <a:spcPts val="0"/>
              </a:spcAft>
              <a:buClr>
                <a:schemeClr val="dk1"/>
              </a:buClr>
              <a:buSzPts val="1200"/>
              <a:buFont typeface="Noto Sans Symbols"/>
              <a:buChar char="➢"/>
            </a:pPr>
            <a:r>
              <a:rPr lang="en-IN" sz="1200">
                <a:solidFill>
                  <a:schemeClr val="dk1"/>
                </a:solidFill>
                <a:latin typeface="Source Sans Pro"/>
                <a:ea typeface="Source Sans Pro"/>
                <a:cs typeface="Source Sans Pro"/>
                <a:sym typeface="Source Sans Pro"/>
              </a:rPr>
              <a:t>Tools and techniques, both craft-wise and digital, can be shared and exchanged.</a:t>
            </a:r>
            <a:endParaRPr/>
          </a:p>
          <a:p>
            <a:pPr marL="0" marR="0" lvl="0" indent="0" algn="l" rtl="0">
              <a:spcBef>
                <a:spcPts val="0"/>
              </a:spcBef>
              <a:spcAft>
                <a:spcPts val="0"/>
              </a:spcAft>
              <a:buNone/>
            </a:pPr>
            <a:endParaRPr sz="1200" b="1" u="sng">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200" b="1" u="sng">
                <a:solidFill>
                  <a:schemeClr val="dk1"/>
                </a:solidFill>
                <a:latin typeface="Source Sans Pro"/>
                <a:ea typeface="Source Sans Pro"/>
                <a:cs typeface="Source Sans Pro"/>
                <a:sym typeface="Source Sans Pro"/>
              </a:rPr>
              <a:t>PROPOSED COLLABORATION</a:t>
            </a:r>
            <a:endParaRPr/>
          </a:p>
          <a:p>
            <a:pPr marL="171450" marR="0" lvl="0" indent="-171450" algn="l" rtl="0">
              <a:spcBef>
                <a:spcPts val="0"/>
              </a:spcBef>
              <a:spcAft>
                <a:spcPts val="0"/>
              </a:spcAft>
              <a:buClr>
                <a:schemeClr val="dk1"/>
              </a:buClr>
              <a:buSzPts val="1200"/>
              <a:buFont typeface="Noto Sans Symbols"/>
              <a:buChar char="➢"/>
            </a:pPr>
            <a:r>
              <a:rPr lang="en-IN" sz="1200">
                <a:solidFill>
                  <a:schemeClr val="dk1"/>
                </a:solidFill>
                <a:latin typeface="Source Sans Pro"/>
                <a:ea typeface="Source Sans Pro"/>
                <a:cs typeface="Source Sans Pro"/>
                <a:sym typeface="Source Sans Pro"/>
              </a:rPr>
              <a:t>Architectural Competition / Exchange Program / Inspirelli Awards</a:t>
            </a:r>
            <a:endParaRPr/>
          </a:p>
          <a:p>
            <a:pPr marL="0" marR="0" lvl="0" indent="0" algn="l" rtl="0">
              <a:spcBef>
                <a:spcPts val="0"/>
              </a:spcBef>
              <a:spcAft>
                <a:spcPts val="0"/>
              </a:spcAft>
              <a:buNone/>
            </a:pPr>
            <a:endParaRPr sz="1200">
              <a:solidFill>
                <a:schemeClr val="dk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p:nvPr/>
        </p:nvSpPr>
        <p:spPr>
          <a:xfrm>
            <a:off x="548680" y="1115616"/>
            <a:ext cx="5760640" cy="741682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62" name="Google Shape;162;p20"/>
          <p:cNvSpPr txBox="1"/>
          <p:nvPr/>
        </p:nvSpPr>
        <p:spPr>
          <a:xfrm>
            <a:off x="1772816" y="539552"/>
            <a:ext cx="362027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dirty="0">
                <a:solidFill>
                  <a:schemeClr val="dk1"/>
                </a:solidFill>
                <a:latin typeface="Source Sans Pro"/>
                <a:ea typeface="Source Sans Pro"/>
                <a:cs typeface="Source Sans Pro"/>
                <a:sym typeface="Source Sans Pro"/>
              </a:rPr>
              <a:t>STORMATHON 2.0 CHIANG MAI</a:t>
            </a:r>
            <a:endParaRPr dirty="0"/>
          </a:p>
        </p:txBody>
      </p:sp>
      <p:sp>
        <p:nvSpPr>
          <p:cNvPr id="163" name="Google Shape;163;p20"/>
          <p:cNvSpPr/>
          <p:nvPr/>
        </p:nvSpPr>
        <p:spPr>
          <a:xfrm>
            <a:off x="872716" y="3656789"/>
            <a:ext cx="5243306" cy="12234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050" b="1" u="sng">
                <a:solidFill>
                  <a:schemeClr val="dk1"/>
                </a:solidFill>
                <a:latin typeface="Source Sans Pro"/>
                <a:ea typeface="Source Sans Pro"/>
                <a:cs typeface="Source Sans Pro"/>
                <a:sym typeface="Source Sans Pro"/>
              </a:rPr>
              <a:t>MORNING: MEETING SESSION</a:t>
            </a:r>
            <a:endParaRPr sz="1050" b="1">
              <a:solidFill>
                <a:schemeClr val="dk1"/>
              </a:solidFill>
              <a:latin typeface="Source Sans Pro"/>
              <a:ea typeface="Source Sans Pro"/>
              <a:cs typeface="Source Sans Pro"/>
              <a:sym typeface="Source Sans Pro"/>
            </a:endParaRPr>
          </a:p>
          <a:p>
            <a:pPr marL="0" marR="0" lvl="0" indent="-66675" algn="l" rtl="0">
              <a:spcBef>
                <a:spcPts val="0"/>
              </a:spcBef>
              <a:spcAft>
                <a:spcPts val="0"/>
              </a:spcAft>
              <a:buClr>
                <a:schemeClr val="dk1"/>
              </a:buClr>
              <a:buSzPts val="1050"/>
              <a:buFont typeface="Noto Sans Symbols"/>
              <a:buChar char="➢"/>
            </a:pPr>
            <a:r>
              <a:rPr lang="en-IN" sz="1050">
                <a:solidFill>
                  <a:schemeClr val="dk1"/>
                </a:solidFill>
                <a:latin typeface="Source Sans Pro"/>
                <a:ea typeface="Source Sans Pro"/>
                <a:cs typeface="Source Sans Pro"/>
                <a:sym typeface="Source Sans Pro"/>
              </a:rPr>
              <a:t> Chairman Ar Tan Szue Hann Chaired the meeting with assistance from Deputy Ar Ridha Razak.</a:t>
            </a:r>
            <a:endParaRPr sz="1050">
              <a:solidFill>
                <a:schemeClr val="dk1"/>
              </a:solidFill>
              <a:latin typeface="Source Sans Pro"/>
              <a:ea typeface="Source Sans Pro"/>
              <a:cs typeface="Source Sans Pro"/>
              <a:sym typeface="Source Sans Pro"/>
            </a:endParaRPr>
          </a:p>
          <a:p>
            <a:pPr marL="0" marR="0" lvl="0" indent="-66675" algn="l" rtl="0">
              <a:spcBef>
                <a:spcPts val="0"/>
              </a:spcBef>
              <a:spcAft>
                <a:spcPts val="0"/>
              </a:spcAft>
              <a:buClr>
                <a:schemeClr val="dk1"/>
              </a:buClr>
              <a:buSzPts val="1050"/>
              <a:buFont typeface="Noto Sans Symbols"/>
              <a:buChar char="➢"/>
            </a:pPr>
            <a:r>
              <a:rPr lang="en-IN" sz="1050">
                <a:solidFill>
                  <a:schemeClr val="dk1"/>
                </a:solidFill>
                <a:latin typeface="Source Sans Pro"/>
                <a:ea typeface="Source Sans Pro"/>
                <a:cs typeface="Source Sans Pro"/>
                <a:sym typeface="Source Sans Pro"/>
              </a:rPr>
              <a:t>Ar Jahangir shared the direction of ARCASIA.</a:t>
            </a:r>
            <a:endParaRPr sz="1050">
              <a:solidFill>
                <a:schemeClr val="dk1"/>
              </a:solidFill>
              <a:latin typeface="Source Sans Pro"/>
              <a:ea typeface="Source Sans Pro"/>
              <a:cs typeface="Source Sans Pro"/>
              <a:sym typeface="Source Sans Pro"/>
            </a:endParaRPr>
          </a:p>
          <a:p>
            <a:pPr marL="0" marR="0" lvl="0" indent="-66675" algn="l" rtl="0">
              <a:spcBef>
                <a:spcPts val="0"/>
              </a:spcBef>
              <a:spcAft>
                <a:spcPts val="0"/>
              </a:spcAft>
              <a:buClr>
                <a:schemeClr val="dk1"/>
              </a:buClr>
              <a:buSzPts val="1050"/>
              <a:buFont typeface="Noto Sans Symbols"/>
              <a:buChar char="➢"/>
            </a:pPr>
            <a:r>
              <a:rPr lang="en-IN" sz="1050">
                <a:solidFill>
                  <a:schemeClr val="dk1"/>
                </a:solidFill>
                <a:latin typeface="Source Sans Pro"/>
                <a:ea typeface="Source Sans Pro"/>
                <a:cs typeface="Source Sans Pro"/>
                <a:sym typeface="Source Sans Pro"/>
              </a:rPr>
              <a:t>All Country representatives presented and shared their youth Initiative.</a:t>
            </a:r>
            <a:endParaRPr/>
          </a:p>
          <a:p>
            <a:pPr marL="0" marR="0" lvl="0" indent="0" algn="l" rtl="0">
              <a:spcBef>
                <a:spcPts val="0"/>
              </a:spcBef>
              <a:spcAft>
                <a:spcPts val="0"/>
              </a:spcAft>
              <a:buClr>
                <a:schemeClr val="dk1"/>
              </a:buClr>
              <a:buSzPts val="1050"/>
              <a:buFont typeface="Noto Sans Symbols"/>
              <a:buNone/>
            </a:pPr>
            <a:endParaRPr sz="1050" b="1" u="sng">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r>
              <a:rPr lang="en-IN" sz="1050" b="1" u="sng">
                <a:solidFill>
                  <a:schemeClr val="dk1"/>
                </a:solidFill>
                <a:latin typeface="Source Sans Pro"/>
                <a:ea typeface="Source Sans Pro"/>
                <a:cs typeface="Source Sans Pro"/>
                <a:sym typeface="Source Sans Pro"/>
              </a:rPr>
              <a:t>AFTERNOON: WORKSHOP SESSION</a:t>
            </a:r>
            <a:endParaRPr sz="1050">
              <a:solidFill>
                <a:schemeClr val="dk1"/>
              </a:solidFill>
              <a:latin typeface="Source Sans Pro"/>
              <a:ea typeface="Source Sans Pro"/>
              <a:cs typeface="Source Sans Pro"/>
              <a:sym typeface="Source Sans Pro"/>
            </a:endParaRPr>
          </a:p>
        </p:txBody>
      </p:sp>
      <p:pic>
        <p:nvPicPr>
          <p:cNvPr id="164" name="Google Shape;164;p20"/>
          <p:cNvPicPr preferRelativeResize="0"/>
          <p:nvPr/>
        </p:nvPicPr>
        <p:blipFill rotWithShape="1">
          <a:blip r:embed="rId3">
            <a:alphaModFix/>
          </a:blip>
          <a:srcRect/>
          <a:stretch/>
        </p:blipFill>
        <p:spPr>
          <a:xfrm>
            <a:off x="1" y="37039"/>
            <a:ext cx="1037578" cy="1078577"/>
          </a:xfrm>
          <a:prstGeom prst="rect">
            <a:avLst/>
          </a:prstGeom>
          <a:noFill/>
          <a:ln>
            <a:noFill/>
          </a:ln>
        </p:spPr>
      </p:pic>
      <p:pic>
        <p:nvPicPr>
          <p:cNvPr id="165" name="Google Shape;165;p20"/>
          <p:cNvPicPr preferRelativeResize="0"/>
          <p:nvPr/>
        </p:nvPicPr>
        <p:blipFill rotWithShape="1">
          <a:blip r:embed="rId4">
            <a:alphaModFix/>
          </a:blip>
          <a:srcRect t="19260" b="29311"/>
          <a:stretch/>
        </p:blipFill>
        <p:spPr>
          <a:xfrm>
            <a:off x="1184842" y="1219667"/>
            <a:ext cx="4619054" cy="2375513"/>
          </a:xfrm>
          <a:prstGeom prst="rect">
            <a:avLst/>
          </a:prstGeom>
          <a:noFill/>
          <a:ln>
            <a:noFill/>
          </a:ln>
        </p:spPr>
      </p:pic>
      <p:graphicFrame>
        <p:nvGraphicFramePr>
          <p:cNvPr id="166" name="Google Shape;166;p20"/>
          <p:cNvGraphicFramePr/>
          <p:nvPr/>
        </p:nvGraphicFramePr>
        <p:xfrm>
          <a:off x="848556" y="4824028"/>
          <a:ext cx="5267475" cy="3429060"/>
        </p:xfrm>
        <a:graphic>
          <a:graphicData uri="http://schemas.openxmlformats.org/drawingml/2006/table">
            <a:tbl>
              <a:tblPr firstRow="1" bandRow="1">
                <a:noFill/>
                <a:tableStyleId>{9A4C05A7-8959-4EA8-BDFB-1F88F49F96A9}</a:tableStyleId>
              </a:tblPr>
              <a:tblGrid>
                <a:gridCol w="1289925"/>
                <a:gridCol w="3977550"/>
              </a:tblGrid>
              <a:tr h="133350">
                <a:tc>
                  <a:txBody>
                    <a:bodyPr/>
                    <a:lstStyle/>
                    <a:p>
                      <a:pPr marL="0" marR="0" lvl="0" indent="0" algn="l" rtl="0">
                        <a:spcBef>
                          <a:spcPts val="0"/>
                        </a:spcBef>
                        <a:spcAft>
                          <a:spcPts val="0"/>
                        </a:spcAft>
                        <a:buNone/>
                      </a:pPr>
                      <a:r>
                        <a:rPr lang="en-IN" sz="1050" u="none" strike="noStrike" cap="none"/>
                        <a:t>MATTERS DISCUSSED</a:t>
                      </a:r>
                      <a:endParaRPr/>
                    </a:p>
                  </a:txBody>
                  <a:tcPr marL="91450" marR="91450" marT="45725" marB="45725"/>
                </a:tc>
                <a:tc>
                  <a:txBody>
                    <a:bodyPr/>
                    <a:lstStyle/>
                    <a:p>
                      <a:pPr marL="0" marR="0" lvl="0" indent="0" algn="l" rtl="0">
                        <a:spcBef>
                          <a:spcPts val="0"/>
                        </a:spcBef>
                        <a:spcAft>
                          <a:spcPts val="0"/>
                        </a:spcAft>
                        <a:buNone/>
                      </a:pPr>
                      <a:r>
                        <a:rPr lang="en-IN" sz="1050"/>
                        <a:t>COMMITTEE DECISSION</a:t>
                      </a:r>
                      <a:endParaRPr sz="1050"/>
                    </a:p>
                  </a:txBody>
                  <a:tcPr marL="91450" marR="91450" marT="45725" marB="45725"/>
                </a:tc>
              </a:tr>
              <a:tr h="148925">
                <a:tc>
                  <a:txBody>
                    <a:bodyPr/>
                    <a:lstStyle/>
                    <a:p>
                      <a:pPr marL="0" marR="0" lvl="0" indent="0" algn="l" rtl="0">
                        <a:spcBef>
                          <a:spcPts val="0"/>
                        </a:spcBef>
                        <a:spcAft>
                          <a:spcPts val="0"/>
                        </a:spcAft>
                        <a:buNone/>
                      </a:pPr>
                      <a:r>
                        <a:rPr lang="en-IN" sz="1050"/>
                        <a:t>Whether ACYA should be open below 45</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Source Sans Pro"/>
                        <a:buNone/>
                      </a:pPr>
                      <a:r>
                        <a:rPr lang="en-IN" sz="1050"/>
                        <a:t>All committee agree to maintain 40 and below.</a:t>
                      </a:r>
                      <a:endParaRPr sz="1050"/>
                    </a:p>
                    <a:p>
                      <a:pPr marL="0" marR="0" lvl="0" indent="0" algn="l" rtl="0">
                        <a:spcBef>
                          <a:spcPts val="0"/>
                        </a:spcBef>
                        <a:spcAft>
                          <a:spcPts val="0"/>
                        </a:spcAft>
                        <a:buNone/>
                      </a:pPr>
                      <a:endParaRPr sz="1050"/>
                    </a:p>
                  </a:txBody>
                  <a:tcPr marL="91450" marR="91450" marT="45725" marB="45725"/>
                </a:tc>
              </a:tr>
              <a:tr h="190600">
                <a:tc>
                  <a:txBody>
                    <a:bodyPr/>
                    <a:lstStyle/>
                    <a:p>
                      <a:pPr marL="0" marR="0" lvl="0" indent="0" algn="l" rtl="0">
                        <a:spcBef>
                          <a:spcPts val="0"/>
                        </a:spcBef>
                        <a:spcAft>
                          <a:spcPts val="0"/>
                        </a:spcAft>
                        <a:buNone/>
                      </a:pPr>
                      <a:r>
                        <a:rPr lang="en-IN" sz="1050"/>
                        <a:t>constant change of ACYA representative</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Source Sans Pro"/>
                        <a:buNone/>
                      </a:pPr>
                      <a:r>
                        <a:rPr lang="en-IN" sz="1050"/>
                        <a:t>Committee agree that this is something that cannot be control and it is up to country to select its representative. However, mechanism to update new committee member must be formed.</a:t>
                      </a:r>
                      <a:endParaRPr sz="1050"/>
                    </a:p>
                  </a:txBody>
                  <a:tcPr marL="91450" marR="91450" marT="45725" marB="45725"/>
                </a:tc>
              </a:tr>
              <a:tr h="148925">
                <a:tc>
                  <a:txBody>
                    <a:bodyPr/>
                    <a:lstStyle/>
                    <a:p>
                      <a:pPr marL="0" marR="0" lvl="0" indent="0" algn="l" rtl="0">
                        <a:spcBef>
                          <a:spcPts val="0"/>
                        </a:spcBef>
                        <a:spcAft>
                          <a:spcPts val="0"/>
                        </a:spcAft>
                        <a:buNone/>
                      </a:pPr>
                      <a:r>
                        <a:rPr lang="en-IN" sz="1050"/>
                        <a:t>Strategic Plan ACYA</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Source Sans Pro"/>
                        <a:buNone/>
                      </a:pPr>
                      <a:r>
                        <a:rPr lang="en-IN" sz="1050"/>
                        <a:t>Ar Hann and Ar Ridha presented the strategic plan for ACYA covering scope of Promotion, Develop of youth and Exchange of ideas.</a:t>
                      </a:r>
                      <a:endParaRPr sz="1050"/>
                    </a:p>
                  </a:txBody>
                  <a:tcPr marL="91450" marR="91450" marT="45725" marB="45725"/>
                </a:tc>
              </a:tr>
              <a:tr h="190600">
                <a:tc>
                  <a:txBody>
                    <a:bodyPr/>
                    <a:lstStyle/>
                    <a:p>
                      <a:pPr marL="0" marR="0" lvl="0" indent="0" algn="l" rtl="0">
                        <a:spcBef>
                          <a:spcPts val="0"/>
                        </a:spcBef>
                        <a:spcAft>
                          <a:spcPts val="0"/>
                        </a:spcAft>
                        <a:buNone/>
                      </a:pPr>
                      <a:r>
                        <a:rPr lang="en-IN" sz="1050"/>
                        <a:t>ACYA infrastructure : </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Source Sans Pro"/>
                        <a:buNone/>
                      </a:pPr>
                      <a:r>
                        <a:rPr lang="en-IN" sz="1050"/>
                        <a:t>Ar Ridha inform that various communication platform   has been set up such as ACYA email (</a:t>
                      </a:r>
                      <a:r>
                        <a:rPr lang="en-IN" sz="1050" u="sng">
                          <a:solidFill>
                            <a:schemeClr val="hlink"/>
                          </a:solidFill>
                          <a:hlinkClick r:id="rId5"/>
                        </a:rPr>
                        <a:t>ACYAMAILER@gmail.com</a:t>
                      </a:r>
                      <a:r>
                        <a:rPr lang="en-IN" sz="1050"/>
                        <a:t>, ACYA Drop Box (Contains ACYA info, meeting reports, proforma,  country reports, practice sharing and etc,), ACYA Whatsapp, future ACYA public FB and instagram/ Telegram/We chat</a:t>
                      </a:r>
                      <a:endParaRPr sz="1050"/>
                    </a:p>
                  </a:txBody>
                  <a:tcPr marL="91450" marR="91450" marT="45725" marB="45725"/>
                </a:tc>
              </a:tr>
              <a:tr h="148925">
                <a:tc>
                  <a:txBody>
                    <a:bodyPr/>
                    <a:lstStyle/>
                    <a:p>
                      <a:pPr marL="0" marR="0" lvl="0" indent="0" algn="l" rtl="0">
                        <a:spcBef>
                          <a:spcPts val="0"/>
                        </a:spcBef>
                        <a:spcAft>
                          <a:spcPts val="0"/>
                        </a:spcAft>
                        <a:buNone/>
                      </a:pPr>
                      <a:r>
                        <a:rPr lang="en-IN" sz="1050"/>
                        <a:t>ACYA Branding </a:t>
                      </a:r>
                      <a:endParaRPr sz="1050"/>
                    </a:p>
                  </a:txBody>
                  <a:tcPr marL="91450" marR="91450" marT="45725" marB="45725"/>
                </a:tc>
                <a:tc>
                  <a:txBody>
                    <a:bodyPr/>
                    <a:lstStyle/>
                    <a:p>
                      <a:pPr marL="0" marR="0" lvl="0" indent="0" algn="l" rtl="0">
                        <a:lnSpc>
                          <a:spcPct val="100000"/>
                        </a:lnSpc>
                        <a:spcBef>
                          <a:spcPts val="0"/>
                        </a:spcBef>
                        <a:spcAft>
                          <a:spcPts val="0"/>
                        </a:spcAft>
                        <a:buClr>
                          <a:schemeClr val="dk1"/>
                        </a:buClr>
                        <a:buSzPts val="1050"/>
                        <a:buFont typeface="Source Sans Pro"/>
                        <a:buNone/>
                      </a:pPr>
                      <a:r>
                        <a:rPr lang="en-IN" sz="1050"/>
                        <a:t>All committee agreed that Ar Aung from Myanmar has agreed to host an ACYA logo competition in Myanmar. </a:t>
                      </a:r>
                      <a:endParaRPr sz="1050"/>
                    </a:p>
                  </a:txBody>
                  <a:tcPr marL="91450" marR="91450" marT="45725" marB="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1" descr="No automatic alt text available."/>
          <p:cNvPicPr preferRelativeResize="0"/>
          <p:nvPr/>
        </p:nvPicPr>
        <p:blipFill rotWithShape="1">
          <a:blip r:embed="rId3">
            <a:alphaModFix/>
          </a:blip>
          <a:srcRect/>
          <a:stretch/>
        </p:blipFill>
        <p:spPr>
          <a:xfrm>
            <a:off x="1" y="4019211"/>
            <a:ext cx="6858000" cy="5124789"/>
          </a:xfrm>
          <a:prstGeom prst="rect">
            <a:avLst/>
          </a:prstGeom>
          <a:noFill/>
          <a:ln>
            <a:noFill/>
          </a:ln>
        </p:spPr>
      </p:pic>
      <p:pic>
        <p:nvPicPr>
          <p:cNvPr id="172" name="Google Shape;172;p21" descr="No automatic alt text available."/>
          <p:cNvPicPr preferRelativeResize="0"/>
          <p:nvPr/>
        </p:nvPicPr>
        <p:blipFill rotWithShape="1">
          <a:blip r:embed="rId4">
            <a:alphaModFix/>
          </a:blip>
          <a:srcRect/>
          <a:stretch/>
        </p:blipFill>
        <p:spPr>
          <a:xfrm>
            <a:off x="0" y="1"/>
            <a:ext cx="6858000" cy="4716016"/>
          </a:xfrm>
          <a:prstGeom prst="rect">
            <a:avLst/>
          </a:prstGeom>
          <a:noFill/>
          <a:ln>
            <a:noFill/>
          </a:ln>
        </p:spPr>
      </p:pic>
    </p:spTree>
  </p:cSld>
  <p:clrMapOvr>
    <a:masterClrMapping/>
  </p:clrMapOvr>
</p:sld>
</file>

<file path=ppt/theme/theme1.xml><?xml version="1.0" encoding="utf-8"?>
<a:theme xmlns:a="http://schemas.openxmlformats.org/drawingml/2006/main" name="Angles">
  <a:themeElements>
    <a:clrScheme name="Composite">
      <a:dk1>
        <a:srgbClr val="000000"/>
      </a:dk1>
      <a:lt1>
        <a:srgbClr val="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1128</Words>
  <Application>Microsoft Office PowerPoint</Application>
  <PresentationFormat>On-screen Show (4:3)</PresentationFormat>
  <Paragraphs>236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Source Sans Pro</vt:lpstr>
      <vt:lpstr>Calibri</vt:lpstr>
      <vt:lpstr>Franklin Gothic Book</vt:lpstr>
      <vt:lpstr>Noto Sans Symbols</vt: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RIDHA RAZAK</cp:lastModifiedBy>
  <cp:revision>1</cp:revision>
  <dcterms:modified xsi:type="dcterms:W3CDTF">2019-01-14T16:53:09Z</dcterms:modified>
</cp:coreProperties>
</file>