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D5DE51-8DC8-734A-A5CD-3E71C5EE6E2D}" v="10" dt="2019-11-05T08:38:58.6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588"/>
  </p:normalViewPr>
  <p:slideViewPr>
    <p:cSldViewPr snapToGrid="0" snapToObjects="1">
      <p:cViewPr varScale="1">
        <p:scale>
          <a:sx n="100" d="100"/>
          <a:sy n="100" d="100"/>
        </p:scale>
        <p:origin x="46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7616A-EE4E-F142-83E8-474E8B6C7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C30DF4-6EFD-F74D-9BE5-E0A2692834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343C9-FAF4-B34F-8261-EFAC15EA7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665B-FA51-1B42-AF24-559F55AC586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634F4-B22F-1748-B6D8-316EA3197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D0A294-4AB9-DE43-9DDD-F54A43154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51F0-3725-A34B-9E5D-276BAD129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31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4B046-9C17-3244-887D-23D301FF9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0E29A6-0DF5-4645-9389-889F1C91B9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F81EC-3AE2-954D-A46C-FF14292EC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665B-FA51-1B42-AF24-559F55AC586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775C7-E526-934F-9D29-D7335F6C5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7D62B-35A6-3C4F-8423-2118A6631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51F0-3725-A34B-9E5D-276BAD129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0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1DF516-8B7C-E04E-9FED-DB5D9B410F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78D12-87F6-894E-91C2-A51CA61AE3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49BF6-AC4D-2541-B08E-983CCB2BF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665B-FA51-1B42-AF24-559F55AC586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DB6DB-10A4-3344-979A-B1CA1A76D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3359C-FDE7-694E-962D-9AD6D0999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51F0-3725-A34B-9E5D-276BAD129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2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0C172-5CB2-CF47-9B3F-0977F04C3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888C4-D863-3A47-8B42-9C1877794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CA2D5-24D8-9B40-8C3E-D5A87C8D8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665B-FA51-1B42-AF24-559F55AC586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D440A-B1C4-BC47-9ACB-D9B79472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154D5-3A87-8044-ADA5-270C203F3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51F0-3725-A34B-9E5D-276BAD129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25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7FBEB-5F86-6741-96E5-CC6C57F68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802B1E-89FF-FD49-9E8E-902D21071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9C606-41BC-FB44-9F7E-3606EF223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665B-FA51-1B42-AF24-559F55AC586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416F7-8B04-3C49-A6F0-021C45D6E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CEC94-6FB4-8D4E-99C0-7E5DDEC48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51F0-3725-A34B-9E5D-276BAD129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0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2DE95-305A-194E-9206-3FB181E6F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76E3D-809B-554A-9385-72BA4881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EE3AD4-BAD3-C442-B7A1-67AF6E359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B3A7A7-97D7-3F49-87D0-1FFF390E1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665B-FA51-1B42-AF24-559F55AC586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A15FB-5685-DE49-B44C-2FA9618CD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B2E21-51EF-7D48-9103-0771EE76F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51F0-3725-A34B-9E5D-276BAD129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28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C8C6D-2D1C-514B-80A7-60533976A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AB83D-0ADF-FB47-A0AD-7989C52D0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CFE58B-4D12-2345-BB4C-EEC666220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728A59-1A39-9B43-9807-96A5D49573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AD6191-B285-B74C-962D-28842C64D2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FA0CD9-C654-E142-8C5F-CF1D08BB2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665B-FA51-1B42-AF24-559F55AC586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C3CA01-78AD-864C-9F7D-70B26B9BE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F7F5E6-3D57-934D-8408-B025B513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51F0-3725-A34B-9E5D-276BAD129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49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E16B0-B6DB-504D-A828-B35AA92B9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6EBB4E-B7C2-8041-A829-FAE651B1F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665B-FA51-1B42-AF24-559F55AC586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91677A-AC3C-AD41-A34C-5D8E46DBB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0EE1DB-076F-7C40-9494-740CE3245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51F0-3725-A34B-9E5D-276BAD129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6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85D1BE-60EC-2547-AA97-95A485689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665B-FA51-1B42-AF24-559F55AC586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357237-C4A8-E744-8CA5-D8D790E01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360024-123E-5F45-9715-E0BB2F7B7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51F0-3725-A34B-9E5D-276BAD129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8FAAF-FB4B-2944-A8AB-7BD2557ED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E81D2-3715-544F-9C9D-C23747005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3C69FC-25C3-794E-93D5-A5B112779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062F13-A206-2443-A31C-ACDE4D94E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665B-FA51-1B42-AF24-559F55AC586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025D11-9762-824B-83B9-A31971C55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FFEF9-BF9D-5E4A-AC0F-A96215536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51F0-3725-A34B-9E5D-276BAD129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98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B51D1-9920-C442-A1B4-8348E75C5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A29744-40C7-E946-908D-8A6CB32651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046D1D-E0F8-624F-B05F-DD41E738E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CC46D-55A8-1346-9B6E-2069BD266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665B-FA51-1B42-AF24-559F55AC586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77718D-28BD-0340-B3FD-0DFAFDC80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B3793-045B-2A4D-A081-3966F129B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51F0-3725-A34B-9E5D-276BAD129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38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7BD7F8-53B8-244D-A002-E8848A456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C150F0-27A5-E442-B977-C49A616F9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36319-9D30-E94F-89E4-2859FD611E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F665B-FA51-1B42-AF24-559F55AC5864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6B019-1A8B-1F4C-B3CC-C4BD75952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3F409-17F8-0E4B-A098-D5895F46B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D51F0-3725-A34B-9E5D-276BAD129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72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F629F6-F215-9347-B5B9-1292D7822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ARCASIA entity – Proposed board of directors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E3F8362-1E3C-B145-BA9F-826482837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Directors (responsible to ensure proper compliance)</a:t>
            </a:r>
          </a:p>
          <a:p>
            <a:pPr lvl="1"/>
            <a:r>
              <a:rPr lang="en-US" dirty="0"/>
              <a:t>Current president of ARCASIA</a:t>
            </a:r>
          </a:p>
          <a:p>
            <a:pPr lvl="1"/>
            <a:r>
              <a:rPr lang="en-US" dirty="0"/>
              <a:t>Immediate Past President of ARCASIA</a:t>
            </a:r>
          </a:p>
          <a:p>
            <a:pPr lvl="1"/>
            <a:r>
              <a:rPr lang="en-US" dirty="0"/>
              <a:t>Past President of SIA (need to be Singapore resident)</a:t>
            </a:r>
          </a:p>
          <a:p>
            <a:pPr lvl="1"/>
            <a:endParaRPr lang="en-US" dirty="0"/>
          </a:p>
          <a:p>
            <a:r>
              <a:rPr lang="en-US" dirty="0"/>
              <a:t>Members (Guarantor)</a:t>
            </a:r>
          </a:p>
          <a:p>
            <a:pPr lvl="1"/>
            <a:r>
              <a:rPr lang="en-US" dirty="0"/>
              <a:t>Advisor ARCASIA of current term</a:t>
            </a:r>
          </a:p>
          <a:p>
            <a:pPr lvl="1"/>
            <a:r>
              <a:rPr lang="en-US" dirty="0"/>
              <a:t>Advisor ARCASIA of current term</a:t>
            </a:r>
          </a:p>
          <a:p>
            <a:pPr lvl="2"/>
            <a:endParaRPr lang="en-US" dirty="0"/>
          </a:p>
          <a:p>
            <a:r>
              <a:rPr lang="en-US" dirty="0"/>
              <a:t>Corporate Secretary (need to be Singapore resident)</a:t>
            </a:r>
          </a:p>
          <a:p>
            <a:pPr lvl="1"/>
            <a:r>
              <a:rPr lang="en-US" dirty="0"/>
              <a:t>Professional Company/Lawyer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38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43B84-CB96-4548-93A0-F60301D38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6D71B-80A9-F74A-A645-DACE6E003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Pins</a:t>
            </a:r>
          </a:p>
          <a:p>
            <a:r>
              <a:rPr lang="en-US" dirty="0" err="1"/>
              <a:t>Medalions</a:t>
            </a:r>
            <a:endParaRPr lang="en-US" dirty="0"/>
          </a:p>
          <a:p>
            <a:r>
              <a:rPr lang="en-US" dirty="0"/>
              <a:t>Translation fee for Lawyer</a:t>
            </a:r>
          </a:p>
          <a:p>
            <a:r>
              <a:rPr lang="en-US" dirty="0"/>
              <a:t>50</a:t>
            </a:r>
            <a:r>
              <a:rPr lang="en-US" baseline="30000" dirty="0"/>
              <a:t>th</a:t>
            </a:r>
            <a:r>
              <a:rPr lang="en-US" dirty="0"/>
              <a:t> anniversary editor/book</a:t>
            </a:r>
          </a:p>
          <a:p>
            <a:r>
              <a:rPr lang="en-US" dirty="0"/>
              <a:t>Website revamp</a:t>
            </a:r>
          </a:p>
          <a:p>
            <a:r>
              <a:rPr lang="en-US" dirty="0"/>
              <a:t>Administrative and miscellaneous expenses</a:t>
            </a:r>
          </a:p>
          <a:p>
            <a:pPr marL="0" indent="0">
              <a:buNone/>
            </a:pPr>
            <a:r>
              <a:rPr lang="en-US" dirty="0"/>
              <a:t>For Council approval</a:t>
            </a:r>
          </a:p>
          <a:p>
            <a:r>
              <a:rPr lang="en-US" dirty="0"/>
              <a:t>Permanent entity</a:t>
            </a:r>
          </a:p>
          <a:p>
            <a:r>
              <a:rPr lang="en-US" dirty="0"/>
              <a:t>Trademark</a:t>
            </a:r>
          </a:p>
        </p:txBody>
      </p:sp>
    </p:spTree>
    <p:extLst>
      <p:ext uri="{BB962C8B-B14F-4D97-AF65-F5344CB8AC3E}">
        <p14:creationId xmlns:p14="http://schemas.microsoft.com/office/powerpoint/2010/main" val="4132934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2D2D1-06BC-EA43-B37D-171257AA5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Website revamp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7B379-BC32-A74F-9298-5442E0C35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 of technology</a:t>
            </a:r>
          </a:p>
          <a:p>
            <a:r>
              <a:rPr lang="en-US" dirty="0"/>
              <a:t>Opportunity to for milestone stock-take of archival information</a:t>
            </a:r>
          </a:p>
          <a:p>
            <a:r>
              <a:rPr lang="en-US" dirty="0"/>
              <a:t>Better committee page access and engagement</a:t>
            </a:r>
          </a:p>
          <a:p>
            <a:r>
              <a:rPr lang="en-US" dirty="0"/>
              <a:t>Linked to separate </a:t>
            </a:r>
            <a:r>
              <a:rPr lang="en-US" dirty="0" err="1"/>
              <a:t>centralised</a:t>
            </a:r>
            <a:r>
              <a:rPr lang="en-US" dirty="0"/>
              <a:t> AA submission, payment and archival portal</a:t>
            </a:r>
          </a:p>
          <a:p>
            <a:r>
              <a:rPr lang="en-US" dirty="0"/>
              <a:t>cost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051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F523A-A96D-B14C-93AE-EB3A83532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Arcasia</a:t>
            </a:r>
            <a:r>
              <a:rPr lang="en-US" dirty="0"/>
              <a:t> Awards – review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F9043-63F4-CF43-AB19-CB1468941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Eligibility</a:t>
            </a:r>
          </a:p>
          <a:p>
            <a:pPr lvl="1"/>
            <a:r>
              <a:rPr lang="en-US"/>
              <a:t>Validation </a:t>
            </a:r>
            <a:r>
              <a:rPr lang="en-US" dirty="0"/>
              <a:t>of entries, </a:t>
            </a:r>
            <a:r>
              <a:rPr lang="en-US" dirty="0" err="1"/>
              <a:t>categorisation</a:t>
            </a:r>
            <a:r>
              <a:rPr lang="en-US" dirty="0"/>
              <a:t>, qualification</a:t>
            </a:r>
          </a:p>
          <a:p>
            <a:r>
              <a:rPr lang="en-US" dirty="0"/>
              <a:t>Difficulty in Institute endorsement or proof for architect</a:t>
            </a:r>
          </a:p>
          <a:p>
            <a:r>
              <a:rPr lang="en-US" dirty="0"/>
              <a:t>Categories</a:t>
            </a:r>
          </a:p>
          <a:p>
            <a:pPr lvl="1"/>
            <a:r>
              <a:rPr lang="en-US" dirty="0"/>
              <a:t>New Categories of buildings to be included, integrated development, mixed use</a:t>
            </a:r>
          </a:p>
          <a:p>
            <a:pPr lvl="1"/>
            <a:r>
              <a:rPr lang="en-US" dirty="0"/>
              <a:t>Sustainable, Socially responsible design category may not be relevant. Sustainability and socially responsible design criteria is a horizontal across all categories</a:t>
            </a:r>
          </a:p>
          <a:p>
            <a:r>
              <a:rPr lang="en-US" dirty="0"/>
              <a:t>Submission format and </a:t>
            </a:r>
            <a:r>
              <a:rPr lang="en-US" dirty="0" err="1"/>
              <a:t>crtieria</a:t>
            </a:r>
            <a:r>
              <a:rPr lang="en-US" dirty="0"/>
              <a:t> to be refined </a:t>
            </a:r>
          </a:p>
          <a:p>
            <a:r>
              <a:rPr lang="en-US" dirty="0"/>
              <a:t>Onsite validation</a:t>
            </a:r>
          </a:p>
          <a:p>
            <a:endParaRPr lang="en-US" dirty="0"/>
          </a:p>
          <a:p>
            <a:r>
              <a:rPr lang="en-US" dirty="0" err="1"/>
              <a:t>Organisation</a:t>
            </a:r>
            <a:r>
              <a:rPr lang="en-US" dirty="0"/>
              <a:t> as applicant</a:t>
            </a:r>
          </a:p>
          <a:p>
            <a:r>
              <a:rPr lang="en-US" dirty="0"/>
              <a:t>Application Fees </a:t>
            </a:r>
          </a:p>
          <a:p>
            <a:r>
              <a:rPr lang="en-US" dirty="0"/>
              <a:t>Application procedure to facilitate digital application and reduce validation workload</a:t>
            </a:r>
          </a:p>
          <a:p>
            <a:r>
              <a:rPr lang="en-US" dirty="0"/>
              <a:t>Format of application, application requirements</a:t>
            </a:r>
          </a:p>
          <a:p>
            <a:r>
              <a:rPr lang="en-US" dirty="0"/>
              <a:t>Council to give mandate to OB to revise the requirements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872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216</Words>
  <Application>Microsoft Macintosh PowerPoint</Application>
  <PresentationFormat>Widescreen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ARCASIA entity – Proposed board of directors</vt:lpstr>
      <vt:lpstr>Budget items</vt:lpstr>
      <vt:lpstr>Website revamp</vt:lpstr>
      <vt:lpstr>Arcasia Awards – review requirements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Hui Min Chan</dc:creator>
  <cp:lastModifiedBy>Hui Min Chan</cp:lastModifiedBy>
  <cp:revision>1</cp:revision>
  <dcterms:created xsi:type="dcterms:W3CDTF">2019-11-05T04:07:49Z</dcterms:created>
  <dcterms:modified xsi:type="dcterms:W3CDTF">2019-11-05T09:14:57Z</dcterms:modified>
</cp:coreProperties>
</file>