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41"/>
    <p:restoredTop sz="94694"/>
  </p:normalViewPr>
  <p:slideViewPr>
    <p:cSldViewPr snapToGrid="0" snapToObjects="1" showGuides="1">
      <p:cViewPr varScale="1">
        <p:scale>
          <a:sx n="106" d="100"/>
          <a:sy n="106" d="100"/>
        </p:scale>
        <p:origin x="200" y="5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3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Text"/>
          <p:cNvSpPr txBox="1">
            <a:spLocks noGrp="1"/>
          </p:cNvSpPr>
          <p:nvPr>
            <p:ph type="title"/>
          </p:nvPr>
        </p:nvSpPr>
        <p:spPr>
          <a:xfrm>
            <a:off x="6629400" y="274638"/>
            <a:ext cx="2057400" cy="5851527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2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6019800" cy="5851527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4645025" y="1535112"/>
            <a:ext cx="4041775" cy="639764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5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half" idx="21"/>
          </p:nvPr>
        </p:nvSpPr>
        <p:spPr>
          <a:xfrm>
            <a:off x="457198" y="1435100"/>
            <a:ext cx="3008317" cy="46910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1792288" y="612775"/>
            <a:ext cx="5486402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22821" y="6404293"/>
            <a:ext cx="263980" cy="2692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1"/>
          <p:cNvSpPr txBox="1">
            <a:spLocks noGrp="1"/>
          </p:cNvSpPr>
          <p:nvPr>
            <p:ph type="ctrTitle"/>
          </p:nvPr>
        </p:nvSpPr>
        <p:spPr>
          <a:xfrm>
            <a:off x="552892" y="2068383"/>
            <a:ext cx="8038216" cy="1902092"/>
          </a:xfrm>
          <a:prstGeom prst="rect">
            <a:avLst/>
          </a:prstGeom>
        </p:spPr>
        <p:txBody>
          <a:bodyPr/>
          <a:lstStyle/>
          <a:p>
            <a:pPr defTabSz="740663">
              <a:defRPr sz="5103"/>
            </a:pPr>
            <a:r>
              <a:rPr>
                <a:latin typeface="Arial Black"/>
                <a:ea typeface="Arial Black"/>
                <a:cs typeface="Arial Black"/>
                <a:sym typeface="Arial Black"/>
              </a:rPr>
              <a:t>ARCASIA</a:t>
            </a:r>
            <a:r>
              <a:t> </a:t>
            </a:r>
          </a:p>
          <a:p>
            <a:pPr defTabSz="740663">
              <a:defRPr sz="3240"/>
            </a:pPr>
            <a:r>
              <a:t>Special Programme </a:t>
            </a:r>
          </a:p>
          <a:p>
            <a:pPr defTabSz="740663">
              <a:defRPr sz="3078">
                <a:latin typeface="Arial"/>
                <a:ea typeface="Arial"/>
                <a:cs typeface="Arial"/>
                <a:sym typeface="Arial"/>
              </a:defRPr>
            </a:pPr>
            <a:r>
              <a:t>July - December 2020</a:t>
            </a:r>
          </a:p>
        </p:txBody>
      </p:sp>
      <p:sp>
        <p:nvSpPr>
          <p:cNvPr id="113" name="Subtitle 2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1900"/>
            </a:pPr>
            <a:endParaRPr/>
          </a:p>
          <a:p>
            <a:pPr>
              <a:spcBef>
                <a:spcPts val="400"/>
              </a:spcBef>
              <a:defRPr sz="2000"/>
            </a:pPr>
            <a:r>
              <a:t>By </a:t>
            </a:r>
          </a:p>
          <a:p>
            <a:pPr>
              <a:spcBef>
                <a:spcPts val="600"/>
              </a:spcBef>
              <a:defRPr sz="2000" b="1">
                <a:latin typeface="+mj-lt"/>
                <a:ea typeface="+mj-ea"/>
                <a:cs typeface="+mj-cs"/>
                <a:sym typeface="Helvetica"/>
              </a:defRPr>
            </a:pPr>
            <a:r>
              <a:t>OB/CC (2019-2021)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itle 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>
            <a:lvl1pPr algn="l">
              <a:defRPr sz="2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Key concerns distilled from feedback by committees</a:t>
            </a:r>
          </a:p>
        </p:txBody>
      </p:sp>
      <p:sp>
        <p:nvSpPr>
          <p:cNvPr id="138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74376" y="1166017"/>
            <a:ext cx="7714225" cy="4525966"/>
          </a:xfrm>
          <a:prstGeom prst="rect">
            <a:avLst/>
          </a:prstGeom>
        </p:spPr>
        <p:txBody>
          <a:bodyPr/>
          <a:lstStyle/>
          <a:p>
            <a:pPr marL="300789" indent="-300789" defTabSz="2438338">
              <a:lnSpc>
                <a:spcPct val="90000"/>
              </a:lnSpc>
              <a:spcBef>
                <a:spcPts val="2400"/>
              </a:spcBef>
              <a:buFontTx/>
              <a:defRPr sz="2200" b="1"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 marL="300789" indent="-300789" defTabSz="2438338">
              <a:lnSpc>
                <a:spcPct val="90000"/>
              </a:lnSpc>
              <a:spcBef>
                <a:spcPts val="2400"/>
              </a:spcBef>
              <a:buFontTx/>
              <a:defRPr sz="2200" b="1">
                <a:latin typeface="Arial"/>
                <a:ea typeface="Arial"/>
                <a:cs typeface="Arial"/>
                <a:sym typeface="Arial"/>
              </a:defRPr>
            </a:pPr>
            <a:r>
              <a:t>Heritage Preservation, Conservation &amp; Adaptive Reuse</a:t>
            </a:r>
            <a:br/>
            <a:br/>
            <a:r>
              <a:rPr b="0"/>
              <a:t>- </a:t>
            </a:r>
            <a:r>
              <a:rPr sz="2000" b="0" i="1"/>
              <a:t>Establish ARCASIA Heritage Panel (AHP) </a:t>
            </a:r>
            <a:br>
              <a:rPr sz="2000" b="0" i="1"/>
            </a:br>
            <a:br>
              <a:rPr sz="2000" b="0" i="1"/>
            </a:br>
            <a:r>
              <a:rPr sz="2000" b="0" i="1"/>
              <a:t>-  Adoption of sensitive restoration /conservation methodologies </a:t>
            </a:r>
            <a:br>
              <a:rPr sz="2000" b="0" i="1"/>
            </a:br>
            <a:r>
              <a:rPr sz="2000" b="0" i="1"/>
              <a:t>   for historic buildings, in keeping with the local culture &amp; social </a:t>
            </a:r>
            <a:br>
              <a:rPr sz="2000" b="0" i="1"/>
            </a:br>
            <a:r>
              <a:rPr sz="2000" b="0" i="1"/>
              <a:t>   context</a:t>
            </a:r>
            <a:br>
              <a:rPr sz="2000" b="0" i="1"/>
            </a:br>
            <a:br>
              <a:rPr sz="2000" b="0" i="1"/>
            </a:br>
            <a:r>
              <a:rPr sz="2000" b="0" i="1"/>
              <a:t>-  Adaptive reuse of heritage buildings can be done without </a:t>
            </a:r>
            <a:br>
              <a:rPr sz="2000" b="0" i="1"/>
            </a:br>
            <a:r>
              <a:rPr sz="2000" b="0" i="1"/>
              <a:t>   damaging its historical context</a:t>
            </a:r>
            <a:br>
              <a:rPr sz="2000" b="0" i="1"/>
            </a:br>
            <a:r>
              <a:rPr sz="2000" b="0" i="1"/>
              <a:t>-  Sustainable strategies &amp; a prudent approach towards capital </a:t>
            </a:r>
            <a:br>
              <a:rPr sz="2000" b="0" i="1"/>
            </a:br>
            <a:r>
              <a:rPr sz="2000" b="0" i="1"/>
              <a:t>   expenditure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itle 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>
            <a:lvl1pPr algn="l">
              <a:defRPr sz="2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Key concerns distilled from feedback by committees</a:t>
            </a:r>
          </a:p>
        </p:txBody>
      </p:sp>
      <p:sp>
        <p:nvSpPr>
          <p:cNvPr id="141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74376" y="1166017"/>
            <a:ext cx="7714225" cy="4525966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270710" indent="-270710" defTabSz="2194505">
              <a:lnSpc>
                <a:spcPct val="90000"/>
              </a:lnSpc>
              <a:spcBef>
                <a:spcPts val="2100"/>
              </a:spcBef>
              <a:buFontTx/>
              <a:defRPr sz="1979" b="1">
                <a:latin typeface="Arial"/>
                <a:ea typeface="Arial"/>
                <a:cs typeface="Arial"/>
                <a:sym typeface="Arial"/>
              </a:defRPr>
            </a:pPr>
            <a:r>
              <a:t>Design &amp; Technology Innovations</a:t>
            </a:r>
            <a:br/>
            <a:br/>
            <a:r>
              <a:rPr b="0"/>
              <a:t>-  </a:t>
            </a:r>
            <a:r>
              <a:rPr sz="1890" i="1"/>
              <a:t>New Design Norms</a:t>
            </a:r>
            <a:r>
              <a:rPr sz="1890" b="0" i="1"/>
              <a:t> - Principles of Social Responsibility; safe</a:t>
            </a:r>
            <a:br>
              <a:rPr sz="1890" b="0" i="1"/>
            </a:br>
            <a:r>
              <a:rPr sz="1890" b="0" i="1"/>
              <a:t>   Distancing measures.</a:t>
            </a:r>
            <a:br>
              <a:rPr sz="1890" b="0" i="1"/>
            </a:br>
            <a:br>
              <a:rPr sz="1890" b="0" i="1"/>
            </a:br>
            <a:r>
              <a:rPr sz="1890" b="0" i="1"/>
              <a:t>-  </a:t>
            </a:r>
            <a:r>
              <a:rPr sz="1890" i="1"/>
              <a:t>Good design for safe built-environment</a:t>
            </a:r>
            <a:r>
              <a:rPr sz="1890" b="0" i="1"/>
              <a:t>; to influence</a:t>
            </a:r>
            <a:br>
              <a:rPr sz="1890" b="0" i="1"/>
            </a:br>
            <a:r>
              <a:rPr sz="1890" b="0" i="1"/>
              <a:t>   policies for public safety and other social distancing </a:t>
            </a:r>
            <a:br>
              <a:rPr sz="1890" b="0" i="1"/>
            </a:br>
            <a:r>
              <a:rPr sz="1890" b="0" i="1"/>
              <a:t>   requirements</a:t>
            </a:r>
            <a:br>
              <a:rPr sz="1890" b="0" i="1"/>
            </a:br>
            <a:br>
              <a:rPr sz="1800" b="0" i="1"/>
            </a:br>
            <a:r>
              <a:rPr sz="1800" b="0" i="1"/>
              <a:t>- </a:t>
            </a:r>
            <a:r>
              <a:rPr sz="1800"/>
              <a:t>Towards better material science appreciation and construction </a:t>
            </a:r>
            <a:br>
              <a:rPr sz="1800"/>
            </a:br>
            <a:r>
              <a:rPr sz="1800"/>
              <a:t>  methodologies</a:t>
            </a:r>
            <a:br>
              <a:rPr sz="1800"/>
            </a:br>
            <a:r>
              <a:rPr sz="1800"/>
              <a:t>          :</a:t>
            </a:r>
            <a:r>
              <a:t>   </a:t>
            </a:r>
            <a:r>
              <a:rPr b="0"/>
              <a:t>I</a:t>
            </a:r>
            <a:r>
              <a:rPr b="0" i="1"/>
              <a:t>nvestigation and understanding of various kinds of </a:t>
            </a:r>
            <a:br>
              <a:rPr b="0" i="1"/>
            </a:br>
            <a:r>
              <a:rPr b="0" i="1"/>
              <a:t>             construction materials/methods; </a:t>
            </a:r>
            <a:br>
              <a:rPr b="0" i="1"/>
            </a:br>
            <a:r>
              <a:rPr b="0" i="1"/>
              <a:t>         :   Prefabrication / modular ideas for hospitals, smart homes, </a:t>
            </a:r>
            <a:br>
              <a:rPr b="0" i="1"/>
            </a:br>
            <a:r>
              <a:rPr b="0" i="1"/>
              <a:t>             new building typologies to be used as future provisions </a:t>
            </a:r>
            <a:br>
              <a:rPr b="0" i="1"/>
            </a:br>
            <a:r>
              <a:rPr b="0" i="1"/>
              <a:t>             against disasters</a:t>
            </a:r>
            <a:br/>
            <a:endParaRPr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itle 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>
            <a:lvl1pPr algn="l">
              <a:defRPr sz="2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Key concerns distilled from feedback by committees</a:t>
            </a:r>
          </a:p>
        </p:txBody>
      </p:sp>
      <p:sp>
        <p:nvSpPr>
          <p:cNvPr id="144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74376" y="1166017"/>
            <a:ext cx="7714225" cy="4525966"/>
          </a:xfrm>
          <a:prstGeom prst="rect">
            <a:avLst/>
          </a:prstGeom>
        </p:spPr>
        <p:txBody>
          <a:bodyPr/>
          <a:lstStyle/>
          <a:p>
            <a:pPr marL="300789" indent="-300789" defTabSz="2438338">
              <a:spcBef>
                <a:spcPts val="2400"/>
              </a:spcBef>
              <a:buFontTx/>
              <a:defRPr sz="2200" b="1">
                <a:latin typeface="Arial"/>
                <a:ea typeface="Arial"/>
                <a:cs typeface="Arial"/>
                <a:sym typeface="Arial"/>
              </a:defRPr>
            </a:pPr>
            <a:r>
              <a:t>Design &amp; Technology Innovations</a:t>
            </a:r>
            <a:br/>
            <a:br/>
            <a:r>
              <a:rPr b="0"/>
              <a:t>- </a:t>
            </a:r>
            <a:r>
              <a:rPr i="1"/>
              <a:t> </a:t>
            </a:r>
            <a:r>
              <a:rPr sz="2000" b="0" i="1"/>
              <a:t>IR 4.0 - Digitalisation for Architects</a:t>
            </a:r>
            <a:br>
              <a:rPr sz="2000" b="0" i="1"/>
            </a:br>
            <a:br>
              <a:rPr sz="2000" b="0" i="1"/>
            </a:br>
            <a:r>
              <a:rPr sz="2000" b="0" i="1"/>
              <a:t>-  Use of BIM relevant? How?</a:t>
            </a:r>
            <a:br>
              <a:rPr sz="2000" b="0" i="1"/>
            </a:br>
            <a:br>
              <a:rPr sz="2000" b="0" i="1"/>
            </a:br>
            <a:r>
              <a:rPr sz="2000" b="0" i="1"/>
              <a:t>-  Computational BIM &amp; its uses</a:t>
            </a:r>
            <a:br>
              <a:rPr sz="2000" b="0" i="1"/>
            </a:br>
            <a:br>
              <a:rPr sz="2000" b="0" i="1"/>
            </a:br>
            <a:r>
              <a:rPr sz="2000" b="0" i="1"/>
              <a:t>-  Use of VR &amp; AR technology in the Built Environment</a:t>
            </a:r>
            <a:br>
              <a:rPr sz="2000" b="0" i="1"/>
            </a:br>
            <a:br>
              <a:rPr sz="2000" b="0" i="1"/>
            </a:br>
            <a:r>
              <a:rPr sz="2000" b="0" i="1"/>
              <a:t>-  PPVC (Prefabricated, Pre-finished Volumetric </a:t>
            </a:r>
            <a:br>
              <a:rPr sz="2000" b="0" i="1"/>
            </a:br>
            <a:r>
              <a:rPr sz="2000" b="0" i="1"/>
              <a:t>   Construction) Strategies</a:t>
            </a:r>
            <a:br>
              <a:rPr sz="2000" b="0" i="1"/>
            </a:br>
            <a:br>
              <a:rPr sz="2000" b="0" i="1"/>
            </a:br>
            <a:r>
              <a:rPr sz="2000" b="0" i="1"/>
              <a:t>-  Use of DfMA principles-from design to construction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itle 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>
            <a:lvl1pPr algn="l">
              <a:defRPr sz="2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Key concerns distilled from feedback by committees</a:t>
            </a:r>
          </a:p>
        </p:txBody>
      </p:sp>
      <p:sp>
        <p:nvSpPr>
          <p:cNvPr id="147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74376" y="1166017"/>
            <a:ext cx="7714225" cy="4525966"/>
          </a:xfrm>
          <a:prstGeom prst="rect">
            <a:avLst/>
          </a:prstGeom>
        </p:spPr>
        <p:txBody>
          <a:bodyPr/>
          <a:lstStyle/>
          <a:p>
            <a:pPr marL="300789" indent="-300789" defTabSz="2438338">
              <a:lnSpc>
                <a:spcPct val="90000"/>
              </a:lnSpc>
              <a:spcBef>
                <a:spcPts val="2400"/>
              </a:spcBef>
              <a:buFontTx/>
              <a:defRPr sz="2200" b="1">
                <a:latin typeface="Arial"/>
                <a:ea typeface="Arial"/>
                <a:cs typeface="Arial"/>
                <a:sym typeface="Arial"/>
              </a:defRPr>
            </a:pPr>
            <a:r>
              <a:t>Architecture for the Future  </a:t>
            </a:r>
            <a:br/>
            <a:br/>
            <a:r>
              <a:rPr b="0"/>
              <a:t>- </a:t>
            </a:r>
            <a:r>
              <a:rPr sz="2000" i="1"/>
              <a:t>Towards a Sustainable Future</a:t>
            </a:r>
            <a:br>
              <a:rPr sz="2000" i="1"/>
            </a:br>
            <a:r>
              <a:rPr sz="2000" b="0" i="1"/>
              <a:t>   :  in constructing buildings, disinfecting existing buildings, </a:t>
            </a:r>
            <a:br>
              <a:rPr sz="2000" b="0" i="1"/>
            </a:br>
            <a:r>
              <a:rPr sz="2000" b="0" i="1"/>
              <a:t>      health+ well-being, self-sufficient buildings and communities </a:t>
            </a:r>
            <a:br>
              <a:rPr sz="2000" b="0" i="1"/>
            </a:br>
            <a:r>
              <a:rPr sz="2000" b="0" i="1"/>
              <a:t>   :  Make living with nature / vernacular design concept a new</a:t>
            </a:r>
            <a:br>
              <a:rPr sz="2000" b="0" i="1"/>
            </a:br>
            <a:r>
              <a:rPr sz="2000" b="0" i="1"/>
              <a:t>      context</a:t>
            </a:r>
            <a:br>
              <a:rPr sz="2000" b="0" i="1"/>
            </a:br>
            <a:r>
              <a:rPr sz="2000" b="0" i="1"/>
              <a:t>   :  </a:t>
            </a:r>
            <a:r>
              <a:rPr sz="2100" b="0" i="1"/>
              <a:t>Embrace Urban farming for food security </a:t>
            </a:r>
            <a:br>
              <a:rPr sz="2100" b="0" i="1"/>
            </a:br>
            <a:r>
              <a:rPr sz="2100" b="0" i="1"/>
              <a:t>   :  Explore new materials/new methods towards a low-cost </a:t>
            </a:r>
            <a:br>
              <a:rPr sz="2100" b="0" i="1"/>
            </a:br>
            <a:r>
              <a:rPr sz="2100" b="0" i="1"/>
              <a:t>      construction </a:t>
            </a:r>
            <a:br>
              <a:rPr sz="2100" b="0" i="1"/>
            </a:br>
            <a:br>
              <a:rPr sz="2100" b="0" i="1"/>
            </a:br>
            <a:r>
              <a:rPr sz="2100" b="0" i="1"/>
              <a:t>- </a:t>
            </a:r>
            <a:r>
              <a:rPr sz="2000" i="1"/>
              <a:t>WFH Design Challenge</a:t>
            </a:r>
            <a:endParaRPr sz="2000" b="0" i="1"/>
          </a:p>
          <a:p>
            <a:pPr marL="93344" indent="-93344" defTabSz="457200">
              <a:spcBef>
                <a:spcPts val="0"/>
              </a:spcBef>
              <a:buSzTx/>
              <a:buFontTx/>
              <a:buNone/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rPr i="1"/>
              <a:t>	      :  Re-think Habitat Design</a:t>
            </a:r>
          </a:p>
          <a:p>
            <a:pPr marL="0" indent="0" defTabSz="457200">
              <a:spcBef>
                <a:spcPts val="0"/>
              </a:spcBef>
              <a:buSzTx/>
              <a:buFontTx/>
              <a:buNone/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rPr i="1"/>
              <a:t>       : “The New Normal” paradigm change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itle 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>
            <a:lvl1pPr algn="l">
              <a:defRPr sz="2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Key concerns distilled from feedback by committees</a:t>
            </a:r>
          </a:p>
        </p:txBody>
      </p:sp>
      <p:sp>
        <p:nvSpPr>
          <p:cNvPr id="150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714888" y="1356925"/>
            <a:ext cx="7714224" cy="3381837"/>
          </a:xfrm>
          <a:prstGeom prst="rect">
            <a:avLst/>
          </a:prstGeom>
        </p:spPr>
        <p:txBody>
          <a:bodyPr/>
          <a:lstStyle/>
          <a:p>
            <a:pPr marL="300789" indent="-300789" defTabSz="2438338">
              <a:lnSpc>
                <a:spcPct val="90000"/>
              </a:lnSpc>
              <a:spcBef>
                <a:spcPts val="2400"/>
              </a:spcBef>
              <a:buFontTx/>
              <a:defRPr sz="2200" b="1">
                <a:latin typeface="Arial"/>
                <a:ea typeface="Arial"/>
                <a:cs typeface="Arial"/>
                <a:sym typeface="Arial"/>
              </a:defRPr>
            </a:pPr>
            <a:r>
              <a:t>Architects’ New Role &amp; Responsibilities</a:t>
            </a:r>
            <a:br/>
            <a:br/>
            <a:r>
              <a:t> </a:t>
            </a:r>
            <a:r>
              <a:rPr b="0"/>
              <a:t>-  </a:t>
            </a:r>
            <a:r>
              <a:rPr b="0" i="1"/>
              <a:t>T</a:t>
            </a:r>
            <a:r>
              <a:rPr sz="2000" b="0" i="1"/>
              <a:t>he </a:t>
            </a:r>
            <a:r>
              <a:rPr sz="2000" i="1"/>
              <a:t>Wellness of the our Profession</a:t>
            </a:r>
            <a:br>
              <a:rPr sz="2000" i="1"/>
            </a:br>
            <a:br>
              <a:rPr sz="2000" b="0" i="1"/>
            </a:br>
            <a:r>
              <a:rPr sz="2000" b="0" i="1"/>
              <a:t> -  The </a:t>
            </a:r>
            <a:r>
              <a:rPr sz="2000" i="1"/>
              <a:t>Mentor/Mentee</a:t>
            </a:r>
            <a:r>
              <a:rPr sz="2000" b="0" i="1"/>
              <a:t> Process</a:t>
            </a:r>
            <a:br>
              <a:rPr sz="2000" b="0" i="1"/>
            </a:br>
            <a:br>
              <a:rPr sz="2000" b="0" i="1"/>
            </a:br>
            <a:r>
              <a:rPr sz="2000" b="0" i="1"/>
              <a:t> -  New </a:t>
            </a:r>
            <a:r>
              <a:rPr sz="2000" i="1"/>
              <a:t>Entrepreneurship </a:t>
            </a:r>
          </a:p>
          <a:p>
            <a:pPr marL="93344" indent="-93344" defTabSz="457200">
              <a:spcBef>
                <a:spcPts val="0"/>
              </a:spcBef>
              <a:buSzTx/>
              <a:buFontTx/>
              <a:buNone/>
              <a:defRPr sz="2000" i="1">
                <a:solidFill>
                  <a:srgbClr val="0352FF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t>	                     :  </a:t>
            </a:r>
            <a:r>
              <a:rPr>
                <a:solidFill>
                  <a:srgbClr val="000000"/>
                </a:solidFill>
              </a:rPr>
              <a:t>New venues, means &amp; ways to increase </a:t>
            </a:r>
          </a:p>
          <a:p>
            <a:pPr marL="93344" indent="-93344" defTabSz="457200">
              <a:spcBef>
                <a:spcPts val="0"/>
              </a:spcBef>
              <a:buSzTx/>
              <a:buFontTx/>
              <a:buNone/>
              <a:defRPr sz="2000" i="1">
                <a:solidFill>
                  <a:srgbClr val="0352FF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>
                <a:solidFill>
                  <a:srgbClr val="000000"/>
                </a:solidFill>
              </a:rPr>
              <a:t>                         employment through innovative projects</a:t>
            </a:r>
          </a:p>
          <a:p>
            <a:pPr marL="93344" indent="-93344" defTabSz="457200">
              <a:spcBef>
                <a:spcPts val="0"/>
              </a:spcBef>
              <a:buSzTx/>
              <a:buFontTx/>
              <a:buNone/>
              <a:defRPr sz="2000" i="1">
                <a:latin typeface="+mj-lt"/>
                <a:ea typeface="+mj-ea"/>
                <a:cs typeface="+mj-cs"/>
                <a:sym typeface="Helvetica"/>
              </a:defRPr>
            </a:pPr>
            <a:r>
              <a:t>	                     :  Towards diversification of skills and talents</a:t>
            </a:r>
            <a:br/>
            <a:r>
              <a:t>                     : Chart new territory of work in design 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itle 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>
            <a:lvl1pPr algn="l">
              <a:defRPr sz="2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Programme to conduct via digital platforms:</a:t>
            </a:r>
          </a:p>
        </p:txBody>
      </p:sp>
      <p:sp>
        <p:nvSpPr>
          <p:cNvPr id="153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965443" y="1453884"/>
            <a:ext cx="7714225" cy="4525965"/>
          </a:xfrm>
          <a:prstGeom prst="rect">
            <a:avLst/>
          </a:prstGeom>
        </p:spPr>
        <p:txBody>
          <a:bodyPr/>
          <a:lstStyle/>
          <a:p>
            <a:pPr marL="300789" indent="-300789" defTabSz="2438338">
              <a:lnSpc>
                <a:spcPct val="90000"/>
              </a:lnSpc>
              <a:spcBef>
                <a:spcPts val="2400"/>
              </a:spcBef>
              <a:buFontTx/>
              <a:defRPr sz="2200" b="1">
                <a:latin typeface="Arial"/>
                <a:ea typeface="Arial"/>
                <a:cs typeface="Arial"/>
                <a:sym typeface="Arial"/>
              </a:defRPr>
            </a:pPr>
            <a:r>
              <a:t>Webinars (across ARCASIA wide)  : ONCE A MONTH</a:t>
            </a:r>
          </a:p>
          <a:p>
            <a:pPr marL="300789" indent="-300789" defTabSz="2438338">
              <a:lnSpc>
                <a:spcPct val="90000"/>
              </a:lnSpc>
              <a:spcBef>
                <a:spcPts val="2400"/>
              </a:spcBef>
              <a:buFontTx/>
              <a:defRPr sz="2200" b="1">
                <a:latin typeface="Arial"/>
                <a:ea typeface="Arial"/>
                <a:cs typeface="Arial"/>
                <a:sym typeface="Arial"/>
              </a:defRPr>
            </a:pPr>
            <a:r>
              <a:t>Forum (Inter/intra Comm) : ONCE A MONTH</a:t>
            </a:r>
          </a:p>
          <a:p>
            <a:pPr marL="300789" indent="-300789" defTabSz="2438338">
              <a:lnSpc>
                <a:spcPct val="90000"/>
              </a:lnSpc>
              <a:spcBef>
                <a:spcPts val="2400"/>
              </a:spcBef>
              <a:buFontTx/>
              <a:defRPr sz="2200" b="1">
                <a:latin typeface="Arial"/>
                <a:ea typeface="Arial"/>
                <a:cs typeface="Arial"/>
                <a:sym typeface="Arial"/>
              </a:defRPr>
            </a:pPr>
            <a:r>
              <a:t>Workshops / Discussions : Once or Twice a month</a:t>
            </a:r>
          </a:p>
          <a:p>
            <a:pPr marL="300789" indent="-300789" defTabSz="2438338">
              <a:lnSpc>
                <a:spcPct val="90000"/>
              </a:lnSpc>
              <a:spcBef>
                <a:spcPts val="2400"/>
              </a:spcBef>
              <a:buFontTx/>
              <a:defRPr sz="2200" b="1">
                <a:latin typeface="Arial"/>
                <a:ea typeface="Arial"/>
                <a:cs typeface="Arial"/>
                <a:sym typeface="Arial"/>
              </a:defRPr>
            </a:pPr>
            <a:r>
              <a:t>Talks : By Committees </a:t>
            </a:r>
            <a:br/>
            <a:br/>
            <a:br/>
            <a:r>
              <a:rPr b="0" i="1"/>
              <a:t>Starting mid July…TO BE DISCUSSED 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itle 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>
            <a:lvl1pPr algn="l">
              <a:defRPr sz="2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Programme to conduct via digital platforms:</a:t>
            </a:r>
          </a:p>
        </p:txBody>
      </p:sp>
      <p:sp>
        <p:nvSpPr>
          <p:cNvPr id="156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965443" y="1453884"/>
            <a:ext cx="7714225" cy="4525965"/>
          </a:xfrm>
          <a:prstGeom prst="rect">
            <a:avLst/>
          </a:prstGeom>
        </p:spPr>
        <p:txBody>
          <a:bodyPr/>
          <a:lstStyle/>
          <a:p>
            <a:pPr marL="0" indent="0" defTabSz="2438338">
              <a:lnSpc>
                <a:spcPct val="90000"/>
              </a:lnSpc>
              <a:spcBef>
                <a:spcPts val="2400"/>
              </a:spcBef>
              <a:buSzTx/>
              <a:buFontTx/>
              <a:buNone/>
              <a:defRPr sz="2200" b="1">
                <a:latin typeface="Arial"/>
                <a:ea typeface="Arial"/>
                <a:cs typeface="Arial"/>
                <a:sym typeface="Arial"/>
              </a:defRPr>
            </a:pPr>
            <a:r>
              <a:rPr b="0" dirty="0"/>
              <a:t>Webinar topics</a:t>
            </a:r>
            <a:r>
              <a:rPr dirty="0"/>
              <a:t> :</a:t>
            </a:r>
          </a:p>
          <a:p>
            <a:pPr marL="220578" indent="-220578" defTabSz="2438338">
              <a:lnSpc>
                <a:spcPct val="90000"/>
              </a:lnSpc>
              <a:spcBef>
                <a:spcPts val="2400"/>
              </a:spcBef>
              <a:buFontTx/>
              <a:defRPr sz="2200" b="1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PREPAREDNESS against Emergencies /Pandemics</a:t>
            </a:r>
          </a:p>
          <a:p>
            <a:pPr marL="220578" indent="-220578" defTabSz="2438338">
              <a:lnSpc>
                <a:spcPct val="90000"/>
              </a:lnSpc>
              <a:spcBef>
                <a:spcPts val="2400"/>
              </a:spcBef>
              <a:buFontTx/>
              <a:defRPr sz="2200" b="1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LIFE AFTER 2020 - A New Normal</a:t>
            </a:r>
          </a:p>
          <a:p>
            <a:pPr marL="220578" indent="-220578" defTabSz="2438338">
              <a:lnSpc>
                <a:spcPct val="90000"/>
              </a:lnSpc>
              <a:spcBef>
                <a:spcPts val="2400"/>
              </a:spcBef>
              <a:buFontTx/>
              <a:defRPr sz="2200" b="1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EMPOWERING our COMMUNITIES</a:t>
            </a:r>
          </a:p>
          <a:p>
            <a:pPr marL="220578" indent="-220578" defTabSz="2438338">
              <a:lnSpc>
                <a:spcPct val="90000"/>
              </a:lnSpc>
              <a:spcBef>
                <a:spcPts val="2400"/>
              </a:spcBef>
              <a:buFontTx/>
              <a:defRPr sz="2200" b="1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A NEW FUTURE. A NEW MINDSET</a:t>
            </a:r>
            <a:r>
              <a:rPr lang="en-US" dirty="0"/>
              <a:t> – OCT (chaired by ACYA, to be coordinated with ACPP and ACGSA)</a:t>
            </a:r>
            <a:endParaRPr dirty="0"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5D4DC-A770-C34D-A050-3394509CB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Tentative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5F4EB-C8FC-7646-93E8-7A72012464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Aug – (22) ACYA/ACPP</a:t>
            </a:r>
          </a:p>
          <a:p>
            <a:r>
              <a:rPr lang="en-US" dirty="0"/>
              <a:t>Aug – Fellowship (15)</a:t>
            </a:r>
          </a:p>
          <a:p>
            <a:r>
              <a:rPr lang="en-US" u="sng" dirty="0"/>
              <a:t>Sep – (12) ACSR</a:t>
            </a:r>
          </a:p>
          <a:p>
            <a:r>
              <a:rPr lang="en-US" dirty="0"/>
              <a:t>Sep (26) ACPP</a:t>
            </a:r>
          </a:p>
          <a:p>
            <a:r>
              <a:rPr lang="en-US" dirty="0"/>
              <a:t>Sep – Fellowship (19)</a:t>
            </a:r>
          </a:p>
          <a:p>
            <a:r>
              <a:rPr lang="en-US" dirty="0"/>
              <a:t>Oct – (3) ACAE (Resilience by Design?)</a:t>
            </a:r>
          </a:p>
          <a:p>
            <a:r>
              <a:rPr lang="en-US" dirty="0"/>
              <a:t>Oct - (?) ACSR/ACGSA/ACYA </a:t>
            </a:r>
          </a:p>
          <a:p>
            <a:r>
              <a:rPr lang="en-US" dirty="0"/>
              <a:t>Nov – (14) Urbanism Forum</a:t>
            </a:r>
          </a:p>
          <a:p>
            <a:r>
              <a:rPr lang="en-US" u="sng" dirty="0"/>
              <a:t>Nov – (17) ACSR</a:t>
            </a:r>
          </a:p>
          <a:p>
            <a:r>
              <a:rPr lang="en-US" dirty="0"/>
              <a:t>Dec</a:t>
            </a:r>
          </a:p>
          <a:p>
            <a:r>
              <a:rPr lang="en-US" dirty="0"/>
              <a:t>Architecture Asia publication </a:t>
            </a:r>
            <a:r>
              <a:rPr lang="en-US"/>
              <a:t>to collate the outcomes.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68973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“Sowing SEEDS for the Future”…"/>
          <p:cNvSpPr txBox="1"/>
          <p:nvPr/>
        </p:nvSpPr>
        <p:spPr>
          <a:xfrm>
            <a:off x="1496470" y="1696224"/>
            <a:ext cx="6565143" cy="40030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defTabSz="457200">
              <a:defRPr sz="2900" b="1" i="1">
                <a:latin typeface="+mj-lt"/>
                <a:ea typeface="+mj-ea"/>
                <a:cs typeface="+mj-cs"/>
                <a:sym typeface="Helvetica"/>
              </a:defRPr>
            </a:pPr>
            <a:r>
              <a:t>“Sowing SEEDS for the Future”</a:t>
            </a:r>
          </a:p>
          <a:p>
            <a:pPr defTabSz="457200">
              <a:defRPr sz="11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  <a:p>
            <a:pPr defTabSz="457200">
              <a:defRPr sz="11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  <a:p>
            <a:pPr defTabSz="457200">
              <a:defRPr sz="11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  <a:p>
            <a:pPr marL="1028700" lvl="8" indent="-114300" defTabSz="457200">
              <a:buSzPct val="100000"/>
              <a:buChar char="•"/>
              <a:defRPr sz="2200" b="1">
                <a:latin typeface="+mj-lt"/>
                <a:ea typeface="+mj-ea"/>
                <a:cs typeface="+mj-cs"/>
                <a:sym typeface="Helvetica"/>
              </a:defRPr>
            </a:pPr>
            <a:r>
              <a:t>S</a:t>
            </a:r>
            <a:r>
              <a:rPr b="0" i="1"/>
              <a:t>ocial awareness &amp; responsibility </a:t>
            </a:r>
          </a:p>
          <a:p>
            <a:pPr defTabSz="457200">
              <a:defRPr sz="2200">
                <a:latin typeface="+mj-lt"/>
                <a:ea typeface="+mj-ea"/>
                <a:cs typeface="+mj-cs"/>
                <a:sym typeface="Helvetica"/>
              </a:defRPr>
            </a:pPr>
            <a:endParaRPr b="0" i="1"/>
          </a:p>
          <a:p>
            <a:pPr marL="1028700" lvl="8" indent="-114300" defTabSz="457200">
              <a:buSzPct val="100000"/>
              <a:buChar char="•"/>
              <a:defRPr sz="2200" b="1">
                <a:latin typeface="+mj-lt"/>
                <a:ea typeface="+mj-ea"/>
                <a:cs typeface="+mj-cs"/>
                <a:sym typeface="Helvetica"/>
              </a:defRPr>
            </a:pPr>
            <a:r>
              <a:t>E</a:t>
            </a:r>
            <a:r>
              <a:rPr b="0" i="1"/>
              <a:t>ducation &amp; lifelong learning</a:t>
            </a:r>
            <a:r>
              <a:rPr b="0"/>
              <a:t> </a:t>
            </a:r>
          </a:p>
          <a:p>
            <a:pPr defTabSz="457200">
              <a:defRPr sz="2200">
                <a:latin typeface="+mj-lt"/>
                <a:ea typeface="+mj-ea"/>
                <a:cs typeface="+mj-cs"/>
                <a:sym typeface="Helvetica"/>
              </a:defRPr>
            </a:pPr>
            <a:endParaRPr b="0"/>
          </a:p>
          <a:p>
            <a:pPr marL="1028700" lvl="8" indent="-114300" defTabSz="457200">
              <a:buSzPct val="100000"/>
              <a:buChar char="•"/>
              <a:defRPr sz="2200" b="1">
                <a:latin typeface="+mj-lt"/>
                <a:ea typeface="+mj-ea"/>
                <a:cs typeface="+mj-cs"/>
                <a:sym typeface="Helvetica"/>
              </a:defRPr>
            </a:pPr>
            <a:r>
              <a:t>E</a:t>
            </a:r>
            <a:r>
              <a:rPr b="0" i="1"/>
              <a:t>nvironmental sustainability </a:t>
            </a:r>
            <a:endParaRPr i="1"/>
          </a:p>
          <a:p>
            <a:pPr defTabSz="457200">
              <a:defRPr sz="2200">
                <a:latin typeface="+mj-lt"/>
                <a:ea typeface="+mj-ea"/>
                <a:cs typeface="+mj-cs"/>
                <a:sym typeface="Helvetica"/>
              </a:defRPr>
            </a:pPr>
            <a:endParaRPr i="1"/>
          </a:p>
          <a:p>
            <a:pPr marL="1028700" lvl="8" indent="-114300" defTabSz="457200">
              <a:buSzPct val="100000"/>
              <a:buChar char="•"/>
              <a:defRPr sz="2200" b="1">
                <a:latin typeface="+mj-lt"/>
                <a:ea typeface="+mj-ea"/>
                <a:cs typeface="+mj-cs"/>
                <a:sym typeface="Helvetica"/>
              </a:defRPr>
            </a:pPr>
            <a:r>
              <a:t>D</a:t>
            </a:r>
            <a:r>
              <a:rPr b="0" i="1"/>
              <a:t>esign excellence &amp; expertise</a:t>
            </a:r>
            <a:r>
              <a:rPr b="0"/>
              <a:t> </a:t>
            </a:r>
          </a:p>
          <a:p>
            <a:pPr defTabSz="457200">
              <a:defRPr sz="2200">
                <a:latin typeface="+mj-lt"/>
                <a:ea typeface="+mj-ea"/>
                <a:cs typeface="+mj-cs"/>
                <a:sym typeface="Helvetica"/>
              </a:defRPr>
            </a:pPr>
            <a:endParaRPr b="0"/>
          </a:p>
          <a:p>
            <a:pPr marL="1028700" lvl="8" indent="-114300" defTabSz="457200">
              <a:buSzPct val="100000"/>
              <a:buChar char="•"/>
              <a:defRPr sz="2200" b="1">
                <a:latin typeface="+mj-lt"/>
                <a:ea typeface="+mj-ea"/>
                <a:cs typeface="+mj-cs"/>
                <a:sym typeface="Helvetica"/>
              </a:defRPr>
            </a:pPr>
            <a:r>
              <a:t>S</a:t>
            </a:r>
            <a:r>
              <a:rPr b="0" i="1"/>
              <a:t>tewardship in the use of all resources</a:t>
            </a:r>
            <a:r>
              <a:rPr b="0"/>
              <a:t> </a:t>
            </a:r>
          </a:p>
        </p:txBody>
      </p:sp>
      <p:sp>
        <p:nvSpPr>
          <p:cNvPr id="116" name="Our Vision :"/>
          <p:cNvSpPr txBox="1"/>
          <p:nvPr/>
        </p:nvSpPr>
        <p:spPr>
          <a:xfrm>
            <a:off x="1566428" y="1236350"/>
            <a:ext cx="1515401" cy="3835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000" b="1" i="1"/>
            </a:lvl1pPr>
          </a:lstStyle>
          <a:p>
            <a:r>
              <a:t>Our Vision :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In the interim; my thoughts are as follows:…"/>
          <p:cNvSpPr txBox="1">
            <a:spLocks noGrp="1"/>
          </p:cNvSpPr>
          <p:nvPr>
            <p:ph type="body" idx="1"/>
          </p:nvPr>
        </p:nvSpPr>
        <p:spPr>
          <a:xfrm>
            <a:off x="935020" y="991781"/>
            <a:ext cx="7717003" cy="452596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2000">
                <a:solidFill>
                  <a:srgbClr val="221D66">
                    <a:alpha val="59155"/>
                  </a:srgbClr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To </a:t>
            </a:r>
            <a:r>
              <a:rPr b="1" i="1"/>
              <a:t>continue the good work </a:t>
            </a:r>
            <a:r>
              <a:t>of previous Councils</a:t>
            </a:r>
          </a:p>
          <a:p>
            <a:pPr marL="0" indent="0">
              <a:buSzTx/>
              <a:buFontTx/>
              <a:buNone/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t>Essentially to focus on </a:t>
            </a:r>
            <a:r>
              <a:rPr b="1"/>
              <a:t>3 KEY AREAS :</a:t>
            </a:r>
            <a:br>
              <a:rPr b="1"/>
            </a:br>
            <a:endParaRPr b="1"/>
          </a:p>
          <a:p>
            <a:pPr marL="0" lvl="2" indent="457200">
              <a:buSzTx/>
              <a:buNone/>
              <a:defRPr sz="1900">
                <a:latin typeface="Arial"/>
                <a:ea typeface="Arial"/>
                <a:cs typeface="Arial"/>
                <a:sym typeface="Arial"/>
              </a:defRPr>
            </a:pPr>
            <a:r>
              <a:t>1. Increase focus on </a:t>
            </a:r>
            <a:r>
              <a:rPr b="1"/>
              <a:t>Practice across nations</a:t>
            </a:r>
            <a:r>
              <a:t> </a:t>
            </a:r>
            <a:br/>
            <a:r>
              <a:t>           (Cross-borders Collaborations)</a:t>
            </a:r>
            <a:br/>
            <a:endParaRPr/>
          </a:p>
          <a:p>
            <a:pPr marL="0" lvl="2" indent="457200">
              <a:buSzTx/>
              <a:buNone/>
              <a:defRPr sz="1900">
                <a:latin typeface="Arial"/>
                <a:ea typeface="Arial"/>
                <a:cs typeface="Arial"/>
                <a:sym typeface="Arial"/>
              </a:defRPr>
            </a:pPr>
            <a:r>
              <a:t>2. Quicken the pace of </a:t>
            </a:r>
            <a:r>
              <a:rPr b="1"/>
              <a:t>Preservation, Conservation &amp; Adaptive</a:t>
            </a:r>
            <a:r>
              <a:t> </a:t>
            </a:r>
          </a:p>
          <a:p>
            <a:pPr marL="0" lvl="2" indent="457200">
              <a:buSzTx/>
              <a:buNone/>
              <a:defRPr sz="1900">
                <a:latin typeface="Arial"/>
                <a:ea typeface="Arial"/>
                <a:cs typeface="Arial"/>
                <a:sym typeface="Arial"/>
              </a:defRPr>
            </a:pPr>
            <a:r>
              <a:t>    </a:t>
            </a:r>
            <a:r>
              <a:rPr b="1"/>
              <a:t>Reuse of ARCASIA’s Built Heritage &amp; its culture</a:t>
            </a:r>
          </a:p>
          <a:p>
            <a:pPr marL="0" lvl="2" indent="457200">
              <a:buSzTx/>
              <a:buNone/>
              <a:defRPr sz="1900">
                <a:latin typeface="Arial"/>
                <a:ea typeface="Arial"/>
                <a:cs typeface="Arial"/>
                <a:sym typeface="Arial"/>
              </a:defRPr>
            </a:pPr>
            <a:endParaRPr b="1"/>
          </a:p>
          <a:p>
            <a:pPr marL="0" lvl="2" indent="457200">
              <a:buSzTx/>
              <a:buNone/>
              <a:defRPr sz="1900">
                <a:latin typeface="Arial"/>
                <a:ea typeface="Arial"/>
                <a:cs typeface="Arial"/>
                <a:sym typeface="Arial"/>
              </a:defRPr>
            </a:pPr>
            <a:r>
              <a:t>3. Increase leverage on the </a:t>
            </a:r>
            <a:r>
              <a:rPr b="1"/>
              <a:t>use of IT, IOT &amp; AI to empower all  </a:t>
            </a:r>
          </a:p>
          <a:p>
            <a:pPr marL="0" lvl="2" indent="457200">
              <a:buSzTx/>
              <a:buNone/>
              <a:defRPr sz="1900">
                <a:latin typeface="Arial"/>
                <a:ea typeface="Arial"/>
                <a:cs typeface="Arial"/>
                <a:sym typeface="Arial"/>
              </a:defRPr>
            </a:pPr>
            <a:r>
              <a:rPr b="1"/>
              <a:t>    architects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Over Zones - A, B, C via…"/>
          <p:cNvSpPr txBox="1">
            <a:spLocks noGrp="1"/>
          </p:cNvSpPr>
          <p:nvPr>
            <p:ph type="subTitle" idx="1"/>
          </p:nvPr>
        </p:nvSpPr>
        <p:spPr>
          <a:xfrm>
            <a:off x="1371600" y="977643"/>
            <a:ext cx="6688402" cy="4438617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l" defTabSz="859536">
              <a:spcBef>
                <a:spcPts val="600"/>
              </a:spcBef>
              <a:defRPr sz="169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 algn="l" defTabSz="859536">
              <a:spcBef>
                <a:spcPts val="600"/>
              </a:spcBef>
              <a:defRPr sz="2256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Over </a:t>
            </a:r>
            <a:r>
              <a:rPr i="1"/>
              <a:t>Zones </a:t>
            </a:r>
            <a:r>
              <a:t>- A, B, C</a:t>
            </a:r>
            <a:br/>
            <a:r>
              <a:rPr>
                <a:solidFill>
                  <a:srgbClr val="A7A7A7"/>
                </a:solidFill>
              </a:rPr>
              <a:t>via </a:t>
            </a:r>
          </a:p>
          <a:p>
            <a:pPr algn="l" defTabSz="859536">
              <a:spcBef>
                <a:spcPts val="600"/>
              </a:spcBef>
              <a:defRPr sz="2256" b="1" i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5 Committees:</a:t>
            </a:r>
          </a:p>
          <a:p>
            <a:pPr marL="169645" indent="-169645" algn="l" defTabSz="859536">
              <a:spcBef>
                <a:spcPts val="600"/>
              </a:spcBef>
              <a:buSzPct val="100000"/>
              <a:buChar char="•"/>
              <a:defRPr sz="2256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ACAE      - Architectural Education</a:t>
            </a:r>
          </a:p>
          <a:p>
            <a:pPr marL="169645" indent="-169645" algn="l" defTabSz="859536">
              <a:spcBef>
                <a:spcPts val="600"/>
              </a:spcBef>
              <a:buSzPct val="100000"/>
              <a:buChar char="•"/>
              <a:defRPr sz="2256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ACPP      - Professional Practice</a:t>
            </a:r>
          </a:p>
          <a:p>
            <a:pPr marL="169645" indent="-169645" algn="l" defTabSz="859536">
              <a:spcBef>
                <a:spcPts val="600"/>
              </a:spcBef>
              <a:buSzPct val="100000"/>
              <a:buChar char="•"/>
              <a:defRPr sz="2256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ACGSA   - Green &amp; Sustainable Architecture</a:t>
            </a:r>
          </a:p>
          <a:p>
            <a:pPr marL="169645" indent="-169645" algn="l" defTabSz="859536">
              <a:spcBef>
                <a:spcPts val="600"/>
              </a:spcBef>
              <a:buSzPct val="100000"/>
              <a:buChar char="•"/>
              <a:defRPr sz="2256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ACSR      - Social Responsibility</a:t>
            </a:r>
          </a:p>
          <a:p>
            <a:pPr marL="169645" indent="-169645" algn="l" defTabSz="859536">
              <a:spcBef>
                <a:spcPts val="600"/>
              </a:spcBef>
              <a:buSzPct val="100000"/>
              <a:buChar char="•"/>
              <a:defRPr sz="2256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ACYA       - Young Architects</a:t>
            </a:r>
          </a:p>
          <a:p>
            <a:pPr marL="169645" indent="-169645" algn="l" defTabSz="859536">
              <a:spcBef>
                <a:spcPts val="600"/>
              </a:spcBef>
              <a:buSzPct val="100000"/>
              <a:buChar char="•"/>
              <a:defRPr sz="2256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 marL="169645" indent="-169645" algn="l" defTabSz="859536">
              <a:spcBef>
                <a:spcPts val="600"/>
              </a:spcBef>
              <a:buSzPct val="100000"/>
              <a:buChar char="•"/>
              <a:defRPr sz="2256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FELLOWSHIP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iven the global outbreak of COVID-19 since January, with WHO declaring it a pandemic in March 2020, many countries have been struggling to manage the spread of the disease as well as to contain the damaging impact on its people and economy.…"/>
          <p:cNvSpPr txBox="1">
            <a:spLocks noGrp="1"/>
          </p:cNvSpPr>
          <p:nvPr>
            <p:ph type="subTitle" idx="1"/>
          </p:nvPr>
        </p:nvSpPr>
        <p:spPr>
          <a:xfrm>
            <a:off x="1153715" y="986893"/>
            <a:ext cx="6836570" cy="4884214"/>
          </a:xfrm>
          <a:prstGeom prst="rect">
            <a:avLst/>
          </a:prstGeom>
        </p:spPr>
        <p:txBody>
          <a:bodyPr/>
          <a:lstStyle/>
          <a:p>
            <a:pPr algn="l" defTabSz="886968">
              <a:spcBef>
                <a:spcPts val="600"/>
              </a:spcBef>
              <a:defRPr sz="194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Given the </a:t>
            </a:r>
            <a:r>
              <a:rPr b="1" i="1"/>
              <a:t>global outbreak of COVID-19 </a:t>
            </a:r>
            <a:r>
              <a:t>since January, with WHO declaring it a pandemic in March 2020, many countries have been struggling to manage the spread of the disease as well as to contain the damaging impact on its people and economy.</a:t>
            </a:r>
          </a:p>
          <a:p>
            <a:pPr algn="l" defTabSz="886968">
              <a:spcBef>
                <a:spcPts val="600"/>
              </a:spcBef>
              <a:defRPr sz="194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 algn="l" defTabSz="886968">
              <a:spcBef>
                <a:spcPts val="600"/>
              </a:spcBef>
              <a:defRPr sz="194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Our OB/CC has received Council’s unanimous approval and support for making </a:t>
            </a:r>
            <a:r>
              <a:rPr b="1"/>
              <a:t>2020 a year where all of ARCASIA come together to share and assist each other in a Special 6 months Programme </a:t>
            </a:r>
            <a:r>
              <a:t>to be conducted over technology- enable platforms.</a:t>
            </a:r>
          </a:p>
          <a:p>
            <a:pPr algn="l" defTabSz="886968">
              <a:spcBef>
                <a:spcPts val="600"/>
              </a:spcBef>
              <a:defRPr sz="194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 algn="l" defTabSz="886968">
              <a:spcBef>
                <a:spcPts val="600"/>
              </a:spcBef>
              <a:defRPr sz="194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How do we </a:t>
            </a:r>
            <a:r>
              <a:rPr b="1"/>
              <a:t>weave our vision and objectives into this special programmes</a:t>
            </a:r>
            <a:r>
              <a:t> across our 3 zones?</a:t>
            </a:r>
          </a:p>
        </p:txBody>
      </p:sp>
      <p:sp>
        <p:nvSpPr>
          <p:cNvPr id="123" name="PREAMBLE"/>
          <p:cNvSpPr txBox="1"/>
          <p:nvPr/>
        </p:nvSpPr>
        <p:spPr>
          <a:xfrm>
            <a:off x="1204083" y="489797"/>
            <a:ext cx="1215551" cy="3581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b="1"/>
            </a:lvl1pPr>
          </a:lstStyle>
          <a:p>
            <a:r>
              <a:t>PREAMBLE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itle 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>
            <a:lvl1pPr algn="l">
              <a:defRPr sz="2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Key concerns distilled from feedback by committees</a:t>
            </a:r>
          </a:p>
        </p:txBody>
      </p:sp>
      <p:sp>
        <p:nvSpPr>
          <p:cNvPr id="126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74376" y="1166017"/>
            <a:ext cx="7714225" cy="4525966"/>
          </a:xfrm>
          <a:prstGeom prst="rect">
            <a:avLst/>
          </a:prstGeom>
        </p:spPr>
        <p:txBody>
          <a:bodyPr/>
          <a:lstStyle/>
          <a:p>
            <a:pPr marL="300789" indent="-300789" defTabSz="2438338">
              <a:lnSpc>
                <a:spcPct val="90000"/>
              </a:lnSpc>
              <a:spcBef>
                <a:spcPts val="2400"/>
              </a:spcBef>
              <a:buFontTx/>
              <a:defRPr sz="2200" b="1">
                <a:latin typeface="Arial"/>
                <a:ea typeface="Arial"/>
                <a:cs typeface="Arial"/>
                <a:sym typeface="Arial"/>
              </a:defRPr>
            </a:pPr>
            <a:r>
              <a:t>Resilient &amp; Emergency preparedness</a:t>
            </a:r>
          </a:p>
          <a:p>
            <a:pPr marL="300789" indent="-300789" defTabSz="2438338">
              <a:lnSpc>
                <a:spcPct val="90000"/>
              </a:lnSpc>
              <a:spcBef>
                <a:spcPts val="2400"/>
              </a:spcBef>
              <a:buFontTx/>
              <a:defRPr sz="2200" b="1">
                <a:latin typeface="Arial"/>
                <a:ea typeface="Arial"/>
                <a:cs typeface="Arial"/>
                <a:sym typeface="Arial"/>
              </a:defRPr>
            </a:pPr>
            <a:r>
              <a:t>Business Continuity &amp; Survival Planning</a:t>
            </a:r>
          </a:p>
          <a:p>
            <a:pPr marL="300789" indent="-300789" defTabSz="2438338">
              <a:lnSpc>
                <a:spcPct val="90000"/>
              </a:lnSpc>
              <a:spcBef>
                <a:spcPts val="2400"/>
              </a:spcBef>
              <a:buFontTx/>
              <a:defRPr sz="2200" b="1">
                <a:latin typeface="Arial"/>
                <a:ea typeface="Arial"/>
                <a:cs typeface="Arial"/>
                <a:sym typeface="Arial"/>
              </a:defRPr>
            </a:pPr>
            <a:r>
              <a:t>Construction Best Practices</a:t>
            </a:r>
          </a:p>
          <a:p>
            <a:pPr marL="300789" indent="-300789" defTabSz="2438338">
              <a:lnSpc>
                <a:spcPct val="90000"/>
              </a:lnSpc>
              <a:spcBef>
                <a:spcPts val="2400"/>
              </a:spcBef>
              <a:buFontTx/>
              <a:defRPr sz="2200" b="1">
                <a:latin typeface="Arial"/>
                <a:ea typeface="Arial"/>
                <a:cs typeface="Arial"/>
                <a:sym typeface="Arial"/>
              </a:defRPr>
            </a:pPr>
            <a:r>
              <a:t>Heritage Preservation, Conservation &amp; Adaptive Reuse</a:t>
            </a:r>
          </a:p>
          <a:p>
            <a:pPr marL="300789" indent="-300789" defTabSz="2438338">
              <a:lnSpc>
                <a:spcPct val="90000"/>
              </a:lnSpc>
              <a:spcBef>
                <a:spcPts val="2400"/>
              </a:spcBef>
              <a:buFontTx/>
              <a:defRPr sz="2200" b="1">
                <a:latin typeface="Arial"/>
                <a:ea typeface="Arial"/>
                <a:cs typeface="Arial"/>
                <a:sym typeface="Arial"/>
              </a:defRPr>
            </a:pPr>
            <a:r>
              <a:t>Design &amp; Technology Innovations</a:t>
            </a:r>
          </a:p>
          <a:p>
            <a:pPr marL="300789" indent="-300789" defTabSz="2438338">
              <a:lnSpc>
                <a:spcPct val="90000"/>
              </a:lnSpc>
              <a:spcBef>
                <a:spcPts val="2400"/>
              </a:spcBef>
              <a:buFontTx/>
              <a:defRPr sz="2200" b="1">
                <a:latin typeface="Arial"/>
                <a:ea typeface="Arial"/>
                <a:cs typeface="Arial"/>
                <a:sym typeface="Arial"/>
              </a:defRPr>
            </a:pPr>
            <a:r>
              <a:t>Architecture for the Future </a:t>
            </a:r>
          </a:p>
          <a:p>
            <a:pPr marL="300789" indent="-300789" defTabSz="2438338">
              <a:lnSpc>
                <a:spcPct val="90000"/>
              </a:lnSpc>
              <a:spcBef>
                <a:spcPts val="2400"/>
              </a:spcBef>
              <a:buFontTx/>
              <a:defRPr sz="2200" b="1">
                <a:latin typeface="Arial"/>
                <a:ea typeface="Arial"/>
                <a:cs typeface="Arial"/>
                <a:sym typeface="Arial"/>
              </a:defRPr>
            </a:pPr>
            <a:r>
              <a:t>Architects Role &amp; Responsibilities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itle 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>
            <a:lvl1pPr algn="l">
              <a:defRPr sz="2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Key concerns distilled from feedback by committees</a:t>
            </a:r>
          </a:p>
        </p:txBody>
      </p:sp>
      <p:sp>
        <p:nvSpPr>
          <p:cNvPr id="129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74376" y="1166017"/>
            <a:ext cx="8098106" cy="4525966"/>
          </a:xfrm>
          <a:prstGeom prst="rect">
            <a:avLst/>
          </a:prstGeom>
        </p:spPr>
        <p:txBody>
          <a:bodyPr/>
          <a:lstStyle/>
          <a:p>
            <a:pPr marL="220578" indent="-220578" defTabSz="2438338">
              <a:lnSpc>
                <a:spcPct val="90000"/>
              </a:lnSpc>
              <a:spcBef>
                <a:spcPts val="2400"/>
              </a:spcBef>
              <a:buFontTx/>
              <a:defRPr sz="2200" b="1">
                <a:latin typeface="Arial"/>
                <a:ea typeface="Arial"/>
                <a:cs typeface="Arial"/>
                <a:sym typeface="Arial"/>
              </a:defRPr>
            </a:pPr>
            <a:r>
              <a:t>Resilient &amp; Emergency preparedness</a:t>
            </a:r>
            <a:br/>
            <a:br/>
            <a:r>
              <a:rPr b="0"/>
              <a:t>-  </a:t>
            </a:r>
            <a:r>
              <a:rPr sz="1800" b="0" i="1"/>
              <a:t>Formulation of Task Force against COVID-19</a:t>
            </a:r>
            <a:br>
              <a:rPr sz="1800" b="0" i="1"/>
            </a:br>
            <a:br>
              <a:rPr sz="1800" b="0" i="1"/>
            </a:br>
            <a:r>
              <a:rPr sz="1800" b="0" i="1"/>
              <a:t>-  Survey of the situation across the 21 countries by AEA </a:t>
            </a:r>
            <a:br>
              <a:rPr sz="1800" b="0" i="1"/>
            </a:br>
            <a:br>
              <a:rPr sz="1800" b="0" i="1"/>
            </a:br>
            <a:r>
              <a:rPr sz="1800" b="0" i="1"/>
              <a:t>-  Investigate; make lists of their countries’ provision for emergency</a:t>
            </a:r>
            <a:br>
              <a:rPr sz="1800" b="0" i="1"/>
            </a:br>
            <a:r>
              <a:rPr sz="1800" b="0" i="1"/>
              <a:t>   facilities</a:t>
            </a:r>
            <a:br>
              <a:rPr sz="1800" b="0" i="1"/>
            </a:br>
            <a:br>
              <a:rPr sz="1800" b="0" i="1"/>
            </a:br>
            <a:r>
              <a:rPr sz="1800" b="0" i="1"/>
              <a:t>-  Explore &amp; assist the communities at large by empowering</a:t>
            </a:r>
            <a:br>
              <a:rPr sz="1800" b="0" i="1"/>
            </a:br>
            <a:r>
              <a:rPr sz="1800" b="0" i="1"/>
              <a:t>   livelihood, give awareness campaign.</a:t>
            </a:r>
            <a:br>
              <a:rPr sz="1800" b="0" i="1"/>
            </a:br>
            <a:br>
              <a:rPr sz="1800" b="0" i="1"/>
            </a:br>
            <a:r>
              <a:rPr sz="1800" b="0" i="1"/>
              <a:t>-  Assist governments to build temporary hospitals, quarantine centers &amp; </a:t>
            </a:r>
            <a:br>
              <a:rPr sz="1800" b="0" i="1"/>
            </a:br>
            <a:r>
              <a:rPr sz="1800" b="0" i="1"/>
              <a:t>   adaptive reuse of existing facilities.</a:t>
            </a:r>
            <a:br>
              <a:rPr sz="1800" b="0" i="1"/>
            </a:br>
            <a:br>
              <a:rPr sz="1800" b="0" i="1"/>
            </a:br>
            <a:r>
              <a:rPr sz="1800" b="0" i="1"/>
              <a:t>-  Assist medical professionals with safety &amp; sanitation supplies, facilitate </a:t>
            </a:r>
            <a:br>
              <a:rPr sz="1800" b="0" i="1"/>
            </a:br>
            <a:r>
              <a:rPr sz="1800" b="0" i="1"/>
              <a:t>   social distancing requirements as stipulated by WHO 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itle 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>
            <a:lvl1pPr algn="l">
              <a:defRPr sz="2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Key concerns distilled from feedback by committees</a:t>
            </a:r>
          </a:p>
        </p:txBody>
      </p:sp>
      <p:sp>
        <p:nvSpPr>
          <p:cNvPr id="132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74376" y="1166017"/>
            <a:ext cx="7980624" cy="4820129"/>
          </a:xfrm>
          <a:prstGeom prst="rect">
            <a:avLst/>
          </a:prstGeom>
        </p:spPr>
        <p:txBody>
          <a:bodyPr/>
          <a:lstStyle/>
          <a:p>
            <a:pPr marL="169845" indent="-169845" defTabSz="1877520">
              <a:lnSpc>
                <a:spcPct val="90000"/>
              </a:lnSpc>
              <a:spcBef>
                <a:spcPts val="1800"/>
              </a:spcBef>
              <a:buFontTx/>
              <a:defRPr sz="1693" b="1">
                <a:latin typeface="Arial"/>
                <a:ea typeface="Arial"/>
                <a:cs typeface="Arial"/>
                <a:sym typeface="Arial"/>
              </a:defRPr>
            </a:pPr>
            <a:r>
              <a:t>Business Continuity &amp; Survival Planning</a:t>
            </a:r>
            <a:br/>
            <a:br/>
            <a:r>
              <a:rPr sz="1540" b="0" i="1"/>
              <a:t>-   Collect information of with existing measures carried out by respective </a:t>
            </a:r>
            <a:br>
              <a:rPr sz="1540" b="0" i="1"/>
            </a:br>
            <a:r>
              <a:rPr sz="1540" b="0" i="1"/>
              <a:t>    Institutes against COVID-19. Create database for sharing information &amp;</a:t>
            </a:r>
            <a:br>
              <a:rPr sz="1540" b="0" i="1"/>
            </a:br>
            <a:r>
              <a:rPr sz="1540" b="0" i="1"/>
              <a:t>    social media platform for publicity awareness.</a:t>
            </a:r>
            <a:br>
              <a:rPr sz="1540" b="0" i="1"/>
            </a:br>
            <a:br>
              <a:rPr sz="1540" b="0" i="1"/>
            </a:br>
            <a:r>
              <a:rPr sz="1540" b="0" i="1"/>
              <a:t>-   Business Continuity Plan for our Practices looking at the current scenario of </a:t>
            </a:r>
            <a:br>
              <a:rPr sz="1540" b="0" i="1"/>
            </a:br>
            <a:r>
              <a:rPr sz="1540" b="0" i="1"/>
              <a:t>    Projects, Client Payments, Staff Efficiency, Work from Home Environment  </a:t>
            </a:r>
            <a:br>
              <a:rPr sz="1540" b="0" i="1"/>
            </a:br>
            <a:br>
              <a:rPr sz="1540" b="0" i="1"/>
            </a:br>
            <a:r>
              <a:rPr sz="1540" b="0" i="1"/>
              <a:t>-   Form an Architects Collaborative</a:t>
            </a:r>
            <a:br>
              <a:rPr sz="1540" b="0" i="1"/>
            </a:br>
            <a:r>
              <a:rPr sz="1540" b="0" i="1"/>
              <a:t>         -  to support Younger Architects to work or partner with Senior Architects / </a:t>
            </a:r>
            <a:br>
              <a:rPr sz="1540" b="0" i="1"/>
            </a:br>
            <a:r>
              <a:rPr sz="1540" b="0" i="1"/>
              <a:t>            Other Architectural Firms </a:t>
            </a:r>
            <a:br>
              <a:rPr sz="1540" b="0" i="1"/>
            </a:br>
            <a:r>
              <a:rPr sz="1540" b="0" i="1"/>
              <a:t>         -  to do Applied Research on specific issues / building systems /material science </a:t>
            </a:r>
            <a:br>
              <a:rPr sz="1540" b="0" i="1"/>
            </a:br>
            <a:br>
              <a:rPr sz="1540" b="0" i="1"/>
            </a:br>
            <a:r>
              <a:rPr sz="1540" b="0" i="1"/>
              <a:t>-  </a:t>
            </a:r>
            <a:r>
              <a:rPr sz="1540" b="0"/>
              <a:t>A New Practice Paradigm</a:t>
            </a:r>
          </a:p>
          <a:p>
            <a:pPr marL="71875" indent="-71875" defTabSz="352043">
              <a:spcBef>
                <a:spcPts val="0"/>
              </a:spcBef>
              <a:buSzTx/>
              <a:buFontTx/>
              <a:buNone/>
              <a:defRPr sz="1540">
                <a:latin typeface="Arial"/>
                <a:ea typeface="Arial"/>
                <a:cs typeface="Arial"/>
                <a:sym typeface="Arial"/>
              </a:defRPr>
            </a:pPr>
            <a:r>
              <a:t>	          -  Architects &amp; their practices empowered by new technology to work, live &amp; play; </a:t>
            </a:r>
            <a:br/>
            <a:r>
              <a:t>             training, learning &amp; mindset change in the new working paradigm</a:t>
            </a:r>
            <a:br/>
            <a:r>
              <a:t>          -  Revisions in Architectural Services Contract; Fees Payment arrangement via new</a:t>
            </a:r>
            <a:br/>
            <a:r>
              <a:t>             Electronic systems</a:t>
            </a:r>
          </a:p>
          <a:p>
            <a:pPr marL="154405" indent="-154405" defTabSz="1877520">
              <a:lnSpc>
                <a:spcPct val="90000"/>
              </a:lnSpc>
              <a:spcBef>
                <a:spcPts val="1800"/>
              </a:spcBef>
              <a:buFontTx/>
              <a:defRPr sz="1693" b="1">
                <a:latin typeface="Arial"/>
                <a:ea typeface="Arial"/>
                <a:cs typeface="Arial"/>
                <a:sym typeface="Arial"/>
              </a:defRPr>
            </a:pPr>
            <a:r>
              <a:rPr sz="1540" b="0" i="1"/>
              <a:t>  Architects’ Influence on policy makers &amp; decision makers 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itle 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>
            <a:lvl1pPr algn="l">
              <a:defRPr sz="2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Key concerns distilled from feedback by committees</a:t>
            </a:r>
          </a:p>
        </p:txBody>
      </p:sp>
      <p:sp>
        <p:nvSpPr>
          <p:cNvPr id="135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74376" y="1166017"/>
            <a:ext cx="7714225" cy="4525966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187492" indent="-187492" defTabSz="2072588">
              <a:lnSpc>
                <a:spcPct val="90000"/>
              </a:lnSpc>
              <a:spcBef>
                <a:spcPts val="2000"/>
              </a:spcBef>
              <a:buFontTx/>
              <a:defRPr sz="1870" b="1">
                <a:latin typeface="Arial"/>
                <a:ea typeface="Arial"/>
                <a:cs typeface="Arial"/>
                <a:sym typeface="Arial"/>
              </a:defRPr>
            </a:pPr>
            <a:r>
              <a:t>Construction Best Practices</a:t>
            </a:r>
            <a:br/>
            <a:endParaRPr sz="1700" b="0" i="1"/>
          </a:p>
          <a:p>
            <a:pPr marL="0" lvl="1" indent="194310" defTabSz="388620">
              <a:spcBef>
                <a:spcPts val="1000"/>
              </a:spcBef>
              <a:buSzTx/>
              <a:buFontTx/>
              <a:buNone/>
              <a:defRPr sz="1700" i="1">
                <a:latin typeface="Arial"/>
                <a:ea typeface="Arial"/>
                <a:cs typeface="Arial"/>
                <a:sym typeface="Arial"/>
              </a:defRPr>
            </a:pPr>
            <a:r>
              <a:t>-  Various SOP’s pertaining to Construction Sites and Offices</a:t>
            </a:r>
            <a:br/>
            <a:br/>
            <a:r>
              <a:t>-  Sustainable construction and site plan arrangement, site </a:t>
            </a:r>
            <a:br/>
            <a:r>
              <a:t>    monitoring via webcam, virtual meetings; use local materials, </a:t>
            </a:r>
            <a:br/>
            <a:r>
              <a:t>    less CO2 emission and contamination. </a:t>
            </a:r>
          </a:p>
          <a:p>
            <a:pPr marL="0" lvl="1" indent="194310" defTabSz="388620">
              <a:spcBef>
                <a:spcPts val="1000"/>
              </a:spcBef>
              <a:buSzTx/>
              <a:buFontTx/>
              <a:buNone/>
              <a:defRPr sz="1700" i="1">
                <a:latin typeface="Arial"/>
                <a:ea typeface="Arial"/>
                <a:cs typeface="Arial"/>
                <a:sym typeface="Arial"/>
              </a:defRPr>
            </a:pPr>
            <a:r>
              <a:t>-  Safety measures &amp; policies for construction workers </a:t>
            </a:r>
            <a:br/>
            <a:r>
              <a:t>        - Workers working environment</a:t>
            </a:r>
            <a:br/>
            <a:r>
              <a:t>        - Workers Accommodations</a:t>
            </a:r>
          </a:p>
          <a:p>
            <a:pPr marL="0" lvl="1" indent="194310" defTabSz="388620">
              <a:spcBef>
                <a:spcPts val="1000"/>
              </a:spcBef>
              <a:buSzTx/>
              <a:buFontTx/>
              <a:buNone/>
              <a:defRPr sz="1700" i="1">
                <a:latin typeface="Arial"/>
                <a:ea typeface="Arial"/>
                <a:cs typeface="Arial"/>
                <a:sym typeface="Arial"/>
              </a:defRPr>
            </a:pPr>
            <a:r>
              <a:t>-  Shift in Contractor Agreements and Construction Time lines,</a:t>
            </a:r>
            <a:br/>
            <a:r>
              <a:t>   Sustainable construction and site plan arrangement, site</a:t>
            </a:r>
            <a:br/>
            <a:r>
              <a:t>   monitoring via webcam, virtual meetings; use local materials, </a:t>
            </a:r>
            <a:br/>
            <a:r>
              <a:t>   less CO2 emission and contamination. </a:t>
            </a:r>
            <a:br/>
            <a:br/>
            <a:endParaRPr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1318</Words>
  <Application>Microsoft Macintosh PowerPoint</Application>
  <PresentationFormat>On-screen Show (4:3)</PresentationFormat>
  <Paragraphs>102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Arial Black</vt:lpstr>
      <vt:lpstr>Calibri</vt:lpstr>
      <vt:lpstr>Helvetica</vt:lpstr>
      <vt:lpstr>Office Theme</vt:lpstr>
      <vt:lpstr>ARCASIA  Special Programme  July - December 2020</vt:lpstr>
      <vt:lpstr>PowerPoint Presentation</vt:lpstr>
      <vt:lpstr>PowerPoint Presentation</vt:lpstr>
      <vt:lpstr>PowerPoint Presentation</vt:lpstr>
      <vt:lpstr>PowerPoint Presentation</vt:lpstr>
      <vt:lpstr>Key concerns distilled from feedback by committees</vt:lpstr>
      <vt:lpstr>Key concerns distilled from feedback by committees</vt:lpstr>
      <vt:lpstr>Key concerns distilled from feedback by committees</vt:lpstr>
      <vt:lpstr>Key concerns distilled from feedback by committees</vt:lpstr>
      <vt:lpstr>Key concerns distilled from feedback by committees</vt:lpstr>
      <vt:lpstr>Key concerns distilled from feedback by committees</vt:lpstr>
      <vt:lpstr>Key concerns distilled from feedback by committees</vt:lpstr>
      <vt:lpstr>Key concerns distilled from feedback by committees</vt:lpstr>
      <vt:lpstr>Key concerns distilled from feedback by committees</vt:lpstr>
      <vt:lpstr>Programme to conduct via digital platforms:</vt:lpstr>
      <vt:lpstr>Programme to conduct via digital platforms:</vt:lpstr>
      <vt:lpstr>Tentative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ARCASIA  Special Programme  July - December 2020</dc:title>
  <cp:lastModifiedBy>Hui Min Chan</cp:lastModifiedBy>
  <cp:revision>5</cp:revision>
  <dcterms:modified xsi:type="dcterms:W3CDTF">2020-07-18T09:02:56Z</dcterms:modified>
</cp:coreProperties>
</file>