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notesMasterIdLst>
    <p:notesMasterId r:id="rId16"/>
  </p:notesMasterIdLst>
  <p:sldIdLst>
    <p:sldId id="256" r:id="rId2"/>
    <p:sldId id="295" r:id="rId3"/>
    <p:sldId id="375" r:id="rId4"/>
    <p:sldId id="364" r:id="rId5"/>
    <p:sldId id="368" r:id="rId6"/>
    <p:sldId id="378" r:id="rId7"/>
    <p:sldId id="376" r:id="rId8"/>
    <p:sldId id="377" r:id="rId9"/>
    <p:sldId id="380" r:id="rId10"/>
    <p:sldId id="362" r:id="rId11"/>
    <p:sldId id="363" r:id="rId12"/>
    <p:sldId id="365" r:id="rId13"/>
    <p:sldId id="366" r:id="rId14"/>
    <p:sldId id="3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0A76"/>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280" autoAdjust="0"/>
  </p:normalViewPr>
  <p:slideViewPr>
    <p:cSldViewPr snapToGrid="0">
      <p:cViewPr varScale="1">
        <p:scale>
          <a:sx n="80" d="100"/>
          <a:sy n="80" d="100"/>
        </p:scale>
        <p:origin x="136" y="44"/>
      </p:cViewPr>
      <p:guideLst/>
    </p:cSldViewPr>
  </p:slideViewPr>
  <p:outlineViewPr>
    <p:cViewPr>
      <p:scale>
        <a:sx n="33" d="100"/>
        <a:sy n="33" d="100"/>
      </p:scale>
      <p:origin x="0" y="-5034"/>
    </p:cViewPr>
  </p:outlineViewPr>
  <p:notesTextViewPr>
    <p:cViewPr>
      <p:scale>
        <a:sx n="1" d="1"/>
        <a:sy n="1" d="1"/>
      </p:scale>
      <p:origin x="0" y="0"/>
    </p:cViewPr>
  </p:notesTextViewPr>
  <p:sorterViewPr>
    <p:cViewPr varScale="1">
      <p:scale>
        <a:sx n="1" d="1"/>
        <a:sy n="1" d="1"/>
      </p:scale>
      <p:origin x="0" y="-23664"/>
    </p:cViewPr>
  </p:sorterViewPr>
  <p:notesViewPr>
    <p:cSldViewPr snapToGrid="0">
      <p:cViewPr varScale="1">
        <p:scale>
          <a:sx n="61" d="100"/>
          <a:sy n="61" d="100"/>
        </p:scale>
        <p:origin x="274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D66070-030E-4AC7-B6D5-B2B77067CD87}" type="datetimeFigureOut">
              <a:rPr lang="en-AU" smtClean="0"/>
              <a:t>19/02/2021</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02B71-E770-43F4-B9DA-F939C822AF1E}" type="slidenum">
              <a:rPr lang="en-AU" smtClean="0"/>
              <a:t>‹#›</a:t>
            </a:fld>
            <a:endParaRPr lang="en-AU"/>
          </a:p>
        </p:txBody>
      </p:sp>
    </p:spTree>
    <p:extLst>
      <p:ext uri="{BB962C8B-B14F-4D97-AF65-F5344CB8AC3E}">
        <p14:creationId xmlns:p14="http://schemas.microsoft.com/office/powerpoint/2010/main" val="2699346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smtClean="0"/>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4055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smtClean="0"/>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24429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smtClean="0"/>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71554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smtClean="0"/>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smtClean="0"/>
              <a:t>‹#›</a:t>
            </a:fld>
            <a:endParaRPr lang="en-US" dirty="0"/>
          </a:p>
        </p:txBody>
      </p:sp>
    </p:spTree>
    <p:extLst>
      <p:ext uri="{BB962C8B-B14F-4D97-AF65-F5344CB8AC3E}">
        <p14:creationId xmlns:p14="http://schemas.microsoft.com/office/powerpoint/2010/main" val="3014613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6F077B-A50F-4D64-8574-E2D6A98A5553}" type="datetimeFigureOut">
              <a:rPr lang="en-US" smtClean="0"/>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059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smtClean="0"/>
              <a:t>2/19/2021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06967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smtClean="0"/>
              <a:t>2/19/2021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25949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smtClean="0"/>
              <a:t>2/19/2021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95219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smtClean="0"/>
              <a:t>2/19/2021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5605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smtClean="0"/>
              <a:t>2/19/2021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59594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cstate="email">
              <a:extLst>
                <a:ext uri="{28A0092B-C50C-407E-A947-70E740481C1C}">
                  <a14:useLocalDpi xmlns:a14="http://schemas.microsoft.com/office/drawing/2010/main"/>
                </a:ext>
              </a:extLst>
            </a:blip>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B747F8-9654-4282-85D2-65F41AAE7A75}" type="datetimeFigureOut">
              <a:rPr lang="en-US" smtClean="0"/>
              <a:t>2/19/2021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27726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smtClean="0"/>
              <a:t>2/19/2021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7949010"/>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580796" y="1679336"/>
            <a:ext cx="2963009" cy="1490756"/>
          </a:xfrm>
          <a:prstGeom prst="rect">
            <a:avLst/>
          </a:prstGeom>
        </p:spPr>
      </p:pic>
      <p:sp>
        <p:nvSpPr>
          <p:cNvPr id="3" name="Subtitle 2"/>
          <p:cNvSpPr>
            <a:spLocks noGrp="1"/>
          </p:cNvSpPr>
          <p:nvPr>
            <p:ph type="subTitle" idx="1"/>
          </p:nvPr>
        </p:nvSpPr>
        <p:spPr>
          <a:xfrm>
            <a:off x="1108844" y="3876675"/>
            <a:ext cx="10058400" cy="2019300"/>
          </a:xfrm>
        </p:spPr>
        <p:txBody>
          <a:bodyPr>
            <a:normAutofit fontScale="85000" lnSpcReduction="20000"/>
          </a:bodyPr>
          <a:lstStyle/>
          <a:p>
            <a:pPr algn="ctr"/>
            <a:r>
              <a:rPr lang="en-HK" sz="3600" b="1" dirty="0" err="1">
                <a:solidFill>
                  <a:srgbClr val="FF0000"/>
                </a:solidFill>
                <a:latin typeface="+mn-lt"/>
              </a:rPr>
              <a:t>Arcasia</a:t>
            </a:r>
            <a:r>
              <a:rPr lang="en-HK" sz="3600" b="1" dirty="0">
                <a:solidFill>
                  <a:srgbClr val="FF0000"/>
                </a:solidFill>
                <a:latin typeface="+mn-lt"/>
              </a:rPr>
              <a:t> emergency architects</a:t>
            </a:r>
          </a:p>
          <a:p>
            <a:pPr algn="ctr"/>
            <a:r>
              <a:rPr lang="en-US" b="1" dirty="0">
                <a:solidFill>
                  <a:schemeClr val="tx1"/>
                </a:solidFill>
                <a:latin typeface="+mn-lt"/>
              </a:rPr>
              <a:t>Business plan update 3</a:t>
            </a:r>
            <a:r>
              <a:rPr lang="en-HK" b="1" dirty="0">
                <a:solidFill>
                  <a:schemeClr val="tx1"/>
                </a:solidFill>
                <a:latin typeface="+mn-lt"/>
              </a:rPr>
              <a:t>  </a:t>
            </a:r>
          </a:p>
          <a:p>
            <a:pPr algn="ctr"/>
            <a:endParaRPr lang="en-HK" b="1" dirty="0">
              <a:solidFill>
                <a:schemeClr val="tx1"/>
              </a:solidFill>
              <a:latin typeface="+mn-lt"/>
            </a:endParaRPr>
          </a:p>
          <a:p>
            <a:pPr algn="ctr"/>
            <a:endParaRPr lang="en-HK" b="1" dirty="0">
              <a:solidFill>
                <a:schemeClr val="tx1"/>
              </a:solidFill>
              <a:latin typeface="+mn-lt"/>
            </a:endParaRPr>
          </a:p>
          <a:p>
            <a:pPr algn="ctr"/>
            <a:r>
              <a:rPr lang="en-HK" sz="1500" b="1" dirty="0">
                <a:solidFill>
                  <a:schemeClr val="tx1"/>
                </a:solidFill>
              </a:rPr>
              <a:t>20 February 2021</a:t>
            </a:r>
            <a:endParaRPr lang="en-US" sz="1500" b="1" dirty="0">
              <a:solidFill>
                <a:schemeClr val="tx1"/>
              </a:solidFill>
            </a:endParaRPr>
          </a:p>
        </p:txBody>
      </p:sp>
    </p:spTree>
    <p:extLst>
      <p:ext uri="{BB962C8B-B14F-4D97-AF65-F5344CB8AC3E}">
        <p14:creationId xmlns:p14="http://schemas.microsoft.com/office/powerpoint/2010/main" val="173573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27E49-BCE0-40B3-A7FA-3BFF788C092A}"/>
              </a:ext>
            </a:extLst>
          </p:cNvPr>
          <p:cNvSpPr>
            <a:spLocks noGrp="1"/>
          </p:cNvSpPr>
          <p:nvPr>
            <p:ph type="title"/>
          </p:nvPr>
        </p:nvSpPr>
        <p:spPr/>
        <p:txBody>
          <a:bodyPr>
            <a:normAutofit fontScale="90000"/>
          </a:bodyPr>
          <a:lstStyle/>
          <a:p>
            <a:pPr algn="r"/>
            <a:r>
              <a:rPr lang="en-US" dirty="0"/>
              <a:t>Appendix C</a:t>
            </a:r>
            <a:br>
              <a:rPr lang="en-US" dirty="0"/>
            </a:br>
            <a:r>
              <a:rPr lang="en-US" dirty="0"/>
              <a:t>2019 AEA Business Plan: Business Model </a:t>
            </a:r>
            <a:br>
              <a:rPr lang="en-US" dirty="0"/>
            </a:br>
            <a:endParaRPr lang="en-US" sz="2400" dirty="0"/>
          </a:p>
        </p:txBody>
      </p:sp>
      <p:sp>
        <p:nvSpPr>
          <p:cNvPr id="3" name="Content Placeholder 2">
            <a:extLst>
              <a:ext uri="{FF2B5EF4-FFF2-40B4-BE49-F238E27FC236}">
                <a16:creationId xmlns:a16="http://schemas.microsoft.com/office/drawing/2014/main" id="{2CF72214-C959-4F99-B30D-272C58565B8F}"/>
              </a:ext>
            </a:extLst>
          </p:cNvPr>
          <p:cNvSpPr>
            <a:spLocks noGrp="1"/>
          </p:cNvSpPr>
          <p:nvPr>
            <p:ph idx="1"/>
          </p:nvPr>
        </p:nvSpPr>
        <p:spPr>
          <a:xfrm>
            <a:off x="1097280" y="1845733"/>
            <a:ext cx="10058400" cy="4725663"/>
          </a:xfrm>
        </p:spPr>
        <p:txBody>
          <a:bodyPr/>
          <a:lstStyle/>
          <a:p>
            <a:r>
              <a:rPr lang="en-US" sz="2400" dirty="0"/>
              <a:t>1.	AEA to provide platform for training, sharing of best practices and latest 	development in the field, crisis support and after incident recovery</a:t>
            </a:r>
          </a:p>
          <a:p>
            <a:r>
              <a:rPr lang="en-US" sz="2400" dirty="0"/>
              <a:t>2.	A Community for exchanging of intelligence, best practices and to provide 	mutual support if appropriate.</a:t>
            </a:r>
          </a:p>
          <a:p>
            <a:r>
              <a:rPr lang="en-US" sz="2400" dirty="0"/>
              <a:t>3.	Physical delivery primarily by local institutions and architects </a:t>
            </a:r>
          </a:p>
          <a:p>
            <a:r>
              <a:rPr lang="en-US" sz="2400" dirty="0"/>
              <a:t>4.	Potential support on international aide</a:t>
            </a:r>
          </a:p>
          <a:p>
            <a:r>
              <a:rPr lang="en-US" sz="2400" dirty="0"/>
              <a:t>5.          Build up a resources database with directories on expertise, 	organizations, research and publications   </a:t>
            </a:r>
          </a:p>
          <a:p>
            <a:endParaRPr lang="en-US" dirty="0"/>
          </a:p>
          <a:p>
            <a:endParaRPr lang="en-US" dirty="0"/>
          </a:p>
        </p:txBody>
      </p:sp>
    </p:spTree>
    <p:extLst>
      <p:ext uri="{BB962C8B-B14F-4D97-AF65-F5344CB8AC3E}">
        <p14:creationId xmlns:p14="http://schemas.microsoft.com/office/powerpoint/2010/main" val="722779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27E49-BCE0-40B3-A7FA-3BFF788C092A}"/>
              </a:ext>
            </a:extLst>
          </p:cNvPr>
          <p:cNvSpPr>
            <a:spLocks noGrp="1"/>
          </p:cNvSpPr>
          <p:nvPr>
            <p:ph type="title"/>
          </p:nvPr>
        </p:nvSpPr>
        <p:spPr/>
        <p:txBody>
          <a:bodyPr>
            <a:normAutofit fontScale="90000"/>
          </a:bodyPr>
          <a:lstStyle/>
          <a:p>
            <a:pPr algn="r"/>
            <a:r>
              <a:rPr lang="en-US" dirty="0"/>
              <a:t>Appendix C</a:t>
            </a:r>
            <a:br>
              <a:rPr lang="en-US" dirty="0"/>
            </a:br>
            <a:r>
              <a:rPr lang="en-US" dirty="0"/>
              <a:t>2019 AEA Business Plan: Operation Model</a:t>
            </a:r>
          </a:p>
        </p:txBody>
      </p:sp>
      <p:sp>
        <p:nvSpPr>
          <p:cNvPr id="3" name="Content Placeholder 2">
            <a:extLst>
              <a:ext uri="{FF2B5EF4-FFF2-40B4-BE49-F238E27FC236}">
                <a16:creationId xmlns:a16="http://schemas.microsoft.com/office/drawing/2014/main" id="{2CF72214-C959-4F99-B30D-272C58565B8F}"/>
              </a:ext>
            </a:extLst>
          </p:cNvPr>
          <p:cNvSpPr>
            <a:spLocks noGrp="1"/>
          </p:cNvSpPr>
          <p:nvPr>
            <p:ph idx="1"/>
          </p:nvPr>
        </p:nvSpPr>
        <p:spPr/>
        <p:txBody>
          <a:bodyPr/>
          <a:lstStyle/>
          <a:p>
            <a:r>
              <a:rPr lang="en-US" sz="2400" dirty="0"/>
              <a:t>1.	Training primarily virtual supplemented with physical when absolutely necessary;</a:t>
            </a:r>
          </a:p>
          <a:p>
            <a:r>
              <a:rPr lang="en-US" sz="2400" dirty="0"/>
              <a:t>2.	Small international team primarily on coordination and Centre of 	Excellence</a:t>
            </a:r>
          </a:p>
          <a:p>
            <a:r>
              <a:rPr lang="en-US" sz="2400" dirty="0"/>
              <a:t>3.	Appropriated scale and staffed local team on execution. </a:t>
            </a:r>
          </a:p>
          <a:p>
            <a:r>
              <a:rPr lang="en-US" sz="2400" dirty="0"/>
              <a:t>4.	Ownership to drive rests with the three Regional VP’s.</a:t>
            </a:r>
          </a:p>
          <a:p>
            <a:r>
              <a:rPr lang="en-US" sz="2400" dirty="0"/>
              <a:t>5.	Eventual Certification as means to ensure competency and recognition.</a:t>
            </a:r>
          </a:p>
          <a:p>
            <a:r>
              <a:rPr lang="en-US" sz="2400" dirty="0"/>
              <a:t>6.	Prioritize on Social Media for communications and collaboration</a:t>
            </a:r>
          </a:p>
          <a:p>
            <a:endParaRPr lang="en-US" sz="2400" dirty="0"/>
          </a:p>
          <a:p>
            <a:endParaRPr lang="en-US" dirty="0"/>
          </a:p>
        </p:txBody>
      </p:sp>
    </p:spTree>
    <p:extLst>
      <p:ext uri="{BB962C8B-B14F-4D97-AF65-F5344CB8AC3E}">
        <p14:creationId xmlns:p14="http://schemas.microsoft.com/office/powerpoint/2010/main" val="879246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27E49-BCE0-40B3-A7FA-3BFF788C092A}"/>
              </a:ext>
            </a:extLst>
          </p:cNvPr>
          <p:cNvSpPr>
            <a:spLocks noGrp="1"/>
          </p:cNvSpPr>
          <p:nvPr>
            <p:ph type="title"/>
          </p:nvPr>
        </p:nvSpPr>
        <p:spPr/>
        <p:txBody>
          <a:bodyPr>
            <a:normAutofit/>
          </a:bodyPr>
          <a:lstStyle/>
          <a:p>
            <a:pPr algn="r"/>
            <a:r>
              <a:rPr lang="en-US" sz="4300" dirty="0"/>
              <a:t>Appendix C</a:t>
            </a:r>
            <a:br>
              <a:rPr lang="en-US" sz="4300" dirty="0"/>
            </a:br>
            <a:r>
              <a:rPr lang="en-US" sz="4300" dirty="0"/>
              <a:t>2019 AEA Business Plan: Growth Model</a:t>
            </a:r>
          </a:p>
        </p:txBody>
      </p:sp>
      <p:sp>
        <p:nvSpPr>
          <p:cNvPr id="3" name="Content Placeholder 2">
            <a:extLst>
              <a:ext uri="{FF2B5EF4-FFF2-40B4-BE49-F238E27FC236}">
                <a16:creationId xmlns:a16="http://schemas.microsoft.com/office/drawing/2014/main" id="{2CF72214-C959-4F99-B30D-272C58565B8F}"/>
              </a:ext>
            </a:extLst>
          </p:cNvPr>
          <p:cNvSpPr>
            <a:spLocks noGrp="1"/>
          </p:cNvSpPr>
          <p:nvPr>
            <p:ph idx="1"/>
          </p:nvPr>
        </p:nvSpPr>
        <p:spPr/>
        <p:txBody>
          <a:bodyPr>
            <a:normAutofit/>
          </a:bodyPr>
          <a:lstStyle/>
          <a:p>
            <a:r>
              <a:rPr lang="en-US" sz="2400" dirty="0"/>
              <a:t>1.	Growth in coverage within ARCASIA member countries over a 10 years 	plan, with bi-annual milestones deliverable by each term of the Regional 	VP’s </a:t>
            </a:r>
          </a:p>
          <a:p>
            <a:r>
              <a:rPr lang="en-US" sz="2400" dirty="0"/>
              <a:t>2.	Establish Asia Emergency Architects as a credible organization in 	international field of Emergency Support</a:t>
            </a:r>
          </a:p>
          <a:p>
            <a:r>
              <a:rPr lang="en-US" sz="2400" dirty="0"/>
              <a:t>3.	Establish Asia Emergency Architect as a trusted partner with local 	governments and NGOs in Disaster Mitigation, Emergency Support and 	Recover, Post-disaster Planning and Reconstruction</a:t>
            </a:r>
          </a:p>
          <a:p>
            <a:endParaRPr lang="en-US" sz="2400" dirty="0"/>
          </a:p>
          <a:p>
            <a:endParaRPr lang="en-US" dirty="0"/>
          </a:p>
        </p:txBody>
      </p:sp>
    </p:spTree>
    <p:extLst>
      <p:ext uri="{BB962C8B-B14F-4D97-AF65-F5344CB8AC3E}">
        <p14:creationId xmlns:p14="http://schemas.microsoft.com/office/powerpoint/2010/main" val="1147345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27E49-BCE0-40B3-A7FA-3BFF788C092A}"/>
              </a:ext>
            </a:extLst>
          </p:cNvPr>
          <p:cNvSpPr>
            <a:spLocks noGrp="1"/>
          </p:cNvSpPr>
          <p:nvPr>
            <p:ph type="title"/>
          </p:nvPr>
        </p:nvSpPr>
        <p:spPr/>
        <p:txBody>
          <a:bodyPr>
            <a:normAutofit/>
          </a:bodyPr>
          <a:lstStyle/>
          <a:p>
            <a:pPr algn="r"/>
            <a:r>
              <a:rPr lang="en-US" sz="4300" dirty="0"/>
              <a:t>Appendix C</a:t>
            </a:r>
            <a:br>
              <a:rPr lang="en-US" sz="4300" dirty="0"/>
            </a:br>
            <a:r>
              <a:rPr lang="en-US" sz="4300" dirty="0"/>
              <a:t>2019 AEA Business Plan: Challenges</a:t>
            </a:r>
          </a:p>
        </p:txBody>
      </p:sp>
      <p:sp>
        <p:nvSpPr>
          <p:cNvPr id="3" name="Content Placeholder 2">
            <a:extLst>
              <a:ext uri="{FF2B5EF4-FFF2-40B4-BE49-F238E27FC236}">
                <a16:creationId xmlns:a16="http://schemas.microsoft.com/office/drawing/2014/main" id="{2CF72214-C959-4F99-B30D-272C58565B8F}"/>
              </a:ext>
            </a:extLst>
          </p:cNvPr>
          <p:cNvSpPr>
            <a:spLocks noGrp="1"/>
          </p:cNvSpPr>
          <p:nvPr>
            <p:ph idx="1"/>
          </p:nvPr>
        </p:nvSpPr>
        <p:spPr/>
        <p:txBody>
          <a:bodyPr>
            <a:normAutofit/>
          </a:bodyPr>
          <a:lstStyle/>
          <a:p>
            <a:r>
              <a:rPr lang="en-US" sz="2400" dirty="0"/>
              <a:t>1.	Needs and preparedness differs widely among the three ARCASIA Zones 	and Member Institutes</a:t>
            </a:r>
          </a:p>
          <a:p>
            <a:r>
              <a:rPr lang="en-US" sz="2400" dirty="0"/>
              <a:t>2.	Priority of Government and Member Institutes varies across Zones and 	Countries</a:t>
            </a:r>
          </a:p>
          <a:p>
            <a:r>
              <a:rPr lang="en-US" sz="2400" dirty="0"/>
              <a:t>3.	Situation and Issues of each disaster differs</a:t>
            </a:r>
          </a:p>
          <a:p>
            <a:r>
              <a:rPr lang="en-US" sz="2400" dirty="0"/>
              <a:t>4.	Experience in managing disaster does not come too often</a:t>
            </a:r>
          </a:p>
          <a:p>
            <a:r>
              <a:rPr lang="en-US" sz="2400" dirty="0"/>
              <a:t>5.	Collaboration among Members Institutes challenging due to 	communications preferences</a:t>
            </a:r>
          </a:p>
          <a:p>
            <a:r>
              <a:rPr lang="en-US" sz="2400" dirty="0"/>
              <a:t>6.	Funding</a:t>
            </a:r>
          </a:p>
        </p:txBody>
      </p:sp>
    </p:spTree>
    <p:extLst>
      <p:ext uri="{BB962C8B-B14F-4D97-AF65-F5344CB8AC3E}">
        <p14:creationId xmlns:p14="http://schemas.microsoft.com/office/powerpoint/2010/main" val="1287600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27E49-BCE0-40B3-A7FA-3BFF788C092A}"/>
              </a:ext>
            </a:extLst>
          </p:cNvPr>
          <p:cNvSpPr>
            <a:spLocks noGrp="1"/>
          </p:cNvSpPr>
          <p:nvPr>
            <p:ph type="title"/>
          </p:nvPr>
        </p:nvSpPr>
        <p:spPr/>
        <p:txBody>
          <a:bodyPr>
            <a:normAutofit fontScale="90000"/>
          </a:bodyPr>
          <a:lstStyle/>
          <a:p>
            <a:pPr algn="r"/>
            <a:r>
              <a:rPr lang="en-US" dirty="0"/>
              <a:t>Appendix C</a:t>
            </a:r>
            <a:br>
              <a:rPr lang="en-US" dirty="0"/>
            </a:br>
            <a:r>
              <a:rPr lang="en-US" dirty="0"/>
              <a:t>2019 AEA Business Plan: Success Measures</a:t>
            </a:r>
          </a:p>
        </p:txBody>
      </p:sp>
      <p:sp>
        <p:nvSpPr>
          <p:cNvPr id="3" name="Content Placeholder 2">
            <a:extLst>
              <a:ext uri="{FF2B5EF4-FFF2-40B4-BE49-F238E27FC236}">
                <a16:creationId xmlns:a16="http://schemas.microsoft.com/office/drawing/2014/main" id="{2CF72214-C959-4F99-B30D-272C58565B8F}"/>
              </a:ext>
            </a:extLst>
          </p:cNvPr>
          <p:cNvSpPr>
            <a:spLocks noGrp="1"/>
          </p:cNvSpPr>
          <p:nvPr>
            <p:ph idx="1"/>
          </p:nvPr>
        </p:nvSpPr>
        <p:spPr/>
        <p:txBody>
          <a:bodyPr>
            <a:normAutofit/>
          </a:bodyPr>
          <a:lstStyle/>
          <a:p>
            <a:r>
              <a:rPr lang="en-US" sz="2400" dirty="0"/>
              <a:t>1.	# of Architects Trained</a:t>
            </a:r>
          </a:p>
          <a:p>
            <a:r>
              <a:rPr lang="en-US" sz="2400" dirty="0"/>
              <a:t>2.	# of Architects/Man hours participating in Disaster Recovery efforts</a:t>
            </a:r>
          </a:p>
          <a:p>
            <a:r>
              <a:rPr lang="en-US" sz="2400" dirty="0"/>
              <a:t>3.	Record of Disasters Supported</a:t>
            </a:r>
          </a:p>
          <a:p>
            <a:r>
              <a:rPr lang="en-US" sz="2400" dirty="0"/>
              <a:t>4.	# of people/communities benefitted </a:t>
            </a:r>
          </a:p>
          <a:p>
            <a:r>
              <a:rPr lang="en-US" sz="2400" dirty="0"/>
              <a:t>5.	Value generated through pro bono work both input and output</a:t>
            </a:r>
          </a:p>
          <a:p>
            <a:r>
              <a:rPr lang="en-US" sz="2400" dirty="0"/>
              <a:t>6.	Official recognitions from local governments or institutions</a:t>
            </a:r>
          </a:p>
          <a:p>
            <a:endParaRPr lang="en-US" dirty="0"/>
          </a:p>
        </p:txBody>
      </p:sp>
    </p:spTree>
    <p:extLst>
      <p:ext uri="{BB962C8B-B14F-4D97-AF65-F5344CB8AC3E}">
        <p14:creationId xmlns:p14="http://schemas.microsoft.com/office/powerpoint/2010/main" val="1039546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84738"/>
            <a:ext cx="10058400" cy="752622"/>
          </a:xfrm>
        </p:spPr>
        <p:txBody>
          <a:bodyPr/>
          <a:lstStyle/>
          <a:p>
            <a:pPr algn="r"/>
            <a:r>
              <a:rPr lang="en-GB" dirty="0"/>
              <a:t>Coping with the changes </a:t>
            </a:r>
          </a:p>
        </p:txBody>
      </p:sp>
      <p:sp>
        <p:nvSpPr>
          <p:cNvPr id="3" name="Content Placeholder 2"/>
          <p:cNvSpPr>
            <a:spLocks noGrp="1"/>
          </p:cNvSpPr>
          <p:nvPr>
            <p:ph idx="1"/>
          </p:nvPr>
        </p:nvSpPr>
        <p:spPr>
          <a:xfrm>
            <a:off x="1176488" y="1827270"/>
            <a:ext cx="10297245" cy="4319088"/>
          </a:xfrm>
        </p:spPr>
        <p:txBody>
          <a:bodyPr>
            <a:normAutofit/>
          </a:bodyPr>
          <a:lstStyle/>
          <a:p>
            <a:r>
              <a:rPr lang="en-US" dirty="0"/>
              <a:t>1) Disruption and Distraction by COVID19 in 2020 and focus shifted to Co-Invent Workshop and 13ACGs</a:t>
            </a:r>
          </a:p>
          <a:p>
            <a:r>
              <a:rPr lang="en-US" dirty="0"/>
              <a:t>2) Business plan needs to be adjusted to ensure that we stay on the right course, while incorporating new ideas that are relevant to future situation.</a:t>
            </a:r>
          </a:p>
          <a:p>
            <a:r>
              <a:rPr lang="en-US" dirty="0"/>
              <a:t>3) Key success factor would remain the participation of Member Institutes.  </a:t>
            </a:r>
          </a:p>
          <a:p>
            <a:r>
              <a:rPr lang="en-US" dirty="0"/>
              <a:t>4) A proper organization needs to be set up  with clearly defined its position in ARCASIA, roles of key members, as well as a robust succession plan to deliver as many of the initiatives are multi-annual activities.</a:t>
            </a:r>
          </a:p>
          <a:p>
            <a:r>
              <a:rPr lang="en-US" dirty="0"/>
              <a:t>5) While legal entity had been successfully set up in Hong Kong in August 2021,  there ongoing maintenance of the entity will require funding.  </a:t>
            </a:r>
          </a:p>
          <a:p>
            <a:r>
              <a:rPr lang="en-US" dirty="0"/>
              <a:t>6) A review has been done on the cost to maintain the entity, as well as potential sources of income.</a:t>
            </a:r>
          </a:p>
          <a:p>
            <a:endParaRPr lang="en-GB" dirty="0"/>
          </a:p>
        </p:txBody>
      </p:sp>
    </p:spTree>
    <p:extLst>
      <p:ext uri="{BB962C8B-B14F-4D97-AF65-F5344CB8AC3E}">
        <p14:creationId xmlns:p14="http://schemas.microsoft.com/office/powerpoint/2010/main" val="3003807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27E49-BCE0-40B3-A7FA-3BFF788C092A}"/>
              </a:ext>
            </a:extLst>
          </p:cNvPr>
          <p:cNvSpPr>
            <a:spLocks noGrp="1"/>
          </p:cNvSpPr>
          <p:nvPr>
            <p:ph type="title"/>
          </p:nvPr>
        </p:nvSpPr>
        <p:spPr/>
        <p:txBody>
          <a:bodyPr/>
          <a:lstStyle/>
          <a:p>
            <a:pPr algn="r"/>
            <a:r>
              <a:rPr lang="en-US" dirty="0"/>
              <a:t>AEA Business Plan: Delivery Essentials</a:t>
            </a:r>
          </a:p>
        </p:txBody>
      </p:sp>
      <p:sp>
        <p:nvSpPr>
          <p:cNvPr id="3" name="Content Placeholder 2">
            <a:extLst>
              <a:ext uri="{FF2B5EF4-FFF2-40B4-BE49-F238E27FC236}">
                <a16:creationId xmlns:a16="http://schemas.microsoft.com/office/drawing/2014/main" id="{2CF72214-C959-4F99-B30D-272C58565B8F}"/>
              </a:ext>
            </a:extLst>
          </p:cNvPr>
          <p:cNvSpPr>
            <a:spLocks noGrp="1"/>
          </p:cNvSpPr>
          <p:nvPr>
            <p:ph idx="1"/>
          </p:nvPr>
        </p:nvSpPr>
        <p:spPr/>
        <p:txBody>
          <a:bodyPr>
            <a:normAutofit lnSpcReduction="10000"/>
          </a:bodyPr>
          <a:lstStyle/>
          <a:p>
            <a:r>
              <a:rPr lang="en-US" sz="2400" dirty="0"/>
              <a:t>Based on the AEA Pledge, the work we need to do to achieve the Pledge can be summarized as follows:</a:t>
            </a:r>
          </a:p>
          <a:p>
            <a:r>
              <a:rPr lang="en-US" sz="2400" dirty="0"/>
              <a:t>1.	Building Knowledge of Emergency Management (preparedness and response) for the built environment;</a:t>
            </a:r>
          </a:p>
          <a:p>
            <a:r>
              <a:rPr lang="en-US" sz="2400" dirty="0"/>
              <a:t>2.	Training professionals to deliver Emergency Management;</a:t>
            </a:r>
          </a:p>
          <a:p>
            <a:r>
              <a:rPr lang="en-US" sz="2400" dirty="0"/>
              <a:t>3.	Forming a Team of architects and related professionals to deliver Emergency Management services;</a:t>
            </a:r>
          </a:p>
          <a:p>
            <a:r>
              <a:rPr lang="en-US" sz="2400" dirty="0"/>
              <a:t>4.	Promoting the concept and knowhow of Emergency Management;</a:t>
            </a:r>
          </a:p>
          <a:p>
            <a:r>
              <a:rPr lang="en-US" sz="2400" dirty="0"/>
              <a:t>5.	In order to deliver the above four areas, we need to have a Sustainable Organization and Funding.</a:t>
            </a:r>
          </a:p>
          <a:p>
            <a:endParaRPr lang="en-US" sz="2400" dirty="0"/>
          </a:p>
          <a:p>
            <a:endParaRPr lang="en-US" dirty="0"/>
          </a:p>
        </p:txBody>
      </p:sp>
    </p:spTree>
    <p:extLst>
      <p:ext uri="{BB962C8B-B14F-4D97-AF65-F5344CB8AC3E}">
        <p14:creationId xmlns:p14="http://schemas.microsoft.com/office/powerpoint/2010/main" val="2642326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27E49-BCE0-40B3-A7FA-3BFF788C092A}"/>
              </a:ext>
            </a:extLst>
          </p:cNvPr>
          <p:cNvSpPr>
            <a:spLocks noGrp="1"/>
          </p:cNvSpPr>
          <p:nvPr>
            <p:ph type="title"/>
          </p:nvPr>
        </p:nvSpPr>
        <p:spPr/>
        <p:txBody>
          <a:bodyPr/>
          <a:lstStyle/>
          <a:p>
            <a:r>
              <a:rPr lang="en-US" dirty="0"/>
              <a:t>AEA Business Plan: Finance Model</a:t>
            </a:r>
          </a:p>
        </p:txBody>
      </p:sp>
      <p:sp>
        <p:nvSpPr>
          <p:cNvPr id="3" name="Content Placeholder 2">
            <a:extLst>
              <a:ext uri="{FF2B5EF4-FFF2-40B4-BE49-F238E27FC236}">
                <a16:creationId xmlns:a16="http://schemas.microsoft.com/office/drawing/2014/main" id="{2CF72214-C959-4F99-B30D-272C58565B8F}"/>
              </a:ext>
            </a:extLst>
          </p:cNvPr>
          <p:cNvSpPr>
            <a:spLocks noGrp="1"/>
          </p:cNvSpPr>
          <p:nvPr>
            <p:ph idx="1"/>
          </p:nvPr>
        </p:nvSpPr>
        <p:spPr/>
        <p:txBody>
          <a:bodyPr>
            <a:normAutofit fontScale="85000" lnSpcReduction="20000"/>
          </a:bodyPr>
          <a:lstStyle/>
          <a:p>
            <a:r>
              <a:rPr lang="en-US" sz="2600" dirty="0"/>
              <a:t>As of 14 December we have HK$10,852.17(US$1,391.3) in our bank account.  </a:t>
            </a:r>
          </a:p>
          <a:p>
            <a:r>
              <a:rPr lang="en-US" sz="2600" dirty="0"/>
              <a:t>An annual expenditure of (US$2,600) is required to maintain the entity.</a:t>
            </a:r>
          </a:p>
          <a:p>
            <a:r>
              <a:rPr lang="en-US" sz="2600" dirty="0"/>
              <a:t>Additional Funding is needed to keep it going.</a:t>
            </a:r>
          </a:p>
          <a:p>
            <a:r>
              <a:rPr lang="en-US" sz="2600" dirty="0"/>
              <a:t>Potential source of income include:</a:t>
            </a:r>
          </a:p>
          <a:p>
            <a:r>
              <a:rPr lang="en-US" sz="2600" dirty="0"/>
              <a:t>1. Donation from Industry or Government</a:t>
            </a:r>
          </a:p>
          <a:p>
            <a:r>
              <a:rPr lang="en-US" sz="2600" dirty="0"/>
              <a:t>2. Training Courses</a:t>
            </a:r>
          </a:p>
          <a:p>
            <a:r>
              <a:rPr lang="en-US" sz="2600" dirty="0"/>
              <a:t>3. Certification of Architects (and other building professional) as ‘Emergency Architect’ or ‘Emergency Building Professionals’.</a:t>
            </a:r>
          </a:p>
          <a:p>
            <a:r>
              <a:rPr lang="en-US" sz="2600" dirty="0"/>
              <a:t>4. Certification of Practices as Emergency Certified Practice’</a:t>
            </a:r>
          </a:p>
          <a:p>
            <a:r>
              <a:rPr lang="en-US" sz="2600" dirty="0"/>
              <a:t>5. Certification of Building as ‘Disaster Resilience Certified’.</a:t>
            </a:r>
          </a:p>
          <a:p>
            <a:endParaRPr lang="en-US" sz="2600" dirty="0"/>
          </a:p>
          <a:p>
            <a:endParaRPr lang="en-US" sz="2400" dirty="0"/>
          </a:p>
          <a:p>
            <a:endParaRPr lang="en-US" dirty="0"/>
          </a:p>
        </p:txBody>
      </p:sp>
    </p:spTree>
    <p:extLst>
      <p:ext uri="{BB962C8B-B14F-4D97-AF65-F5344CB8AC3E}">
        <p14:creationId xmlns:p14="http://schemas.microsoft.com/office/powerpoint/2010/main" val="936485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27E49-BCE0-40B3-A7FA-3BFF788C092A}"/>
              </a:ext>
            </a:extLst>
          </p:cNvPr>
          <p:cNvSpPr>
            <a:spLocks noGrp="1"/>
          </p:cNvSpPr>
          <p:nvPr>
            <p:ph type="title"/>
          </p:nvPr>
        </p:nvSpPr>
        <p:spPr/>
        <p:txBody>
          <a:bodyPr/>
          <a:lstStyle/>
          <a:p>
            <a:r>
              <a:rPr lang="en-US" dirty="0"/>
              <a:t>AEA Business Plan: Timeline 2021-22</a:t>
            </a:r>
          </a:p>
        </p:txBody>
      </p:sp>
      <p:sp>
        <p:nvSpPr>
          <p:cNvPr id="3" name="Content Placeholder 2">
            <a:extLst>
              <a:ext uri="{FF2B5EF4-FFF2-40B4-BE49-F238E27FC236}">
                <a16:creationId xmlns:a16="http://schemas.microsoft.com/office/drawing/2014/main" id="{2CF72214-C959-4F99-B30D-272C58565B8F}"/>
              </a:ext>
            </a:extLst>
          </p:cNvPr>
          <p:cNvSpPr>
            <a:spLocks noGrp="1"/>
          </p:cNvSpPr>
          <p:nvPr>
            <p:ph idx="1"/>
          </p:nvPr>
        </p:nvSpPr>
        <p:spPr/>
        <p:txBody>
          <a:bodyPr>
            <a:noAutofit/>
          </a:bodyPr>
          <a:lstStyle/>
          <a:p>
            <a:r>
              <a:rPr lang="en-US" dirty="0"/>
              <a:t>2019-20</a:t>
            </a:r>
          </a:p>
          <a:p>
            <a:r>
              <a:rPr lang="en-US" dirty="0"/>
              <a:t>Charter Alignment (done)</a:t>
            </a:r>
          </a:p>
          <a:p>
            <a:r>
              <a:rPr lang="en-US" dirty="0"/>
              <a:t>Forming AEA Legal Entity (done)</a:t>
            </a:r>
          </a:p>
          <a:p>
            <a:r>
              <a:rPr lang="en-US" dirty="0"/>
              <a:t>Formation of AEA Finance Entity (done)</a:t>
            </a:r>
          </a:p>
          <a:p>
            <a:r>
              <a:rPr lang="en-US" dirty="0"/>
              <a:t>AEA Business Plan (done, revised version 2021 to be endorsed in Feb 27 meeting)</a:t>
            </a:r>
          </a:p>
          <a:p>
            <a:r>
              <a:rPr lang="en-US" dirty="0"/>
              <a:t>Set Up AEA Team (May 2021)</a:t>
            </a:r>
          </a:p>
          <a:p>
            <a:r>
              <a:rPr lang="en-US" dirty="0"/>
              <a:t>Set Up AEA Exchange Community (Nov 2021) </a:t>
            </a:r>
          </a:p>
          <a:p>
            <a:r>
              <a:rPr lang="en-US" dirty="0"/>
              <a:t>Donation Programme (Dec 2021)</a:t>
            </a:r>
          </a:p>
          <a:p>
            <a:r>
              <a:rPr lang="en-US" dirty="0"/>
              <a:t>Set Up Training Programme - Curriculum and Delivery Model(Dec 2021) </a:t>
            </a:r>
          </a:p>
          <a:p>
            <a:r>
              <a:rPr lang="en-US" dirty="0"/>
              <a:t>Feasibility of Certification </a:t>
            </a:r>
            <a:r>
              <a:rPr lang="en-US" dirty="0" err="1"/>
              <a:t>Programmes</a:t>
            </a:r>
            <a:r>
              <a:rPr lang="en-US" dirty="0"/>
              <a:t> (Dec 2021)</a:t>
            </a:r>
          </a:p>
          <a:p>
            <a:endParaRPr lang="en-US" dirty="0"/>
          </a:p>
        </p:txBody>
      </p:sp>
    </p:spTree>
    <p:extLst>
      <p:ext uri="{BB962C8B-B14F-4D97-AF65-F5344CB8AC3E}">
        <p14:creationId xmlns:p14="http://schemas.microsoft.com/office/powerpoint/2010/main" val="4028380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C9A4D-311E-4C51-9154-3CF22910AD5F}"/>
              </a:ext>
            </a:extLst>
          </p:cNvPr>
          <p:cNvSpPr>
            <a:spLocks noGrp="1"/>
          </p:cNvSpPr>
          <p:nvPr>
            <p:ph type="ctrTitle"/>
          </p:nvPr>
        </p:nvSpPr>
        <p:spPr/>
        <p:txBody>
          <a:bodyPr/>
          <a:lstStyle/>
          <a:p>
            <a:r>
              <a:rPr lang="en-GB" dirty="0"/>
              <a:t>Appendices</a:t>
            </a:r>
            <a:endParaRPr lang="en-US" dirty="0"/>
          </a:p>
        </p:txBody>
      </p:sp>
      <p:sp>
        <p:nvSpPr>
          <p:cNvPr id="3" name="Subtitle 2">
            <a:extLst>
              <a:ext uri="{FF2B5EF4-FFF2-40B4-BE49-F238E27FC236}">
                <a16:creationId xmlns:a16="http://schemas.microsoft.com/office/drawing/2014/main" id="{CB481463-1632-48E1-9E58-58193AF2A5D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63296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F72214-C959-4F99-B30D-272C58565B8F}"/>
              </a:ext>
            </a:extLst>
          </p:cNvPr>
          <p:cNvSpPr>
            <a:spLocks noGrp="1"/>
          </p:cNvSpPr>
          <p:nvPr>
            <p:ph idx="1"/>
          </p:nvPr>
        </p:nvSpPr>
        <p:spPr>
          <a:xfrm>
            <a:off x="1066800" y="1106262"/>
            <a:ext cx="10058400" cy="4023360"/>
          </a:xfrm>
        </p:spPr>
        <p:txBody>
          <a:bodyPr>
            <a:noAutofit/>
          </a:bodyPr>
          <a:lstStyle/>
          <a:p>
            <a:r>
              <a:rPr lang="en-US" sz="1600" dirty="0"/>
              <a:t>To provide professional architectural advice and material assistance to populations and communities affected by natural or technological disasters within the operation territory, and to bring our skills to the aid of disaster victims to assist in the reconstruction of habitats and critical infrastructures; </a:t>
            </a:r>
            <a:r>
              <a:rPr lang="en-US" sz="1600" b="1" dirty="0"/>
              <a:t>[Forming a Team]</a:t>
            </a:r>
          </a:p>
          <a:p>
            <a:r>
              <a:rPr lang="en-US" sz="1600" dirty="0"/>
              <a:t>To develop and deliver action </a:t>
            </a:r>
            <a:r>
              <a:rPr lang="en-US" sz="1600" dirty="0" err="1"/>
              <a:t>programmes</a:t>
            </a:r>
            <a:r>
              <a:rPr lang="en-US" sz="1600" dirty="0"/>
              <a:t> within the operations territory for preparedness assistance, emergency response and reconstruction, while managing risk and providing appropriate and sustainable assistance to populations affected by natural or technological disasters; </a:t>
            </a:r>
            <a:r>
              <a:rPr lang="en-US" sz="1600" b="1" dirty="0"/>
              <a:t>[Promoting]</a:t>
            </a:r>
          </a:p>
          <a:p>
            <a:r>
              <a:rPr lang="en-US" sz="1600" dirty="0"/>
              <a:t>To develop, distribute, provide and deliver training </a:t>
            </a:r>
            <a:r>
              <a:rPr lang="en-US" sz="1600" dirty="0" err="1"/>
              <a:t>programmes</a:t>
            </a:r>
            <a:r>
              <a:rPr lang="en-US" sz="1600" dirty="0"/>
              <a:t> within the operations territory, for architects and other construction professionals, semi-professional, tradespersons, semi-skilled and unskilled  construction workers</a:t>
            </a:r>
            <a:r>
              <a:rPr lang="en-US" sz="1600" b="1" dirty="0"/>
              <a:t>. [Training]</a:t>
            </a:r>
          </a:p>
          <a:p>
            <a:r>
              <a:rPr lang="en-US" sz="1600" dirty="0"/>
              <a:t>To address the technical and architectural contexts of disaster locations and the social, environmental and cultural aspects of reconstruction, respecting local environments to encourage and create decent and sustainable solutions; </a:t>
            </a:r>
            <a:r>
              <a:rPr lang="en-US" sz="1600" b="1" dirty="0"/>
              <a:t>[Building Knowledge and Forming Team]</a:t>
            </a:r>
          </a:p>
          <a:p>
            <a:r>
              <a:rPr lang="en-US" sz="1600" dirty="0"/>
              <a:t>To help redevelop disaster-affected local economies with sustainable works, by </a:t>
            </a:r>
            <a:r>
              <a:rPr lang="en-US" sz="1600" dirty="0" err="1"/>
              <a:t>favouring</a:t>
            </a:r>
            <a:r>
              <a:rPr lang="en-US" sz="1600" dirty="0"/>
              <a:t> the use of local materials, educating populations and encouraging the local development of emergency architecture practices; </a:t>
            </a:r>
            <a:r>
              <a:rPr lang="en-US" sz="1600" b="1" dirty="0"/>
              <a:t>[Building Knowledge and Promoting]</a:t>
            </a:r>
          </a:p>
          <a:p>
            <a:r>
              <a:rPr lang="en-US" sz="1600" dirty="0"/>
              <a:t>To support and develop the humanitarian commitment of architects in the operations territory and worldwide, to contribute to the promotion and development of architecture; </a:t>
            </a:r>
            <a:r>
              <a:rPr lang="en-US" sz="1600" b="1" dirty="0"/>
              <a:t>[Promoting]</a:t>
            </a:r>
          </a:p>
          <a:p>
            <a:r>
              <a:rPr lang="en-US" sz="1600" dirty="0"/>
              <a:t>The operations territory includes but is not limited to the member countries and territories of the ARCASIA as amended from time to time.</a:t>
            </a:r>
          </a:p>
          <a:p>
            <a:endParaRPr lang="en-US" dirty="0"/>
          </a:p>
        </p:txBody>
      </p:sp>
      <p:sp>
        <p:nvSpPr>
          <p:cNvPr id="5" name="Title 4">
            <a:extLst>
              <a:ext uri="{FF2B5EF4-FFF2-40B4-BE49-F238E27FC236}">
                <a16:creationId xmlns:a16="http://schemas.microsoft.com/office/drawing/2014/main" id="{1FA91852-1366-41E5-8BA1-0EC4B2419434}"/>
              </a:ext>
            </a:extLst>
          </p:cNvPr>
          <p:cNvSpPr>
            <a:spLocks noGrp="1"/>
          </p:cNvSpPr>
          <p:nvPr>
            <p:ph type="title"/>
          </p:nvPr>
        </p:nvSpPr>
        <p:spPr>
          <a:xfrm>
            <a:off x="993913" y="286603"/>
            <a:ext cx="10161767" cy="675505"/>
          </a:xfrm>
        </p:spPr>
        <p:txBody>
          <a:bodyPr>
            <a:normAutofit fontScale="90000"/>
          </a:bodyPr>
          <a:lstStyle/>
          <a:p>
            <a:pPr algn="r"/>
            <a:r>
              <a:rPr lang="en-GB" dirty="0"/>
              <a:t>Appendix A: The AEA Pledge</a:t>
            </a:r>
            <a:endParaRPr lang="en-US" dirty="0"/>
          </a:p>
        </p:txBody>
      </p:sp>
    </p:spTree>
    <p:extLst>
      <p:ext uri="{BB962C8B-B14F-4D97-AF65-F5344CB8AC3E}">
        <p14:creationId xmlns:p14="http://schemas.microsoft.com/office/powerpoint/2010/main" val="2259094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F72214-C959-4F99-B30D-272C58565B8F}"/>
              </a:ext>
            </a:extLst>
          </p:cNvPr>
          <p:cNvSpPr>
            <a:spLocks noGrp="1"/>
          </p:cNvSpPr>
          <p:nvPr>
            <p:ph idx="1"/>
          </p:nvPr>
        </p:nvSpPr>
        <p:spPr>
          <a:xfrm>
            <a:off x="1216548" y="2195590"/>
            <a:ext cx="10058400" cy="4023360"/>
          </a:xfrm>
        </p:spPr>
        <p:txBody>
          <a:bodyPr>
            <a:noAutofit/>
          </a:bodyPr>
          <a:lstStyle/>
          <a:p>
            <a:r>
              <a:rPr lang="en-US" dirty="0"/>
              <a:t>CURRENT BALANCE (14 December 2021)	HK$10,852.17 (US$1,391.3)</a:t>
            </a:r>
          </a:p>
          <a:p>
            <a:r>
              <a:rPr lang="en-US" dirty="0"/>
              <a:t>ESTIMATED EXPENDITURE</a:t>
            </a:r>
          </a:p>
          <a:p>
            <a:r>
              <a:rPr lang="en-US" dirty="0"/>
              <a:t>Estimated annual cost to sustain the legal entity are as follows:</a:t>
            </a:r>
          </a:p>
          <a:p>
            <a:r>
              <a:rPr lang="en-US" dirty="0"/>
              <a:t>Compliance Services 			US$ 1,300</a:t>
            </a:r>
          </a:p>
          <a:p>
            <a:r>
              <a:rPr lang="en-US" dirty="0"/>
              <a:t>Company Secretary Services		US$    500</a:t>
            </a:r>
          </a:p>
          <a:p>
            <a:r>
              <a:rPr lang="en-US" dirty="0"/>
              <a:t>Maintenance and Renewal of Entity	US$    300</a:t>
            </a:r>
          </a:p>
          <a:p>
            <a:r>
              <a:rPr lang="en-US" dirty="0"/>
              <a:t>Other Advisory Services			US$   500</a:t>
            </a:r>
          </a:p>
          <a:p>
            <a:r>
              <a:rPr lang="en-US" dirty="0"/>
              <a:t>TOTAL					US$ 2,600 p.a.</a:t>
            </a:r>
          </a:p>
          <a:p>
            <a:endParaRPr lang="en-US" dirty="0"/>
          </a:p>
        </p:txBody>
      </p:sp>
      <p:sp>
        <p:nvSpPr>
          <p:cNvPr id="5" name="Title 4">
            <a:extLst>
              <a:ext uri="{FF2B5EF4-FFF2-40B4-BE49-F238E27FC236}">
                <a16:creationId xmlns:a16="http://schemas.microsoft.com/office/drawing/2014/main" id="{3718B504-0E62-4670-9288-9EB69001E652}"/>
              </a:ext>
            </a:extLst>
          </p:cNvPr>
          <p:cNvSpPr>
            <a:spLocks noGrp="1"/>
          </p:cNvSpPr>
          <p:nvPr>
            <p:ph type="title"/>
          </p:nvPr>
        </p:nvSpPr>
        <p:spPr>
          <a:xfrm>
            <a:off x="1335818" y="286603"/>
            <a:ext cx="9819861" cy="916989"/>
          </a:xfrm>
        </p:spPr>
        <p:txBody>
          <a:bodyPr/>
          <a:lstStyle/>
          <a:p>
            <a:pPr algn="r"/>
            <a:r>
              <a:rPr lang="en-GB" dirty="0"/>
              <a:t>Appendix B : Finances</a:t>
            </a:r>
            <a:endParaRPr lang="en-US" dirty="0"/>
          </a:p>
        </p:txBody>
      </p:sp>
    </p:spTree>
    <p:extLst>
      <p:ext uri="{BB962C8B-B14F-4D97-AF65-F5344CB8AC3E}">
        <p14:creationId xmlns:p14="http://schemas.microsoft.com/office/powerpoint/2010/main" val="578953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CB11D-4CD6-48E0-8B18-9963E69F094B}"/>
              </a:ext>
            </a:extLst>
          </p:cNvPr>
          <p:cNvSpPr>
            <a:spLocks noGrp="1"/>
          </p:cNvSpPr>
          <p:nvPr>
            <p:ph type="title"/>
          </p:nvPr>
        </p:nvSpPr>
        <p:spPr>
          <a:xfrm>
            <a:off x="1184744" y="207090"/>
            <a:ext cx="10058400" cy="1450757"/>
          </a:xfrm>
        </p:spPr>
        <p:txBody>
          <a:bodyPr/>
          <a:lstStyle/>
          <a:p>
            <a:pPr algn="r"/>
            <a:r>
              <a:rPr lang="en-GB" dirty="0"/>
              <a:t>Appendix C – </a:t>
            </a:r>
            <a:br>
              <a:rPr lang="en-GB" dirty="0"/>
            </a:br>
            <a:r>
              <a:rPr lang="en-GB" dirty="0"/>
              <a:t>Abstract from Nov 2019 Report</a:t>
            </a:r>
            <a:endParaRPr lang="en-US" dirty="0"/>
          </a:p>
        </p:txBody>
      </p:sp>
      <p:sp>
        <p:nvSpPr>
          <p:cNvPr id="3" name="Content Placeholder 2">
            <a:extLst>
              <a:ext uri="{FF2B5EF4-FFF2-40B4-BE49-F238E27FC236}">
                <a16:creationId xmlns:a16="http://schemas.microsoft.com/office/drawing/2014/main" id="{6BDF52EB-2275-4ECF-8ED9-41EFFC92F742}"/>
              </a:ext>
            </a:extLst>
          </p:cNvPr>
          <p:cNvSpPr>
            <a:spLocks noGrp="1"/>
          </p:cNvSpPr>
          <p:nvPr>
            <p:ph idx="1"/>
          </p:nvPr>
        </p:nvSpPr>
        <p:spPr/>
        <p:txBody>
          <a:bodyPr>
            <a:noAutofit/>
          </a:bodyPr>
          <a:lstStyle/>
          <a:p>
            <a:r>
              <a:rPr lang="en-GB" sz="4000" b="1" dirty="0"/>
              <a:t>Content</a:t>
            </a:r>
          </a:p>
          <a:p>
            <a:pPr lvl="1"/>
            <a:r>
              <a:rPr lang="en-GB" sz="4000" dirty="0"/>
              <a:t>Business Model</a:t>
            </a:r>
          </a:p>
          <a:p>
            <a:pPr lvl="1"/>
            <a:r>
              <a:rPr lang="en-GB" sz="4000" dirty="0"/>
              <a:t>Operation Model</a:t>
            </a:r>
          </a:p>
          <a:p>
            <a:pPr lvl="1"/>
            <a:r>
              <a:rPr lang="en-GB" sz="4000" dirty="0"/>
              <a:t>Growth Model</a:t>
            </a:r>
          </a:p>
          <a:p>
            <a:pPr lvl="1"/>
            <a:r>
              <a:rPr lang="en-GB" sz="4000" dirty="0"/>
              <a:t>Challenges</a:t>
            </a:r>
          </a:p>
          <a:p>
            <a:pPr lvl="1"/>
            <a:r>
              <a:rPr lang="en-GB" sz="4000" dirty="0"/>
              <a:t>Success Measure</a:t>
            </a:r>
            <a:endParaRPr lang="en-US" sz="4000" dirty="0"/>
          </a:p>
        </p:txBody>
      </p:sp>
    </p:spTree>
    <p:extLst>
      <p:ext uri="{BB962C8B-B14F-4D97-AF65-F5344CB8AC3E}">
        <p14:creationId xmlns:p14="http://schemas.microsoft.com/office/powerpoint/2010/main" val="275011766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1739</TotalTime>
  <Words>1251</Words>
  <Application>Microsoft Office PowerPoint</Application>
  <PresentationFormat>Widescreen</PresentationFormat>
  <Paragraphs>97</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Calibri</vt:lpstr>
      <vt:lpstr>Calibri Light</vt:lpstr>
      <vt:lpstr>Retrospect</vt:lpstr>
      <vt:lpstr>PowerPoint Presentation</vt:lpstr>
      <vt:lpstr>Coping with the changes </vt:lpstr>
      <vt:lpstr>AEA Business Plan: Delivery Essentials</vt:lpstr>
      <vt:lpstr>AEA Business Plan: Finance Model</vt:lpstr>
      <vt:lpstr>AEA Business Plan: Timeline 2021-22</vt:lpstr>
      <vt:lpstr>Appendices</vt:lpstr>
      <vt:lpstr>Appendix A: The AEA Pledge</vt:lpstr>
      <vt:lpstr>Appendix B : Finances</vt:lpstr>
      <vt:lpstr>Appendix C –  Abstract from Nov 2019 Report</vt:lpstr>
      <vt:lpstr>Appendix C 2019 AEA Business Plan: Business Model  </vt:lpstr>
      <vt:lpstr>Appendix C 2019 AEA Business Plan: Operation Model</vt:lpstr>
      <vt:lpstr>Appendix C 2019 AEA Business Plan: Growth Model</vt:lpstr>
      <vt:lpstr>Appendix C 2019 AEA Business Plan: Challenges</vt:lpstr>
      <vt:lpstr>Appendix C 2019 AEA Business Plan: Success Measures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Kwan</dc:creator>
  <cp:lastModifiedBy>Tony Wong</cp:lastModifiedBy>
  <cp:revision>123</cp:revision>
  <dcterms:created xsi:type="dcterms:W3CDTF">2015-06-25T04:53:40Z</dcterms:created>
  <dcterms:modified xsi:type="dcterms:W3CDTF">2021-02-19T12:48:25Z</dcterms:modified>
</cp:coreProperties>
</file>