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</p:sldMasterIdLst>
  <p:notesMasterIdLst>
    <p:notesMasterId r:id="rId36"/>
  </p:notesMasterIdLst>
  <p:sldIdLst>
    <p:sldId id="256" r:id="rId13"/>
    <p:sldId id="257" r:id="rId14"/>
    <p:sldId id="279" r:id="rId15"/>
    <p:sldId id="264" r:id="rId16"/>
    <p:sldId id="263" r:id="rId17"/>
    <p:sldId id="284" r:id="rId18"/>
    <p:sldId id="281" r:id="rId19"/>
    <p:sldId id="282" r:id="rId20"/>
    <p:sldId id="280" r:id="rId21"/>
    <p:sldId id="287" r:id="rId22"/>
    <p:sldId id="283" r:id="rId23"/>
    <p:sldId id="285" r:id="rId24"/>
    <p:sldId id="286" r:id="rId25"/>
    <p:sldId id="272" r:id="rId26"/>
    <p:sldId id="288" r:id="rId27"/>
    <p:sldId id="289" r:id="rId28"/>
    <p:sldId id="266" r:id="rId29"/>
    <p:sldId id="268" r:id="rId30"/>
    <p:sldId id="271" r:id="rId31"/>
    <p:sldId id="277" r:id="rId32"/>
    <p:sldId id="275" r:id="rId33"/>
    <p:sldId id="276" r:id="rId34"/>
    <p:sldId id="278" r:id="rId35"/>
  </p:sldIdLst>
  <p:sldSz cx="24384000" cy="13716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80287" autoAdjust="0"/>
  </p:normalViewPr>
  <p:slideViewPr>
    <p:cSldViewPr>
      <p:cViewPr>
        <p:scale>
          <a:sx n="33" d="100"/>
          <a:sy n="33" d="100"/>
        </p:scale>
        <p:origin x="-612" y="4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ACBF7A-B3C5-4EB3-813A-82F568EF6C88}" type="datetimeFigureOut">
              <a:rPr lang="en-US"/>
              <a:pPr>
                <a:defRPr/>
              </a:pPr>
              <a:t>1/18/2013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C98F6F8-EA81-43C1-B12F-10A59EA21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E772A-1E81-4596-8DA0-D363474679A0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98F6F8-EA81-43C1-B12F-10A59EA210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721100"/>
            <a:ext cx="542290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4500" y="3721100"/>
            <a:ext cx="542290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03725" y="2298700"/>
            <a:ext cx="4905375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7600" y="2298700"/>
            <a:ext cx="14563725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587500"/>
            <a:ext cx="2749550" cy="1017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87500"/>
            <a:ext cx="8096250" cy="1017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6731000"/>
            <a:ext cx="542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6731000"/>
            <a:ext cx="5422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2450" y="1981200"/>
            <a:ext cx="2749550" cy="939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3800" y="1981200"/>
            <a:ext cx="8096250" cy="939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9600" y="3721100"/>
            <a:ext cx="3638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70550" y="3721100"/>
            <a:ext cx="3638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03725" y="1587500"/>
            <a:ext cx="4905375" cy="1017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7600" y="1587500"/>
            <a:ext cx="14563725" cy="1017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7600" y="3721100"/>
            <a:ext cx="9734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721100"/>
            <a:ext cx="9734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03725" y="1587500"/>
            <a:ext cx="4905375" cy="1017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7600" y="1587500"/>
            <a:ext cx="14563725" cy="1017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7600" y="1790700"/>
            <a:ext cx="973455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1790700"/>
            <a:ext cx="9734550" cy="1014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7600" y="7073900"/>
            <a:ext cx="9734550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7073900"/>
            <a:ext cx="9734550" cy="1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3887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38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5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6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3200400"/>
            <a:ext cx="5486400" cy="905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163068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6600" cy="9051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1587500"/>
            <a:ext cx="5486400" cy="10664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87500"/>
            <a:ext cx="16306800" cy="10664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7600" y="3721100"/>
            <a:ext cx="4654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4550" y="3721100"/>
            <a:ext cx="4654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03725" y="1587500"/>
            <a:ext cx="4905375" cy="1017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7600" y="1587500"/>
            <a:ext cx="14563725" cy="1017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7600" y="3721100"/>
            <a:ext cx="9734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721100"/>
            <a:ext cx="9734550" cy="803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03725" y="1587500"/>
            <a:ext cx="4905375" cy="10172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7600" y="1587500"/>
            <a:ext cx="14563725" cy="10172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2298700"/>
            <a:ext cx="196215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7600" y="7073900"/>
            <a:ext cx="19621500" cy="193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019300" y="6845300"/>
            <a:ext cx="20281900" cy="0"/>
          </a:xfrm>
          <a:prstGeom prst="line">
            <a:avLst/>
          </a:prstGeom>
          <a:noFill/>
          <a:ln w="12700" cap="flat">
            <a:solidFill>
              <a:srgbClr val="A7AAA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9" name="AutoShape 5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30" name="AutoShape 6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5200">
          <a:solidFill>
            <a:srgbClr val="707272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rgbClr val="A7AAAB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87500"/>
            <a:ext cx="109982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721100"/>
            <a:ext cx="10998200" cy="803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44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45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0246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3800" y="1981200"/>
            <a:ext cx="1099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6731000"/>
            <a:ext cx="109982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268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269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1270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7650" indent="-247650" algn="ctr" rtl="0" eaLnBrk="0" fontAlgn="base" hangingPunct="0">
        <a:spcBef>
          <a:spcPct val="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247650" indent="-247650" algn="ctr" rtl="0" eaLnBrk="0" fontAlgn="base" hangingPunct="0">
        <a:spcBef>
          <a:spcPct val="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247650" indent="-247650" algn="ctr" rtl="0" eaLnBrk="0" fontAlgn="base" hangingPunct="0">
        <a:spcBef>
          <a:spcPct val="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47650" indent="-247650" algn="ctr" rtl="0" eaLnBrk="0" fontAlgn="base" hangingPunct="0">
        <a:spcBef>
          <a:spcPct val="0"/>
        </a:spcBef>
        <a:spcAft>
          <a:spcPct val="0"/>
        </a:spcAft>
        <a:buChar char="–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7650" indent="-247650" algn="ctr" rtl="0" eaLnBrk="0" fontAlgn="base" hangingPunct="0">
        <a:spcBef>
          <a:spcPct val="0"/>
        </a:spcBef>
        <a:spcAft>
          <a:spcPct val="0"/>
        </a:spcAft>
        <a:buChar char="»"/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704850" indent="-2476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162050" indent="-2476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19250" indent="-2476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076450" indent="-2476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1587500"/>
            <a:ext cx="196215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79600" y="3721100"/>
            <a:ext cx="7429500" cy="803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2292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2293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229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1587500"/>
            <a:ext cx="196215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7600" y="3721100"/>
            <a:ext cx="19621500" cy="803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2054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4178300"/>
            <a:ext cx="19621500" cy="535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3077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7600" y="1790700"/>
            <a:ext cx="19621500" cy="1014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099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100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4101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68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122" name="AutoShape 2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123" name="AutoShape 3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5124" name="Picture 4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9791700"/>
            <a:ext cx="196215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147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6148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6149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81818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1587500"/>
            <a:ext cx="196215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1" name="AutoShape 3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2" name="AutoShape 4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7173" name="Picture 5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3400"/>
        </a:spcBef>
        <a:spcAft>
          <a:spcPct val="0"/>
        </a:spcAft>
        <a:buSzPct val="171000"/>
        <a:buFont typeface="Gill Sans" charset="0"/>
        <a:buChar char="•"/>
        <a:defRPr sz="5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1587500"/>
            <a:ext cx="196215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7600" y="3721100"/>
            <a:ext cx="9461500" cy="803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96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8197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8198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1587500"/>
            <a:ext cx="196215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7600" y="3721100"/>
            <a:ext cx="19621500" cy="803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21932900" y="406400"/>
            <a:ext cx="0" cy="714375"/>
          </a:xfrm>
          <a:prstGeom prst="line">
            <a:avLst/>
          </a:prstGeom>
          <a:noFill/>
          <a:ln w="25400" cap="flat">
            <a:solidFill>
              <a:schemeClr val="tx1">
                <a:alpha val="4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5399" dir="54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20" name="AutoShape 4">
            <a:hlinkClick r:id="" action="ppaction://hlinkshowjump?jump=nextslide"/>
          </p:cNvPr>
          <p:cNvSpPr>
            <a:spLocks/>
          </p:cNvSpPr>
          <p:nvPr/>
        </p:nvSpPr>
        <p:spPr bwMode="auto">
          <a:xfrm>
            <a:off x="1988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21" name="AutoShape 5">
            <a:hlinkClick r:id="" action="ppaction://hlinkshowjump?jump=previousslide"/>
          </p:cNvPr>
          <p:cNvSpPr>
            <a:spLocks/>
          </p:cNvSpPr>
          <p:nvPr/>
        </p:nvSpPr>
        <p:spPr bwMode="auto">
          <a:xfrm flipH="1">
            <a:off x="18618200" y="520700"/>
            <a:ext cx="482600" cy="482600"/>
          </a:xfrm>
          <a:prstGeom prst="rightArrow">
            <a:avLst>
              <a:gd name="adj1" fmla="val 40741"/>
              <a:gd name="adj2" fmla="val 42106"/>
            </a:avLst>
          </a:prstGeom>
          <a:solidFill>
            <a:schemeClr val="accent1">
              <a:alpha val="59999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9222" name="Picture 6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00500" y="533400"/>
            <a:ext cx="495300" cy="495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12699" dir="16200000" algn="ctr" rotWithShape="0">
              <a:srgbClr val="000000">
                <a:alpha val="7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800">
          <a:solidFill>
            <a:srgbClr val="A7AAAB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5300"/>
        </a:spcBef>
        <a:spcAft>
          <a:spcPct val="0"/>
        </a:spcAft>
        <a:buSzPct val="171000"/>
        <a:buFont typeface="Gill Sans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995488" y="2133600"/>
            <a:ext cx="21534437" cy="3586163"/>
          </a:xfrm>
          <a:effectLst>
            <a:outerShdw dist="38099" dir="5400000" algn="ctr" rotWithShape="0">
              <a:srgbClr val="000000"/>
            </a:outerShdw>
          </a:effectLst>
        </p:spPr>
        <p:txBody>
          <a:bodyPr/>
          <a:lstStyle/>
          <a:p>
            <a:pPr algn="l" eaLnBrk="1" hangingPunct="1">
              <a:lnSpc>
                <a:spcPct val="120000"/>
              </a:lnSpc>
              <a:defRPr/>
            </a:pPr>
            <a:r>
              <a:rPr lang="en-US" sz="9600" dirty="0" smtClean="0">
                <a:solidFill>
                  <a:srgbClr val="C00000"/>
                </a:solidFill>
              </a:rPr>
              <a:t>33</a:t>
            </a:r>
            <a:r>
              <a:rPr lang="en-US" sz="5400" dirty="0" smtClean="0">
                <a:solidFill>
                  <a:srgbClr val="1A1A1A"/>
                </a:solidFill>
              </a:rPr>
              <a:t>rd Meeting of </a:t>
            </a:r>
            <a:r>
              <a:rPr lang="en-US" sz="6400" b="1" dirty="0" smtClean="0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  <a:t/>
            </a:r>
            <a:br>
              <a:rPr lang="en-US" sz="6400" b="1" dirty="0" smtClean="0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</a:br>
            <a:r>
              <a:rPr lang="en-US" sz="6400" b="1" dirty="0" smtClean="0">
                <a:solidFill>
                  <a:srgbClr val="1A1A1A"/>
                </a:solidFill>
              </a:rPr>
              <a:t>ARCASIA COMMITTEE FOR </a:t>
            </a:r>
            <a:r>
              <a:rPr lang="en-US" sz="6400" b="1" dirty="0" smtClean="0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  <a:t/>
            </a:r>
            <a:br>
              <a:rPr lang="en-US" sz="6400" b="1" dirty="0" smtClean="0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</a:br>
            <a:r>
              <a:rPr lang="en-US" sz="6400" b="1" dirty="0" smtClean="0">
                <a:solidFill>
                  <a:srgbClr val="1A1A1A"/>
                </a:solidFill>
              </a:rPr>
              <a:t>ARCHITECTURAL EDUCATION (ACAE)</a:t>
            </a:r>
            <a:endParaRPr lang="en-US" sz="6400" b="1" dirty="0" smtClean="0">
              <a:solidFill>
                <a:srgbClr val="1A1A1A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5715000"/>
            <a:ext cx="22174200" cy="1917700"/>
          </a:xfrm>
          <a:effectLst>
            <a:outerShdw dist="38099" dir="5400000" algn="ctr" rotWithShape="0">
              <a:srgbClr val="000000"/>
            </a:outerShdw>
          </a:effectLst>
        </p:spPr>
        <p:txBody>
          <a:bodyPr rIns="457200"/>
          <a:lstStyle/>
          <a:p>
            <a:pPr marL="0" indent="0" algn="l" eaLnBrk="1" hangingPunct="1">
              <a:lnSpc>
                <a:spcPct val="115000"/>
              </a:lnSpc>
              <a:buFontTx/>
              <a:buNone/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October 31</a:t>
            </a:r>
            <a:r>
              <a:rPr lang="en-US" sz="4800" baseline="32000" dirty="0" smtClean="0">
                <a:solidFill>
                  <a:schemeClr val="tx1"/>
                </a:solidFill>
              </a:rPr>
              <a:t>st</a:t>
            </a:r>
            <a:r>
              <a:rPr lang="en-US" sz="4800" dirty="0" smtClean="0">
                <a:solidFill>
                  <a:schemeClr val="tx1"/>
                </a:solidFill>
              </a:rPr>
              <a:t>, 2012, Venue: The Mansion Resort – </a:t>
            </a:r>
            <a:r>
              <a:rPr lang="en-US" sz="4800" dirty="0" err="1" smtClean="0">
                <a:solidFill>
                  <a:schemeClr val="tx1"/>
                </a:solidFill>
              </a:rPr>
              <a:t>Ubud</a:t>
            </a:r>
            <a:r>
              <a:rPr lang="en-US" sz="4800" dirty="0" smtClean="0">
                <a:solidFill>
                  <a:schemeClr val="tx1"/>
                </a:solidFill>
              </a:rPr>
              <a:t>, Bali, Indonesia </a:t>
            </a:r>
          </a:p>
          <a:p>
            <a:pPr marL="0" indent="0" eaLnBrk="1" hangingPunct="1">
              <a:lnSpc>
                <a:spcPct val="115000"/>
              </a:lnSpc>
              <a:spcBef>
                <a:spcPts val="1000"/>
              </a:spcBef>
              <a:buFontTx/>
              <a:buNone/>
              <a:defRPr/>
            </a:pPr>
            <a:endParaRPr lang="en-US" sz="4800" dirty="0" smtClean="0"/>
          </a:p>
        </p:txBody>
      </p:sp>
      <p:pic>
        <p:nvPicPr>
          <p:cNvPr id="13316" name="Picture 4" descr="C:\Users\Prof. Dr. Sayeed\Desktop\SAM_7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7705725"/>
            <a:ext cx="246888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Prof. Dr. Sayeed\Desktop\Jamboree picture\Pictur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1600200"/>
            <a:ext cx="15308263" cy="102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Users\Prof. Dr. Sayeed\Desktop\Jamboree picture\Picture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4200" y="1600200"/>
            <a:ext cx="15392400" cy="1029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346825" y="12563475"/>
            <a:ext cx="11788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54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QUICK SKETCHING COMPETITION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rof. Dr. Sayeed\Desktop\Jamboree picture\Pictur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1838" y="1752600"/>
            <a:ext cx="15209838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Prof. Dr. Sayeed\Desktop\Jamboree picture\Pictur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0200" y="2635250"/>
            <a:ext cx="12409488" cy="82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657600" y="12395200"/>
            <a:ext cx="1828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QUICK SKETCHING COMPETITION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Prof. Dr. Sayeed\Desktop\Jamboree picture\Pictur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425" y="990600"/>
            <a:ext cx="17579975" cy="117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7848600" y="12776200"/>
            <a:ext cx="8320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60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BAMBOO WORKSHOP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rof. Dr. Sayeed\Desktop\Jamboree picture\Pictur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25475"/>
            <a:ext cx="18468975" cy="1232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57200" y="10209213"/>
            <a:ext cx="42291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id-ID" sz="54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BAMBOO </a:t>
            </a:r>
            <a:endParaRPr lang="en-US" sz="5400">
              <a:solidFill>
                <a:schemeClr val="tx1"/>
              </a:solidFill>
              <a:latin typeface="Adobe Fan Heiti Std B"/>
              <a:ea typeface="Adobe Fan Heiti Std B"/>
              <a:cs typeface="Adobe Fan Heiti Std B"/>
            </a:endParaRPr>
          </a:p>
          <a:p>
            <a:pPr algn="l"/>
            <a:r>
              <a:rPr lang="id-ID" sz="54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WORKSHOP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1066800" y="1587500"/>
            <a:ext cx="19621500" cy="2197100"/>
          </a:xfrm>
          <a:effectLst>
            <a:outerShdw dist="38099" dir="5400000" algn="ctr" rotWithShape="0">
              <a:srgbClr val="000000"/>
            </a:outerShdw>
          </a:effectLst>
        </p:spPr>
        <p:txBody>
          <a:bodyPr rIns="457200"/>
          <a:lstStyle/>
          <a:p>
            <a:pPr marL="406400" indent="-406400" algn="l" eaLnBrk="1" hangingPunct="1">
              <a:spcBef>
                <a:spcPts val="2400"/>
              </a:spcBef>
              <a:buSzPct val="46000"/>
              <a:defRPr/>
            </a:pPr>
            <a:r>
              <a:rPr lang="en-US" sz="7200" b="1" dirty="0" smtClean="0">
                <a:solidFill>
                  <a:schemeClr val="tx1"/>
                </a:solidFill>
              </a:rPr>
              <a:t>The way forward </a:t>
            </a:r>
            <a:r>
              <a:rPr lang="en-US" sz="7200" b="1" dirty="0" smtClean="0">
                <a:solidFill>
                  <a:schemeClr val="tx1"/>
                </a:solidFill>
                <a:ea typeface="ヒラギノ角ゴ ProN W6" charset="0"/>
                <a:cs typeface="ヒラギノ角ゴ ProN W6" charset="0"/>
              </a:rPr>
              <a:t/>
            </a:r>
            <a:br>
              <a:rPr lang="en-US" sz="7200" b="1" dirty="0" smtClean="0">
                <a:solidFill>
                  <a:schemeClr val="tx1"/>
                </a:solidFill>
                <a:ea typeface="ヒラギノ角ゴ ProN W6" charset="0"/>
                <a:cs typeface="ヒラギノ角ゴ ProN W6" charset="0"/>
              </a:rPr>
            </a:br>
            <a:endParaRPr lang="en-US" sz="7200" dirty="0" smtClean="0">
              <a:solidFill>
                <a:srgbClr val="FF2712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3352800"/>
            <a:ext cx="23545800" cy="10210800"/>
          </a:xfrm>
        </p:spPr>
        <p:txBody>
          <a:bodyPr rIns="457200" anchor="t"/>
          <a:lstStyle/>
          <a:p>
            <a:pPr eaLnBrk="1" hangingPunct="1">
              <a:lnSpc>
                <a:spcPct val="115000"/>
              </a:lnSpc>
              <a:spcBef>
                <a:spcPts val="938"/>
              </a:spcBef>
              <a:buFont typeface="Gill Sans" charset="0"/>
              <a:buNone/>
            </a:pPr>
            <a:r>
              <a:rPr lang="en-US" sz="6000" smtClean="0"/>
              <a:t>Short term agenda (one year)</a:t>
            </a:r>
            <a:r>
              <a:rPr lang="en-US" sz="3300" smtClean="0"/>
              <a:t> </a:t>
            </a:r>
          </a:p>
          <a:p>
            <a:pPr eaLnBrk="1" hangingPunct="1">
              <a:lnSpc>
                <a:spcPct val="115000"/>
              </a:lnSpc>
              <a:spcBef>
                <a:spcPts val="938"/>
              </a:spcBef>
              <a:buFont typeface="Gill Sans" charset="0"/>
              <a:buNone/>
            </a:pPr>
            <a:endParaRPr lang="en-US" sz="3300" smtClean="0"/>
          </a:p>
          <a:p>
            <a:pPr eaLnBrk="1" hangingPunct="1">
              <a:lnSpc>
                <a:spcPct val="115000"/>
              </a:lnSpc>
              <a:spcBef>
                <a:spcPts val="938"/>
              </a:spcBef>
            </a:pPr>
            <a:r>
              <a:rPr lang="en-US" sz="5400" smtClean="0">
                <a:solidFill>
                  <a:srgbClr val="FF0000"/>
                </a:solidFill>
              </a:rPr>
              <a:t> Electronic publication of TLC</a:t>
            </a:r>
          </a:p>
          <a:p>
            <a:pPr eaLnBrk="1" hangingPunct="1">
              <a:lnSpc>
                <a:spcPct val="115000"/>
              </a:lnSpc>
              <a:spcBef>
                <a:spcPts val="938"/>
              </a:spcBef>
            </a:pPr>
            <a:r>
              <a:rPr lang="en-US" sz="5400" smtClean="0">
                <a:solidFill>
                  <a:srgbClr val="FF0000"/>
                </a:solidFill>
              </a:rPr>
              <a:t> Compilation of the Handbook of Asian Architectural Schools  </a:t>
            </a:r>
          </a:p>
          <a:p>
            <a:pPr eaLnBrk="1" hangingPunct="1">
              <a:lnSpc>
                <a:spcPct val="115000"/>
              </a:lnSpc>
              <a:spcBef>
                <a:spcPts val="938"/>
              </a:spcBef>
            </a:pPr>
            <a:r>
              <a:rPr lang="en-US" sz="5400" smtClean="0"/>
              <a:t> </a:t>
            </a:r>
            <a:r>
              <a:rPr lang="en-US" sz="5400" smtClean="0">
                <a:solidFill>
                  <a:srgbClr val="000099"/>
                </a:solidFill>
              </a:rPr>
              <a:t>Organizing regularly ARCASIA Student design Competition during Jamboree. </a:t>
            </a:r>
          </a:p>
          <a:p>
            <a:pPr eaLnBrk="1" hangingPunct="1">
              <a:lnSpc>
                <a:spcPct val="115000"/>
              </a:lnSpc>
              <a:spcBef>
                <a:spcPts val="938"/>
              </a:spcBef>
            </a:pPr>
            <a:r>
              <a:rPr lang="en-US" sz="5400" smtClean="0">
                <a:solidFill>
                  <a:srgbClr val="003366"/>
                </a:solidFill>
              </a:rPr>
              <a:t> Introducing a new category for academic or professional research in the existing ARCASIA AWARD. </a:t>
            </a:r>
          </a:p>
          <a:p>
            <a:pPr eaLnBrk="1" hangingPunct="1">
              <a:lnSpc>
                <a:spcPct val="115000"/>
              </a:lnSpc>
              <a:spcBef>
                <a:spcPts val="938"/>
              </a:spcBef>
            </a:pPr>
            <a:r>
              <a:rPr lang="en-US" sz="5400" smtClean="0">
                <a:solidFill>
                  <a:srgbClr val="FF0000"/>
                </a:solidFill>
              </a:rPr>
              <a:t> Paperless ACAE meeting (country report in Matrix format)</a:t>
            </a:r>
            <a:r>
              <a:rPr lang="en-US" sz="5400" smtClean="0"/>
              <a:t> </a:t>
            </a:r>
          </a:p>
          <a:p>
            <a:pPr eaLnBrk="1" hangingPunct="1">
              <a:lnSpc>
                <a:spcPct val="115000"/>
              </a:lnSpc>
              <a:spcBef>
                <a:spcPts val="938"/>
              </a:spcBef>
              <a:buFont typeface="Gill Sans" charset="0"/>
              <a:buNone/>
            </a:pPr>
            <a:endParaRPr lang="en-US" sz="3300" b="1" smtClean="0">
              <a:ea typeface="ヒラギノ角ゴ ProN W6" charset="0"/>
              <a:cs typeface="ヒラギノ角ゴ ProN W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304800" y="3352800"/>
            <a:ext cx="23545800" cy="71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ts val="938"/>
              </a:spcBef>
            </a:pPr>
            <a:r>
              <a:rPr lang="en-US" sz="7200" b="1">
                <a:latin typeface="Gill Sans MT" pitchFamily="34" charset="0"/>
              </a:rPr>
              <a:t>Mid-term agenda (five year) </a:t>
            </a:r>
          </a:p>
          <a:p>
            <a:pPr algn="l">
              <a:lnSpc>
                <a:spcPct val="115000"/>
              </a:lnSpc>
              <a:spcBef>
                <a:spcPts val="938"/>
              </a:spcBef>
            </a:pPr>
            <a:endParaRPr lang="en-US" sz="6000"/>
          </a:p>
          <a:p>
            <a:pPr algn="l">
              <a:lnSpc>
                <a:spcPct val="115000"/>
              </a:lnSpc>
              <a:spcBef>
                <a:spcPts val="938"/>
              </a:spcBef>
              <a:buFont typeface="Wingdings" pitchFamily="2" charset="2"/>
              <a:buChar char="§"/>
            </a:pPr>
            <a:r>
              <a:rPr lang="en-US" sz="6000">
                <a:latin typeface="Gill Sans MT" pitchFamily="34" charset="0"/>
              </a:rPr>
              <a:t>Cross Border Internship program among member institutes. </a:t>
            </a:r>
          </a:p>
          <a:p>
            <a:pPr algn="l">
              <a:lnSpc>
                <a:spcPct val="115000"/>
              </a:lnSpc>
              <a:spcBef>
                <a:spcPts val="938"/>
              </a:spcBef>
              <a:buFont typeface="Wingdings" pitchFamily="2" charset="2"/>
              <a:buChar char="§"/>
            </a:pPr>
            <a:r>
              <a:rPr lang="en-US" sz="6000">
                <a:latin typeface="Gill Sans MT" pitchFamily="34" charset="0"/>
              </a:rPr>
              <a:t>To promote students interaction within ARCASIA region an Interactive Web site for students of ARCASIA region may be created.</a:t>
            </a:r>
          </a:p>
          <a:p>
            <a:pPr algn="l">
              <a:lnSpc>
                <a:spcPct val="115000"/>
              </a:lnSpc>
              <a:spcBef>
                <a:spcPts val="938"/>
              </a:spcBef>
              <a:buFont typeface="Wingdings" pitchFamily="2" charset="2"/>
              <a:buChar char="§"/>
            </a:pPr>
            <a:r>
              <a:rPr lang="en-US" sz="6000">
                <a:latin typeface="Gill Sans MT" pitchFamily="34" charset="0"/>
              </a:rPr>
              <a:t>Publishing quarterly on line ARCASIA  E-journal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743200" y="4267200"/>
            <a:ext cx="211836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spcBef>
                <a:spcPts val="938"/>
              </a:spcBef>
            </a:pPr>
            <a:r>
              <a:rPr lang="en-US" sz="7200"/>
              <a:t>Long-term Agenda (within ten years) </a:t>
            </a:r>
          </a:p>
          <a:p>
            <a:pPr algn="l">
              <a:lnSpc>
                <a:spcPct val="115000"/>
              </a:lnSpc>
              <a:spcBef>
                <a:spcPts val="938"/>
              </a:spcBef>
            </a:pPr>
            <a:endParaRPr lang="en-US" sz="5400"/>
          </a:p>
          <a:p>
            <a:pPr algn="l">
              <a:lnSpc>
                <a:spcPct val="115000"/>
              </a:lnSpc>
              <a:spcBef>
                <a:spcPts val="938"/>
              </a:spcBef>
            </a:pPr>
            <a:r>
              <a:rPr lang="en-US" sz="5400"/>
              <a:t>a. Accreditation council leading to the title “ARCASIA Architect” </a:t>
            </a:r>
          </a:p>
          <a:p>
            <a:pPr algn="l">
              <a:lnSpc>
                <a:spcPct val="115000"/>
              </a:lnSpc>
              <a:spcBef>
                <a:spcPts val="938"/>
              </a:spcBef>
            </a:pPr>
            <a:r>
              <a:rPr lang="en-US" sz="5400"/>
              <a:t>b. Virtual Asian School of Architecture </a:t>
            </a:r>
          </a:p>
          <a:p>
            <a:pPr algn="l">
              <a:lnSpc>
                <a:spcPct val="115000"/>
              </a:lnSpc>
              <a:spcBef>
                <a:spcPts val="938"/>
              </a:spcBef>
            </a:pPr>
            <a:r>
              <a:rPr lang="en-US" sz="540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effectLst>
            <a:outerShdw dist="38099" dir="5400000" algn="ctr" rotWithShape="0">
              <a:srgbClr val="000000"/>
            </a:outerShdw>
          </a:effectLst>
        </p:spPr>
        <p:txBody>
          <a:bodyPr rIns="457200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9600" b="1" dirty="0" smtClean="0">
                <a:solidFill>
                  <a:schemeClr val="tx1"/>
                </a:solidFill>
              </a:rPr>
              <a:t>Status of the ongoing Projects of ACAE </a:t>
            </a:r>
            <a:endParaRPr lang="en-US" sz="9600" b="1" dirty="0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387600" y="1447800"/>
            <a:ext cx="19621500" cy="2197100"/>
          </a:xfrm>
        </p:spPr>
        <p:txBody>
          <a:bodyPr rIns="457200"/>
          <a:lstStyle/>
          <a:p>
            <a:pPr marL="457200" algn="l" eaLnBrk="1" hangingPunct="1">
              <a:lnSpc>
                <a:spcPct val="90000"/>
              </a:lnSpc>
            </a:pPr>
            <a:r>
              <a:rPr lang="en-US" sz="7200" b="1" dirty="0" smtClean="0">
                <a:solidFill>
                  <a:schemeClr val="tx1"/>
                </a:solidFill>
              </a:rPr>
              <a:t/>
            </a:r>
            <a:br>
              <a:rPr lang="en-US" sz="7200" b="1" dirty="0" smtClean="0">
                <a:solidFill>
                  <a:schemeClr val="tx1"/>
                </a:solidFill>
              </a:rPr>
            </a:br>
            <a:r>
              <a:rPr lang="en-US" sz="7200" b="1" dirty="0" smtClean="0">
                <a:solidFill>
                  <a:schemeClr val="tx1"/>
                </a:solidFill>
              </a:rPr>
              <a:t>Handbook of Asian Architectural Schools </a:t>
            </a:r>
            <a:endParaRPr lang="en-US" sz="7200" b="1" dirty="0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886200"/>
            <a:ext cx="10591800" cy="9601200"/>
          </a:xfrm>
        </p:spPr>
        <p:txBody>
          <a:bodyPr lIns="457200" tIns="457200" rIns="457200" bIns="457200" anchor="t"/>
          <a:lstStyle/>
          <a:p>
            <a:pPr marL="457200" indent="0" eaLnBrk="1" hangingPunct="1">
              <a:lnSpc>
                <a:spcPct val="90000"/>
              </a:lnSpc>
              <a:buSzPct val="125000"/>
            </a:pPr>
            <a:endParaRPr lang="en-US" sz="4800" dirty="0" smtClean="0"/>
          </a:p>
          <a:p>
            <a:pPr marL="457200" indent="0" eaLnBrk="1" hangingPunct="1">
              <a:lnSpc>
                <a:spcPct val="90000"/>
              </a:lnSpc>
              <a:buSzPct val="125000"/>
            </a:pPr>
            <a:r>
              <a:rPr lang="en-US" sz="4800" dirty="0" smtClean="0"/>
              <a:t> </a:t>
            </a:r>
            <a:r>
              <a:rPr lang="en-US" sz="5400" dirty="0" smtClean="0"/>
              <a:t>about700 schools updated from 16 countries (India coming up, not yet from Laos, Vietnam)</a:t>
            </a:r>
          </a:p>
          <a:p>
            <a:pPr marL="457200" indent="0" eaLnBrk="1" hangingPunct="1">
              <a:lnSpc>
                <a:spcPct val="90000"/>
              </a:lnSpc>
              <a:spcBef>
                <a:spcPts val="5800"/>
              </a:spcBef>
              <a:buSzPct val="125000"/>
            </a:pPr>
            <a:r>
              <a:rPr lang="en-US" sz="5400" dirty="0" smtClean="0"/>
              <a:t> no need for hard copies</a:t>
            </a:r>
          </a:p>
        </p:txBody>
      </p:sp>
      <p:pic>
        <p:nvPicPr>
          <p:cNvPr id="27652" name="Picture 4" descr="C:\Users\Prof. Dr. Sayeed\Desktop\DSC_1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0" y="3810000"/>
            <a:ext cx="11264900" cy="7802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87500"/>
            <a:ext cx="19621500" cy="2197100"/>
          </a:xfrm>
        </p:spPr>
        <p:txBody>
          <a:bodyPr rIns="457200"/>
          <a:lstStyle/>
          <a:p>
            <a:pPr indent="457200" algn="l" eaLnBrk="1" hangingPunct="1">
              <a:lnSpc>
                <a:spcPct val="90000"/>
              </a:lnSpc>
            </a:pPr>
            <a:r>
              <a:rPr lang="en-US" sz="7200" b="1" dirty="0" smtClean="0">
                <a:solidFill>
                  <a:schemeClr val="tx1"/>
                </a:solidFill>
              </a:rPr>
              <a:t>ARCASIA Time Line Chart:  Web version</a:t>
            </a:r>
            <a:endParaRPr lang="en-US" sz="7200" b="1" dirty="0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76200" y="4762500"/>
            <a:ext cx="12496800" cy="8039100"/>
          </a:xfrm>
        </p:spPr>
        <p:txBody>
          <a:bodyPr lIns="469900" tIns="469900" rIns="457200" bIns="469900" anchor="t"/>
          <a:lstStyle/>
          <a:p>
            <a:pPr marL="444500" indent="0" eaLnBrk="1" hangingPunct="1">
              <a:buClr>
                <a:srgbClr val="000000"/>
              </a:buClr>
              <a:buSzPct val="125000"/>
            </a:pPr>
            <a:r>
              <a:rPr lang="en-US" sz="4800" dirty="0" smtClean="0"/>
              <a:t>Project carried out by IAB,</a:t>
            </a:r>
          </a:p>
          <a:p>
            <a:pPr marL="444500" indent="0" eaLnBrk="1" hangingPunct="1">
              <a:spcBef>
                <a:spcPts val="4300"/>
              </a:spcBef>
              <a:buClr>
                <a:srgbClr val="000000"/>
              </a:buClr>
              <a:buSzPct val="125000"/>
            </a:pPr>
            <a:r>
              <a:rPr lang="en-US" sz="4800" dirty="0" smtClean="0"/>
              <a:t>web version of the ARCASIA Time line Chart available,</a:t>
            </a:r>
          </a:p>
          <a:p>
            <a:pPr marL="444500" indent="0" eaLnBrk="1" hangingPunct="1">
              <a:spcBef>
                <a:spcPts val="4300"/>
              </a:spcBef>
              <a:buClr>
                <a:srgbClr val="000000"/>
              </a:buClr>
              <a:buSzPct val="125000"/>
            </a:pPr>
            <a:r>
              <a:rPr lang="en-US" sz="4800" dirty="0" smtClean="0"/>
              <a:t>next step is to draft a criteria to enrich TLC by extending time span up to 2012.</a:t>
            </a:r>
          </a:p>
        </p:txBody>
      </p:sp>
      <p:pic>
        <p:nvPicPr>
          <p:cNvPr id="28677" name="Picture 5" descr="C:\Users\Prof. Dr. Sayeed\Desktop\DSC_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3850" y="3505200"/>
            <a:ext cx="11436350" cy="792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6388100" cy="9067800"/>
          </a:xfrm>
        </p:spPr>
        <p:txBody>
          <a:bodyPr lIns="762000" tIns="762000" rIns="457200" bIns="762000" anchor="t"/>
          <a:lstStyle/>
          <a:p>
            <a:pPr marL="152400" indent="0" eaLnBrk="1" hangingPunct="1">
              <a:lnSpc>
                <a:spcPct val="140000"/>
              </a:lnSpc>
            </a:pPr>
            <a:r>
              <a:rPr lang="en-US" sz="4800" smtClean="0"/>
              <a:t> </a:t>
            </a:r>
            <a:r>
              <a:rPr lang="en-US" sz="4800" b="1" smtClean="0"/>
              <a:t>26 delegates from15 countries (missing China, Laos, Vietnam) </a:t>
            </a:r>
          </a:p>
        </p:txBody>
      </p:sp>
      <p:sp>
        <p:nvSpPr>
          <p:cNvPr id="14338" name="Rectangle 2"/>
          <p:cNvSpPr>
            <a:spLocks/>
          </p:cNvSpPr>
          <p:nvPr/>
        </p:nvSpPr>
        <p:spPr bwMode="auto">
          <a:xfrm>
            <a:off x="1371600" y="1981200"/>
            <a:ext cx="6070600" cy="2209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  <a:effectLst>
            <a:outerShdw dist="38099" dir="5400000" algn="ctr" rotWithShape="0">
              <a:srgbClr val="000000"/>
            </a:outerShdw>
          </a:effectLst>
        </p:spPr>
        <p:txBody>
          <a:bodyPr lIns="0" tIns="0" rIns="0" bIns="0" anchor="ctr"/>
          <a:lstStyle/>
          <a:p>
            <a:pPr algn="l">
              <a:spcBef>
                <a:spcPts val="2400"/>
              </a:spcBef>
              <a:buSzPct val="46000"/>
              <a:defRPr/>
            </a:pPr>
            <a:r>
              <a:rPr lang="en-US" sz="96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    </a:t>
            </a:r>
          </a:p>
          <a:p>
            <a:pPr algn="l">
              <a:spcBef>
                <a:spcPts val="2400"/>
              </a:spcBef>
              <a:buSzPct val="46000"/>
              <a:buFontTx/>
              <a:buBlip>
                <a:blip r:embed="rId2"/>
              </a:buBlip>
              <a:defRPr/>
            </a:pPr>
            <a:r>
              <a:rPr lang="en-US" sz="96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Quorum</a:t>
            </a:r>
          </a:p>
        </p:txBody>
      </p:sp>
      <p:pic>
        <p:nvPicPr>
          <p:cNvPr id="15364" name="Picture 4" descr="C:\Users\Prof. Dr. Sayeed\Desktop\SAM_1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0" y="1524000"/>
            <a:ext cx="16322675" cy="1062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1587500"/>
            <a:ext cx="19621500" cy="2197100"/>
          </a:xfrm>
        </p:spPr>
        <p:txBody>
          <a:bodyPr rIns="457200"/>
          <a:lstStyle/>
          <a:p>
            <a:pPr indent="457200" algn="l" eaLnBrk="1" hangingPunct="1">
              <a:lnSpc>
                <a:spcPct val="90000"/>
              </a:lnSpc>
            </a:pPr>
            <a:r>
              <a:rPr lang="en-US" sz="7200" b="1" smtClean="0">
                <a:solidFill>
                  <a:schemeClr val="tx1"/>
                </a:solidFill>
              </a:rPr>
              <a:t>  Launching of online ARCASIA research      	E-journal</a:t>
            </a:r>
            <a:endParaRPr lang="en-US" sz="7200" b="1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3429000"/>
            <a:ext cx="19621500" cy="8039100"/>
          </a:xfrm>
        </p:spPr>
        <p:txBody>
          <a:bodyPr/>
          <a:lstStyle/>
          <a:p>
            <a:pPr marL="889000" eaLnBrk="1" hangingPunct="1"/>
            <a:r>
              <a:rPr lang="en-US" sz="4800" dirty="0" smtClean="0"/>
              <a:t>Concept paper presented by Dr. </a:t>
            </a:r>
            <a:r>
              <a:rPr lang="en-US" sz="4800" dirty="0" err="1" smtClean="0"/>
              <a:t>Chalay</a:t>
            </a:r>
            <a:r>
              <a:rPr lang="en-US" sz="4800" dirty="0" smtClean="0"/>
              <a:t> </a:t>
            </a:r>
            <a:r>
              <a:rPr lang="en-US" sz="4800" dirty="0" err="1" smtClean="0"/>
              <a:t>Kunawong</a:t>
            </a:r>
            <a:r>
              <a:rPr lang="en-US" sz="4800" dirty="0" smtClean="0"/>
              <a:t> (ASA), Deputy Chair, ACAE,</a:t>
            </a:r>
          </a:p>
          <a:p>
            <a:pPr marL="889000" eaLnBrk="1" hangingPunct="1"/>
            <a:r>
              <a:rPr lang="en-US" sz="4800" dirty="0" smtClean="0"/>
              <a:t>Journal will be called “ARCASIA e-Journal”,</a:t>
            </a:r>
          </a:p>
          <a:p>
            <a:pPr marL="889000" eaLnBrk="1" hangingPunct="1"/>
            <a:r>
              <a:rPr lang="en-US" sz="4800" dirty="0" smtClean="0"/>
              <a:t>Special task-force will be leaded by Prof. John Fernandez (UAP),</a:t>
            </a:r>
          </a:p>
          <a:p>
            <a:pPr marL="889000" eaLnBrk="1" hangingPunct="1"/>
            <a:r>
              <a:rPr lang="en-US" sz="4800" dirty="0" smtClean="0"/>
              <a:t>Review panel will be formed jointly by IIA, AAM, IAB, UAP,</a:t>
            </a:r>
          </a:p>
          <a:p>
            <a:pPr marL="889000" eaLnBrk="1" hangingPunct="1"/>
            <a:r>
              <a:rPr lang="en-US" sz="4800" dirty="0" smtClean="0"/>
              <a:t>First issues will come from ACA and Forum’s technical session, peer reviewed before next Forums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457200"/>
          <a:lstStyle/>
          <a:p>
            <a:pPr indent="457200" algn="l" eaLnBrk="1" hangingPunct="1">
              <a:lnSpc>
                <a:spcPct val="90000"/>
              </a:lnSpc>
            </a:pPr>
            <a:r>
              <a:rPr lang="en-US" sz="7200" b="1" smtClean="0">
                <a:solidFill>
                  <a:schemeClr val="tx1"/>
                </a:solidFill>
              </a:rPr>
              <a:t>Virtual Asian School of Architecture</a:t>
            </a:r>
            <a:endParaRPr lang="en-US" sz="7200" b="1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774700" tIns="774700" rIns="457200" bIns="774700" anchor="t"/>
          <a:lstStyle/>
          <a:p>
            <a:pPr marL="139700" indent="0" eaLnBrk="1" hangingPunct="1">
              <a:lnSpc>
                <a:spcPct val="130000"/>
              </a:lnSpc>
              <a:buClr>
                <a:srgbClr val="000000"/>
              </a:buClr>
              <a:buSzPct val="125000"/>
            </a:pPr>
            <a:r>
              <a:rPr lang="en-US" sz="4800" dirty="0" smtClean="0"/>
              <a:t> </a:t>
            </a:r>
            <a:r>
              <a:rPr lang="en-US" sz="4800" dirty="0" err="1" smtClean="0"/>
              <a:t>Dr.Kemas</a:t>
            </a:r>
            <a:r>
              <a:rPr lang="en-US" sz="4800" dirty="0" smtClean="0"/>
              <a:t> (IAI) proposed a draft concept paper consisting of How to establish VASA:</a:t>
            </a:r>
          </a:p>
          <a:p>
            <a:pPr marL="901700" lvl="1" indent="0" eaLnBrk="1" hangingPunct="1">
              <a:lnSpc>
                <a:spcPct val="130000"/>
              </a:lnSpc>
              <a:buSzPct val="99000"/>
              <a:buFontTx/>
              <a:buAutoNum type="arabicPeriod"/>
            </a:pPr>
            <a:r>
              <a:rPr lang="en-US" sz="4800" dirty="0" smtClean="0"/>
              <a:t> Technical part,</a:t>
            </a:r>
          </a:p>
          <a:p>
            <a:pPr marL="901700" lvl="1" indent="0" eaLnBrk="1" hangingPunct="1">
              <a:lnSpc>
                <a:spcPct val="70000"/>
              </a:lnSpc>
              <a:spcBef>
                <a:spcPts val="4000"/>
              </a:spcBef>
              <a:buSzPct val="99000"/>
              <a:buFontTx/>
              <a:buAutoNum type="arabicPeriod"/>
            </a:pPr>
            <a:r>
              <a:rPr lang="en-US" sz="4800" dirty="0" smtClean="0"/>
              <a:t> Accreditation board.</a:t>
            </a:r>
          </a:p>
          <a:p>
            <a:pPr marL="901700" lvl="1" indent="0" eaLnBrk="1" hangingPunct="1">
              <a:lnSpc>
                <a:spcPct val="70000"/>
              </a:lnSpc>
              <a:spcBef>
                <a:spcPts val="4000"/>
              </a:spcBef>
              <a:buSzPct val="99000"/>
              <a:buNone/>
            </a:pPr>
            <a:endParaRPr lang="en-US" sz="4800" dirty="0" smtClean="0"/>
          </a:p>
          <a:p>
            <a:pPr marL="584200" lvl="1" indent="0" eaLnBrk="1" hangingPunct="1">
              <a:lnSpc>
                <a:spcPct val="70000"/>
              </a:lnSpc>
              <a:spcBef>
                <a:spcPts val="3600"/>
              </a:spcBef>
              <a:buClr>
                <a:srgbClr val="000000"/>
              </a:buClr>
              <a:buSzPct val="125000"/>
            </a:pPr>
            <a:r>
              <a:rPr lang="en-US" sz="4800" dirty="0" smtClean="0"/>
              <a:t>Possibilities of Pilot virtual workshop will be done by Ar. </a:t>
            </a:r>
            <a:r>
              <a:rPr lang="en-US" sz="4800" dirty="0" err="1" smtClean="0"/>
              <a:t>Nuno</a:t>
            </a:r>
            <a:r>
              <a:rPr lang="en-US" sz="4800" dirty="0" smtClean="0"/>
              <a:t> </a:t>
            </a:r>
            <a:r>
              <a:rPr lang="en-US" sz="4800" dirty="0" err="1" smtClean="0"/>
              <a:t>Saures</a:t>
            </a:r>
            <a:r>
              <a:rPr lang="en-US" sz="4800" dirty="0" smtClean="0"/>
              <a:t> (AAM).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387600" y="2832100"/>
            <a:ext cx="19621500" cy="2197100"/>
          </a:xfrm>
        </p:spPr>
        <p:txBody>
          <a:bodyPr rIns="457200"/>
          <a:lstStyle/>
          <a:p>
            <a:pPr indent="457200" algn="l" eaLnBrk="1" hangingPunct="1">
              <a:lnSpc>
                <a:spcPct val="90000"/>
              </a:lnSpc>
            </a:pPr>
            <a:r>
              <a:rPr lang="en-US" sz="7200" b="1" dirty="0" smtClean="0">
                <a:solidFill>
                  <a:schemeClr val="tx1"/>
                </a:solidFill>
              </a:rPr>
              <a:t>  ACAE Board for School of Architecture in    	Asia  </a:t>
            </a:r>
            <a:endParaRPr lang="en-US" sz="7200" b="1" dirty="0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87600" y="5981700"/>
            <a:ext cx="19621500" cy="8039100"/>
          </a:xfrm>
        </p:spPr>
        <p:txBody>
          <a:bodyPr lIns="711200" tIns="711200" rIns="457200" bIns="711200" anchor="t"/>
          <a:lstStyle/>
          <a:p>
            <a:pPr marL="203200" indent="0" eaLnBrk="1" hangingPunct="1">
              <a:lnSpc>
                <a:spcPct val="120000"/>
              </a:lnSpc>
              <a:buClr>
                <a:srgbClr val="000000"/>
              </a:buClr>
              <a:buSzPct val="125000"/>
            </a:pPr>
            <a:r>
              <a:rPr lang="en-US" sz="5400" dirty="0" smtClean="0"/>
              <a:t>Dr. </a:t>
            </a:r>
            <a:r>
              <a:rPr lang="en-US" sz="5400" dirty="0" err="1" smtClean="0"/>
              <a:t>Kemas</a:t>
            </a:r>
            <a:r>
              <a:rPr lang="en-US" sz="5400" dirty="0" smtClean="0"/>
              <a:t> (IAI) presented the idea of Accreditation Board</a:t>
            </a:r>
          </a:p>
          <a:p>
            <a:pPr marL="203200" indent="0" eaLnBrk="1" hangingPunct="1">
              <a:lnSpc>
                <a:spcPct val="120000"/>
              </a:lnSpc>
              <a:spcBef>
                <a:spcPts val="3500"/>
              </a:spcBef>
              <a:buClr>
                <a:srgbClr val="000000"/>
              </a:buClr>
              <a:buSzPct val="125000"/>
            </a:pPr>
            <a:r>
              <a:rPr lang="en-US" sz="5400" dirty="0" smtClean="0"/>
              <a:t>Prof. John Fernandez (UAP) will lead the special task force</a:t>
            </a:r>
            <a:r>
              <a:rPr lang="en-US" sz="48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971800" y="2895600"/>
            <a:ext cx="16840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latin typeface="Gill Sans MT" pitchFamily="34" charset="0"/>
              </a:rPr>
              <a:t>Recomendation</a:t>
            </a:r>
            <a:r>
              <a:rPr lang="en-US" sz="9600" b="1" dirty="0" smtClean="0">
                <a:latin typeface="Gill Sans MT" pitchFamily="34" charset="0"/>
              </a:rPr>
              <a:t> for </a:t>
            </a:r>
            <a:r>
              <a:rPr lang="en-US" sz="7200" b="1" dirty="0" smtClean="0">
                <a:latin typeface="Gill Sans MT" pitchFamily="34" charset="0"/>
              </a:rPr>
              <a:t>Chair and Deputy-ACAE</a:t>
            </a:r>
            <a:r>
              <a:rPr lang="en-US" sz="9600" b="1" dirty="0" smtClean="0">
                <a:latin typeface="Gill Sans MT" pitchFamily="34" charset="0"/>
              </a:rPr>
              <a:t> </a:t>
            </a:r>
            <a:r>
              <a:rPr lang="en-US" sz="4800" b="1" dirty="0" smtClean="0">
                <a:latin typeface="Gill Sans MT" pitchFamily="34" charset="0"/>
              </a:rPr>
              <a:t>(2013-1414</a:t>
            </a:r>
            <a:r>
              <a:rPr lang="en-US" sz="4800" b="1" dirty="0">
                <a:latin typeface="Gill Sans MT" pitchFamily="34" charset="0"/>
              </a:rPr>
              <a:t>)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209800" y="1447800"/>
            <a:ext cx="20421600" cy="871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	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>
              <a:buFont typeface="Wingdings" pitchFamily="2" charset="2"/>
              <a:buChar char="§"/>
            </a:pPr>
            <a:endParaRPr lang="en-US" sz="6600" dirty="0"/>
          </a:p>
          <a:p>
            <a:pPr algn="l">
              <a:buFont typeface="Wingdings" pitchFamily="2" charset="2"/>
              <a:buChar char="§"/>
            </a:pPr>
            <a:r>
              <a:rPr lang="en-US" sz="5400" dirty="0"/>
              <a:t> </a:t>
            </a:r>
            <a:r>
              <a:rPr lang="en-US" sz="5400" dirty="0" smtClean="0"/>
              <a:t>Chairperson :   </a:t>
            </a:r>
            <a:r>
              <a:rPr lang="en-US" sz="5400" b="1" dirty="0" smtClean="0"/>
              <a:t> Dr.  </a:t>
            </a:r>
            <a:r>
              <a:rPr lang="en-US" sz="5400" b="1" dirty="0" err="1" smtClean="0"/>
              <a:t>Chaley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Kunawong</a:t>
            </a:r>
            <a:r>
              <a:rPr lang="en-US" sz="5400" b="1" dirty="0" smtClean="0"/>
              <a:t> </a:t>
            </a:r>
            <a:r>
              <a:rPr lang="en-US" sz="5400" dirty="0" smtClean="0"/>
              <a:t>(ASA)</a:t>
            </a:r>
          </a:p>
          <a:p>
            <a:pPr algn="l">
              <a:buFont typeface="Wingdings" pitchFamily="2" charset="2"/>
              <a:buChar char="§"/>
            </a:pPr>
            <a:endParaRPr lang="en-US" sz="5400" dirty="0" smtClean="0"/>
          </a:p>
          <a:p>
            <a:pPr algn="l">
              <a:buFont typeface="Wingdings" pitchFamily="2" charset="2"/>
              <a:buChar char="§"/>
            </a:pPr>
            <a:r>
              <a:rPr lang="en-US" sz="5400" dirty="0" smtClean="0"/>
              <a:t> Deputy Chair:    </a:t>
            </a:r>
            <a:r>
              <a:rPr lang="en-US" sz="5400" b="1" dirty="0" smtClean="0"/>
              <a:t>Dr. </a:t>
            </a:r>
            <a:r>
              <a:rPr lang="en-US" sz="5400" b="1" dirty="0" err="1" smtClean="0"/>
              <a:t>Kemas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Ridwan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Kurnawan</a:t>
            </a:r>
            <a:r>
              <a:rPr lang="en-US" sz="5400" dirty="0" smtClean="0"/>
              <a:t> (IAI)</a:t>
            </a:r>
          </a:p>
          <a:p>
            <a:pPr algn="l">
              <a:buFont typeface="Wingdings" pitchFamily="2" charset="2"/>
              <a:buChar char="§"/>
            </a:pPr>
            <a:endParaRPr lang="en-US" sz="5400" dirty="0" smtClean="0"/>
          </a:p>
          <a:p>
            <a:pPr algn="l">
              <a:buFont typeface="Wingdings" pitchFamily="2" charset="2"/>
              <a:buChar char="§"/>
            </a:pPr>
            <a:r>
              <a:rPr lang="en-US" sz="5400" dirty="0" smtClean="0"/>
              <a:t> Hon. Secretary: </a:t>
            </a:r>
            <a:r>
              <a:rPr lang="en-US" sz="5400" b="1" dirty="0" smtClean="0"/>
              <a:t>Dr. </a:t>
            </a:r>
            <a:r>
              <a:rPr lang="en-US" sz="5400" b="1" dirty="0" err="1" smtClean="0"/>
              <a:t>Walaiporn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Nakapan</a:t>
            </a:r>
            <a:r>
              <a:rPr lang="en-US" sz="5400" b="1" dirty="0" smtClean="0"/>
              <a:t> </a:t>
            </a:r>
            <a:r>
              <a:rPr lang="en-US" sz="5400" dirty="0" smtClean="0"/>
              <a:t>(ASA) 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2971800" y="1828800"/>
            <a:ext cx="19621500" cy="2197100"/>
          </a:xfrm>
        </p:spPr>
        <p:txBody>
          <a:bodyPr/>
          <a:lstStyle/>
          <a:p>
            <a:pPr eaLnBrk="1" hangingPunct="1"/>
            <a:r>
              <a:rPr lang="en-US" sz="9600" smtClean="0">
                <a:solidFill>
                  <a:schemeClr val="tx1"/>
                </a:solidFill>
              </a:rPr>
              <a:t>Country Report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No Hard Copy Submission</a:t>
            </a:r>
          </a:p>
          <a:p>
            <a:pPr eaLnBrk="1" hangingPunct="1"/>
            <a:r>
              <a:rPr lang="en-US" smtClean="0"/>
              <a:t>Uploaded in Google Spreadsheet</a:t>
            </a:r>
          </a:p>
          <a:p>
            <a:pPr eaLnBrk="1" hangingPunct="1"/>
            <a:r>
              <a:rPr lang="en-US" smtClean="0"/>
              <a:t>Notable issues : Introduced recently CPD in three Institutions, Organizing workshop for upgrading Architectural aptitude &amp; awareness to school students, paradigm shifting of national education system, scarcity of faculty, looking for exchange program etc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387600" y="4432300"/>
            <a:ext cx="19621500" cy="2197100"/>
          </a:xfrm>
        </p:spPr>
        <p:txBody>
          <a:bodyPr/>
          <a:lstStyle/>
          <a:p>
            <a:pPr marL="406400" indent="-406400" algn="l" eaLnBrk="1" hangingPunct="1">
              <a:spcBef>
                <a:spcPts val="2400"/>
              </a:spcBef>
              <a:buSzPct val="46000"/>
              <a:buFontTx/>
              <a:buBlip>
                <a:blip r:embed="rId3"/>
              </a:buBlip>
              <a:defRPr/>
            </a:pPr>
            <a:r>
              <a:rPr lang="en-US" sz="7200" b="1" dirty="0" smtClean="0">
                <a:solidFill>
                  <a:schemeClr val="tx1"/>
                </a:solidFill>
              </a:rPr>
              <a:t>ARCASIA Students Jamboree Manual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DAY 1: SESSION 1 (2:00 PM – 7:00 PM)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74900" y="4838700"/>
            <a:ext cx="19621500" cy="8039100"/>
          </a:xfrm>
        </p:spPr>
        <p:txBody>
          <a:bodyPr lIns="406400" tIns="406400" rIns="457200" bIns="406400" anchor="t"/>
          <a:lstStyle/>
          <a:p>
            <a:pPr marL="50800" indent="0" eaLnBrk="1" hangingPunct="1">
              <a:lnSpc>
                <a:spcPct val="115000"/>
              </a:lnSpc>
            </a:pPr>
            <a:endParaRPr lang="en-US" sz="4800" smtClean="0"/>
          </a:p>
          <a:p>
            <a:pPr marL="50800" indent="0" eaLnBrk="1" hangingPunct="1">
              <a:lnSpc>
                <a:spcPct val="115000"/>
              </a:lnSpc>
            </a:pPr>
            <a:r>
              <a:rPr lang="en-US" sz="5400" smtClean="0"/>
              <a:t>ARCASIA Students Jamboree Manual, drafted by Ar. Akeel Bilgrami (IAP) &amp; presented by Ar. Jahangir Khan.</a:t>
            </a:r>
          </a:p>
          <a:p>
            <a:pPr marL="50800" indent="0" eaLnBrk="1" hangingPunct="1">
              <a:lnSpc>
                <a:spcPct val="115000"/>
              </a:lnSpc>
              <a:spcBef>
                <a:spcPts val="4000"/>
              </a:spcBef>
              <a:buSzPct val="125000"/>
            </a:pPr>
            <a:r>
              <a:rPr lang="en-US" sz="5400" smtClean="0"/>
              <a:t>Written feedback will be given within February 2013.  After revision and Review will finalized during the Forum in Nepal (2013).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87500"/>
            <a:ext cx="23698200" cy="2273300"/>
          </a:xfrm>
          <a:effectLst>
            <a:outerShdw dist="38099" dir="5400000" algn="ctr" rotWithShape="0">
              <a:srgbClr val="000000"/>
            </a:outerShdw>
          </a:effectLst>
        </p:spPr>
        <p:txBody>
          <a:bodyPr rIns="457200"/>
          <a:lstStyle/>
          <a:p>
            <a:pPr algn="l" eaLnBrk="1" hangingPunct="1">
              <a:lnSpc>
                <a:spcPct val="115000"/>
              </a:lnSpc>
              <a:defRPr/>
            </a:pPr>
            <a:r>
              <a:rPr lang="en-US" sz="7200" b="1" dirty="0" smtClean="0">
                <a:solidFill>
                  <a:schemeClr val="tx1"/>
                </a:solidFill>
              </a:rPr>
              <a:t>ARCASIA Students Jamboree 2012 in </a:t>
            </a:r>
            <a:r>
              <a:rPr lang="en-US" sz="7200" b="1" dirty="0" err="1" smtClean="0">
                <a:solidFill>
                  <a:schemeClr val="tx1"/>
                </a:solidFill>
              </a:rPr>
              <a:t>Bali,Indonesia</a:t>
            </a:r>
            <a:endParaRPr lang="en-US" sz="7200" b="1" dirty="0" smtClean="0">
              <a:solidFill>
                <a:schemeClr val="tx1"/>
              </a:solidFill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4100" y="3886200"/>
            <a:ext cx="19621500" cy="8039100"/>
          </a:xfrm>
        </p:spPr>
        <p:txBody>
          <a:bodyPr lIns="977900" tIns="977900" rIns="457200" bIns="977900" anchor="t"/>
          <a:lstStyle/>
          <a:p>
            <a:pPr eaLnBrk="1" hangingPunct="1"/>
            <a:r>
              <a:rPr lang="en-US" sz="5400" smtClean="0"/>
              <a:t>Report of the status of ongoing student Jamboree 2012 in Bali, Indonesia presented by Prof. Dewi Jayanti (Convener of the Student Jamboree, Udayana University),</a:t>
            </a:r>
          </a:p>
          <a:p>
            <a:pPr eaLnBrk="1" hangingPunct="1">
              <a:spcBef>
                <a:spcPts val="2600"/>
              </a:spcBef>
              <a:buSzPct val="125000"/>
            </a:pPr>
            <a:r>
              <a:rPr lang="en-US" sz="5400" smtClean="0"/>
              <a:t>All students must be selected through their respective institute =&gt; refer to Jamboree manual.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RCHITECT\Gegaenang\ARCASIA\ARCASIA\BENDERA\LOGO ARCASIA_rev2_1_6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8" y="1673225"/>
            <a:ext cx="12288838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512550" y="4332288"/>
            <a:ext cx="61452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r>
              <a:rPr lang="id-ID" sz="9500">
                <a:latin typeface="Adobe Fan Heiti Std B"/>
                <a:ea typeface="Adobe Fan Heiti Std B"/>
                <a:cs typeface="Adobe Fan Heiti Std B"/>
              </a:rPr>
              <a:t>ARCASIA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80788" y="5172075"/>
            <a:ext cx="1252378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r>
              <a:rPr lang="id-ID" sz="10500">
                <a:solidFill>
                  <a:srgbClr val="CC6600"/>
                </a:solidFill>
                <a:latin typeface="Adobe Fan Heiti Std B"/>
                <a:ea typeface="Adobe Fan Heiti Std B"/>
                <a:cs typeface="Adobe Fan Heiti Std B"/>
              </a:rPr>
              <a:t>STUDENT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88700" y="6035675"/>
            <a:ext cx="125253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r>
              <a:rPr lang="id-ID" sz="10500">
                <a:solidFill>
                  <a:srgbClr val="FF9900"/>
                </a:solidFill>
                <a:latin typeface="Adobe Fan Heiti Std B"/>
                <a:ea typeface="Adobe Fan Heiti Std B"/>
                <a:cs typeface="Adobe Fan Heiti Std B"/>
              </a:rPr>
              <a:t>JAMBOREE 2012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5588" y="8597900"/>
            <a:ext cx="15536862" cy="698500"/>
            <a:chOff x="11991" y="3138307"/>
            <a:chExt cx="4669245" cy="279862"/>
          </a:xfrm>
        </p:grpSpPr>
        <p:pic>
          <p:nvPicPr>
            <p:cNvPr id="18444" name="Picture 12" descr="E:\ARCHITECT\Gegaenang\ARCASIA\ARCASIA\BENDERA\flag-hong-kong-520x325.jp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3773" y="3153132"/>
              <a:ext cx="381108" cy="23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3" descr="E:\ARCHITECT\Gegaenang\ARCASIA\ARCASIA\BENDERA\id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3813" y="3140969"/>
              <a:ext cx="366103" cy="24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14" descr="E:\ARCHITECT\Gegaenang\ARCASIA\ARCASIA\BENDERA\in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73853" y="3138307"/>
              <a:ext cx="368097" cy="245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15" descr="E:\ARCHITECT\Gegaenang\ARCASIA\ARCASIA\BENDERA\japan-flag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3893" y="3166228"/>
              <a:ext cx="308860" cy="23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6" descr="E:\ARCHITECT\Gegaenang\ARCASIA\ARCASIA\BENDERA\kr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3933" y="3140968"/>
              <a:ext cx="396521" cy="26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7" descr="E:\ARCHITECT\Gegaenang\ARCASIA\ARCASIA\BENDERA\lk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53973" y="3153131"/>
              <a:ext cx="356988" cy="238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8" descr="E:\ARCHITECT\Gegaenang\ARCASIA\ARCASIA\BENDERA\Macau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232524" y="3153131"/>
              <a:ext cx="413537" cy="258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19" descr="E:\ARCHITECT\Gegaenang\ARCASIA\ARCASIA\BENDERA\malaysia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74053" y="3166228"/>
              <a:ext cx="377592" cy="25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9" descr="E:\ARCHITECT\Gegaenang\ARCASIA\ARCASIA\BENDERA\Bangladesh 1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991" y="3154064"/>
              <a:ext cx="394380" cy="23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10" descr="E:\ARCHITECT\Gegaenang\ARCASIA\ARCASIA\BENDERA\cheap-calling-to-thailand-flag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5701" y="3154065"/>
              <a:ext cx="325701" cy="24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1" descr="E:\ARCHITECT\Gegaenang\ARCASIA\ARCASIA\BENDERA\Chinaflag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93733" y="3166228"/>
              <a:ext cx="367207" cy="232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20" descr="E:\ARCHITECT\Gegaenang\ARCASIA\ARCASIA\BENDERA\mn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938545" y="3154065"/>
              <a:ext cx="355588" cy="237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21" descr="E:\ARCHITECT\Gegaenang\ARCASIA\ARCASIA\BENDERA\nepal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94133" y="3147252"/>
              <a:ext cx="387103" cy="258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6738600" y="8474075"/>
            <a:ext cx="5410200" cy="1127125"/>
            <a:chOff x="4487684" y="2993644"/>
            <a:chExt cx="2028532" cy="563877"/>
          </a:xfrm>
        </p:grpSpPr>
        <p:pic>
          <p:nvPicPr>
            <p:cNvPr id="18440" name="Picture 22" descr="E:\ARCHITECT\Gegaenang\ARCASIA\ARCASIA\BENDERA\pakistan_flag_peace_sign_symbol_cnd_logo-1979px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487684" y="2993644"/>
              <a:ext cx="435729" cy="563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23" descr="E:\ARCHITECT\Gegaenang\ARCASIA\ARCASIA\BENDERA\ph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941263" y="3113041"/>
              <a:ext cx="610254" cy="305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24" descr="E:\ARCHITECT\Gegaenang\ARCASIA\ARCASIA\BENDERA\SM-Singapore-flag.jp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551517" y="3087401"/>
              <a:ext cx="441022" cy="33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5" descr="E:\ARCHITECT\Gegaenang\ARCASIA\ARCASIA\BENDERA\Vietnam-Flag.png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992539" y="3068960"/>
              <a:ext cx="523677" cy="34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Prof. Dr. Sayeed\Desktop\Jamboree picture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857250"/>
            <a:ext cx="16862425" cy="1125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Prof. Dr. Sayeed\Desktop\Jamboree picture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0" y="1143000"/>
            <a:ext cx="16881475" cy="112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0" y="12268200"/>
            <a:ext cx="1440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60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INAGURATION CEREMONY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Prof. Dr. Sayeed\Desktop\Pictur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14400"/>
            <a:ext cx="19145250" cy="118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7593013" y="11496675"/>
            <a:ext cx="9197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5400">
                <a:solidFill>
                  <a:schemeClr val="tx1"/>
                </a:solidFill>
                <a:latin typeface="Adobe Fan Heiti Std B"/>
                <a:ea typeface="Adobe Fan Heiti Std B"/>
                <a:cs typeface="Adobe Fan Heiti Std B"/>
              </a:rPr>
              <a:t>INAGURATION CEREMONY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of. Dr. Sayeed\Desktop\Jamboree picture\Pictur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1143000"/>
            <a:ext cx="17252950" cy="115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Prof. Dr. Sayeed\Desktop\Jamboree picture\Picture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0300"/>
            <a:ext cx="7696200" cy="115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00" y="152400"/>
            <a:ext cx="8326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6000">
                <a:solidFill>
                  <a:srgbClr val="CC6600"/>
                </a:solidFill>
                <a:latin typeface="Adobe Fan Heiti Std B"/>
                <a:ea typeface="Adobe Fan Heiti Std B"/>
                <a:cs typeface="Adobe Fan Heiti Std B"/>
              </a:rPr>
              <a:t>WELCOMING DINNER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Pages>0</Pages>
  <Words>567</Words>
  <Characters>0</Characters>
  <Application>Microsoft Office PowerPoint</Application>
  <PresentationFormat>Custom</PresentationFormat>
  <Lines>0</Lines>
  <Paragraphs>82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Title &amp; Subtitle</vt:lpstr>
      <vt:lpstr>Title &amp; Bullets</vt:lpstr>
      <vt:lpstr>Title - Center</vt:lpstr>
      <vt:lpstr>Bullets</vt:lpstr>
      <vt:lpstr>Blank</vt:lpstr>
      <vt:lpstr>Photo - Horizontal</vt:lpstr>
      <vt:lpstr>Title - Top</vt:lpstr>
      <vt:lpstr>Title &amp; Bullets - Left</vt:lpstr>
      <vt:lpstr>Title &amp; Bullets - 2 Column</vt:lpstr>
      <vt:lpstr>Title, Bullets &amp; Photo</vt:lpstr>
      <vt:lpstr>Photo - Vertical</vt:lpstr>
      <vt:lpstr>Title &amp; Bullets - Right</vt:lpstr>
      <vt:lpstr>33rd Meeting of  ARCASIA COMMITTEE FOR  ARCHITECTURAL EDUCATION (ACAE)</vt:lpstr>
      <vt:lpstr>PowerPoint Presentation</vt:lpstr>
      <vt:lpstr>Country Report</vt:lpstr>
      <vt:lpstr>ARCASIA Students Jamboree Manual  DAY 1: SESSION 1 (2:00 PM – 7:00 PM)</vt:lpstr>
      <vt:lpstr>ARCASIA Students Jamboree 2012 in Bali,Indonesia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way forward  </vt:lpstr>
      <vt:lpstr>PowerPoint Presentation</vt:lpstr>
      <vt:lpstr>PowerPoint Presentation</vt:lpstr>
      <vt:lpstr>Status of the ongoing Projects of ACAE </vt:lpstr>
      <vt:lpstr> Handbook of Asian Architectural Schools </vt:lpstr>
      <vt:lpstr>ARCASIA Time Line Chart:  Web version</vt:lpstr>
      <vt:lpstr>  Launching of online ARCASIA research       E-journal</vt:lpstr>
      <vt:lpstr>Virtual Asian School of Architecture</vt:lpstr>
      <vt:lpstr>  ACAE Board for School of Architecture in     Asia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ACAE 2012 Agenda</dc:title>
  <dc:creator>Dr.Walaiporn Nakapan</dc:creator>
  <cp:keywords>ACAE, ARCASIA, Meeting</cp:keywords>
  <cp:lastModifiedBy>Zarina Ibrahim</cp:lastModifiedBy>
  <cp:revision>31</cp:revision>
  <dcterms:modified xsi:type="dcterms:W3CDTF">2013-01-17T22:58:33Z</dcterms:modified>
</cp:coreProperties>
</file>