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08" y="-21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E8D0F5-3785-4893-9DBE-BDEB68EF3266}" type="datetimeFigureOut">
              <a:rPr lang="en-US" smtClean="0"/>
              <a:t>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B2246-C705-4E51-8475-9DCBB6F0F19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E8D0F5-3785-4893-9DBE-BDEB68EF3266}" type="datetimeFigureOut">
              <a:rPr lang="en-US" smtClean="0"/>
              <a:t>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B2246-C705-4E51-8475-9DCBB6F0F19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E8D0F5-3785-4893-9DBE-BDEB68EF3266}" type="datetimeFigureOut">
              <a:rPr lang="en-US" smtClean="0"/>
              <a:t>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B2246-C705-4E51-8475-9DCBB6F0F19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E8D0F5-3785-4893-9DBE-BDEB68EF3266}" type="datetimeFigureOut">
              <a:rPr lang="en-US" smtClean="0"/>
              <a:t>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B2246-C705-4E51-8475-9DCBB6F0F19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E8D0F5-3785-4893-9DBE-BDEB68EF3266}" type="datetimeFigureOut">
              <a:rPr lang="en-US" smtClean="0"/>
              <a:t>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B2246-C705-4E51-8475-9DCBB6F0F19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8E8D0F5-3785-4893-9DBE-BDEB68EF3266}" type="datetimeFigureOut">
              <a:rPr lang="en-US" smtClean="0"/>
              <a:t>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6B2246-C705-4E51-8475-9DCBB6F0F19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8E8D0F5-3785-4893-9DBE-BDEB68EF3266}" type="datetimeFigureOut">
              <a:rPr lang="en-US" smtClean="0"/>
              <a:t>1/18/2013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6B2246-C705-4E51-8475-9DCBB6F0F19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8E8D0F5-3785-4893-9DBE-BDEB68EF3266}" type="datetimeFigureOut">
              <a:rPr lang="en-US" smtClean="0"/>
              <a:t>1/18/2013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6B2246-C705-4E51-8475-9DCBB6F0F19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E8D0F5-3785-4893-9DBE-BDEB68EF3266}" type="datetimeFigureOut">
              <a:rPr lang="en-US" smtClean="0"/>
              <a:t>1/18/2013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6B2246-C705-4E51-8475-9DCBB6F0F19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E8D0F5-3785-4893-9DBE-BDEB68EF3266}" type="datetimeFigureOut">
              <a:rPr lang="en-US" smtClean="0"/>
              <a:t>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6B2246-C705-4E51-8475-9DCBB6F0F19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E8D0F5-3785-4893-9DBE-BDEB68EF3266}" type="datetimeFigureOut">
              <a:rPr lang="en-US" smtClean="0"/>
              <a:t>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6B2246-C705-4E51-8475-9DCBB6F0F19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E8D0F5-3785-4893-9DBE-BDEB68EF3266}" type="datetimeFigureOut">
              <a:rPr lang="en-US" smtClean="0"/>
              <a:t>1/18/2013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6B2246-C705-4E51-8475-9DCBB6F0F19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4419600"/>
            <a:ext cx="9144000" cy="2438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286000" y="1981200"/>
            <a:ext cx="4191000" cy="369332"/>
          </a:xfrm>
          <a:prstGeom prst="rect">
            <a:avLst/>
          </a:prstGeom>
          <a:noFill/>
        </p:spPr>
        <p:txBody>
          <a:bodyPr wrap="square" rtlCol="0">
            <a:spAutoFit/>
          </a:bodyPr>
          <a:lstStyle/>
          <a:p>
            <a:endParaRPr lang="en-US" dirty="0"/>
          </a:p>
        </p:txBody>
      </p:sp>
      <p:sp>
        <p:nvSpPr>
          <p:cNvPr id="7" name="Rectangle 6"/>
          <p:cNvSpPr/>
          <p:nvPr/>
        </p:nvSpPr>
        <p:spPr>
          <a:xfrm>
            <a:off x="1295400" y="3733800"/>
            <a:ext cx="5708037" cy="1692771"/>
          </a:xfrm>
          <a:prstGeom prst="rect">
            <a:avLst/>
          </a:prstGeom>
        </p:spPr>
        <p:txBody>
          <a:bodyPr wrap="none">
            <a:spAutoFit/>
          </a:bodyPr>
          <a:lstStyle/>
          <a:p>
            <a:r>
              <a:rPr lang="en-US" sz="2400" dirty="0" err="1" smtClean="0"/>
              <a:t>Arcasia</a:t>
            </a:r>
            <a:r>
              <a:rPr lang="en-US" sz="2400" dirty="0" smtClean="0"/>
              <a:t> Committee on Professional Practice</a:t>
            </a:r>
          </a:p>
          <a:p>
            <a:endParaRPr lang="en-US" sz="2400" dirty="0" smtClean="0">
              <a:solidFill>
                <a:schemeClr val="bg1"/>
              </a:solidFill>
            </a:endParaRPr>
          </a:p>
          <a:p>
            <a:r>
              <a:rPr lang="en-US" sz="3200" dirty="0" smtClean="0">
                <a:solidFill>
                  <a:schemeClr val="bg1"/>
                </a:solidFill>
              </a:rPr>
              <a:t>ACTION PROGRAM 2013-2014 </a:t>
            </a:r>
            <a:endParaRPr lang="en-US" sz="3200" dirty="0">
              <a:solidFill>
                <a:schemeClr val="bg1"/>
              </a:solidFill>
            </a:endParaRPr>
          </a:p>
          <a:p>
            <a:r>
              <a:rPr kumimoji="0" lang="en-US" sz="240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endParaRPr lang="en-US" sz="2400" dirty="0"/>
          </a:p>
        </p:txBody>
      </p:sp>
      <p:pic>
        <p:nvPicPr>
          <p:cNvPr id="9" name="Picture 8" descr="Arcasia logo.jpg"/>
          <p:cNvPicPr/>
          <p:nvPr/>
        </p:nvPicPr>
        <p:blipFill>
          <a:blip r:embed="rId2" cstate="print"/>
          <a:srcRect/>
          <a:stretch>
            <a:fillRect/>
          </a:stretch>
        </p:blipFill>
        <p:spPr bwMode="auto">
          <a:xfrm>
            <a:off x="1219200" y="533400"/>
            <a:ext cx="2190750" cy="1123950"/>
          </a:xfrm>
          <a:prstGeom prst="rect">
            <a:avLst/>
          </a:prstGeom>
          <a:noFill/>
          <a:ln w="9525">
            <a:noFill/>
            <a:miter lim="800000"/>
            <a:headEnd/>
            <a:tailEnd/>
          </a:ln>
        </p:spPr>
      </p:pic>
      <p:sp>
        <p:nvSpPr>
          <p:cNvPr id="1028" name="Rectangle 4"/>
          <p:cNvSpPr>
            <a:spLocks noChangeArrowheads="1"/>
          </p:cNvSpPr>
          <p:nvPr/>
        </p:nvSpPr>
        <p:spPr bwMode="auto">
          <a:xfrm>
            <a:off x="1219200" y="1828800"/>
            <a:ext cx="62484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sng" strike="noStrike" cap="none" normalizeH="0" baseline="0" dirty="0" smtClean="0">
                <a:ln>
                  <a:noFill/>
                </a:ln>
                <a:solidFill>
                  <a:schemeClr val="tx1"/>
                </a:solidFill>
                <a:effectLst/>
                <a:latin typeface="Calibri" pitchFamily="34" charset="0"/>
                <a:ea typeface="Calibri" pitchFamily="34" charset="0"/>
                <a:cs typeface="Calibri" pitchFamily="34" charset="0"/>
              </a:rPr>
              <a:t>1</a:t>
            </a:r>
            <a:r>
              <a:rPr kumimoji="0" lang="en-US" sz="2400" b="1" i="0" u="sng" strike="noStrike" cap="none" normalizeH="0" baseline="30000" dirty="0" smtClean="0">
                <a:ln>
                  <a:noFill/>
                </a:ln>
                <a:solidFill>
                  <a:schemeClr val="tx1"/>
                </a:solidFill>
                <a:effectLst/>
                <a:latin typeface="Calibri" pitchFamily="34" charset="0"/>
                <a:ea typeface="Calibri" pitchFamily="34" charset="0"/>
                <a:cs typeface="Calibri" pitchFamily="34" charset="0"/>
              </a:rPr>
              <a:t>st</a:t>
            </a:r>
            <a:r>
              <a:rPr kumimoji="0" lang="en-US" sz="2400" b="1" i="0" u="sng" strike="noStrike" cap="none" normalizeH="0" baseline="0" dirty="0" smtClean="0">
                <a:ln>
                  <a:noFill/>
                </a:ln>
                <a:solidFill>
                  <a:schemeClr val="tx1"/>
                </a:solidFill>
                <a:effectLst/>
                <a:latin typeface="Calibri" pitchFamily="34" charset="0"/>
                <a:ea typeface="Calibri" pitchFamily="34" charset="0"/>
                <a:cs typeface="Calibri" pitchFamily="34" charset="0"/>
              </a:rPr>
              <a:t> OB meeting at KL 18 January 2013</a:t>
            </a:r>
            <a:endParaRPr kumimoji="0" lang="en-US" sz="2400" b="0" i="0" u="sng" strike="noStrike" cap="none" normalizeH="0" baseline="0" dirty="0" smtClean="0">
              <a:ln>
                <a:noFill/>
              </a:ln>
              <a:solidFill>
                <a:schemeClr val="tx1"/>
              </a:solidFill>
              <a:effectLst/>
              <a:latin typeface="Arial" pitchFamily="34" charset="0"/>
              <a:cs typeface="Arial" pitchFamily="34" charset="0"/>
            </a:endParaRPr>
          </a:p>
        </p:txBody>
      </p:sp>
      <p:sp>
        <p:nvSpPr>
          <p:cNvPr id="11" name="TextBox 10"/>
          <p:cNvSpPr txBox="1"/>
          <p:nvPr/>
        </p:nvSpPr>
        <p:spPr>
          <a:xfrm>
            <a:off x="1295400" y="2819400"/>
            <a:ext cx="1996252" cy="1107996"/>
          </a:xfrm>
          <a:prstGeom prst="rect">
            <a:avLst/>
          </a:prstGeom>
          <a:noFill/>
        </p:spPr>
        <p:txBody>
          <a:bodyPr wrap="none" rtlCol="0">
            <a:spAutoFit/>
          </a:bodyPr>
          <a:lstStyle/>
          <a:p>
            <a:r>
              <a:rPr lang="en-US" sz="6600" dirty="0" smtClean="0"/>
              <a:t>ACPP</a:t>
            </a:r>
            <a:endParaRPr lang="en-US" sz="6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0" y="1981200"/>
            <a:ext cx="4191000" cy="369332"/>
          </a:xfrm>
          <a:prstGeom prst="rect">
            <a:avLst/>
          </a:prstGeom>
          <a:noFill/>
        </p:spPr>
        <p:txBody>
          <a:bodyPr wrap="square" rtlCol="0">
            <a:spAutoFit/>
          </a:bodyPr>
          <a:lstStyle/>
          <a:p>
            <a:endParaRPr lang="en-US" dirty="0"/>
          </a:p>
        </p:txBody>
      </p:sp>
      <p:sp>
        <p:nvSpPr>
          <p:cNvPr id="1026" name="Rectangle 2"/>
          <p:cNvSpPr>
            <a:spLocks noChangeArrowheads="1"/>
          </p:cNvSpPr>
          <p:nvPr/>
        </p:nvSpPr>
        <p:spPr bwMode="auto">
          <a:xfrm>
            <a:off x="609600" y="2209800"/>
            <a:ext cx="76962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en-US" sz="2400" dirty="0"/>
              <a:t>Prepare a guideline for Do &amp; </a:t>
            </a:r>
            <a:r>
              <a:rPr lang="en-US" sz="2400" dirty="0" err="1"/>
              <a:t>Donts</a:t>
            </a:r>
            <a:r>
              <a:rPr lang="en-US" sz="2400" dirty="0"/>
              <a:t> to avoid the Hazards of Professional Practice for the region. In most of the developed world the practice is protected by many means, like Insurance policies. But in our region this is not effective. </a:t>
            </a:r>
            <a:endParaRPr lang="en-US" sz="2400" dirty="0" smtClean="0"/>
          </a:p>
          <a:p>
            <a:pPr lvl="0"/>
            <a:endParaRPr lang="en-US" sz="2400" dirty="0"/>
          </a:p>
          <a:p>
            <a:pPr lvl="0"/>
            <a:r>
              <a:rPr lang="en-US" sz="2400" dirty="0" smtClean="0"/>
              <a:t>The guideline </a:t>
            </a:r>
            <a:r>
              <a:rPr lang="en-US" sz="2400" dirty="0"/>
              <a:t>will help architects of </a:t>
            </a:r>
            <a:r>
              <a:rPr lang="en-US" sz="2400" dirty="0" err="1"/>
              <a:t>arcasia</a:t>
            </a:r>
            <a:r>
              <a:rPr lang="en-US" sz="2400" dirty="0"/>
              <a:t> to practice in a safer ground. It </a:t>
            </a:r>
            <a:r>
              <a:rPr lang="en-US" sz="2400" dirty="0" smtClean="0"/>
              <a:t>may </a:t>
            </a:r>
            <a:r>
              <a:rPr lang="en-US" sz="2400" dirty="0"/>
              <a:t>end up as ‘A Practice hand BOOK</a:t>
            </a:r>
            <a:r>
              <a:rPr lang="en-US" sz="2400" dirty="0" smtClean="0"/>
              <a:t>’</a:t>
            </a:r>
            <a:endParaRPr lang="en-US" sz="2400" dirty="0"/>
          </a:p>
        </p:txBody>
      </p:sp>
      <p:sp>
        <p:nvSpPr>
          <p:cNvPr id="7" name="Rectangle 6"/>
          <p:cNvSpPr/>
          <p:nvPr/>
        </p:nvSpPr>
        <p:spPr>
          <a:xfrm>
            <a:off x="685800" y="1676400"/>
            <a:ext cx="4277581" cy="461665"/>
          </a:xfrm>
          <a:prstGeom prst="rect">
            <a:avLst/>
          </a:prstGeom>
        </p:spPr>
        <p:txBody>
          <a:bodyPr wrap="none">
            <a:spAutoFit/>
          </a:bodyPr>
          <a:lstStyle/>
          <a:p>
            <a:r>
              <a:rPr lang="en-US" sz="2400" b="1" dirty="0" smtClean="0">
                <a:latin typeface="Calibri" pitchFamily="34" charset="0"/>
                <a:ea typeface="Calibri" pitchFamily="34" charset="0"/>
                <a:cs typeface="Calibri" pitchFamily="34" charset="0"/>
              </a:rPr>
              <a:t>ARCASIA PRACTICE HAND BOOK</a:t>
            </a:r>
            <a:endParaRPr lang="en-US" sz="2400" b="1" dirty="0"/>
          </a:p>
        </p:txBody>
      </p:sp>
      <p:sp>
        <p:nvSpPr>
          <p:cNvPr id="6" name="Rectangle 5"/>
          <p:cNvSpPr/>
          <p:nvPr/>
        </p:nvSpPr>
        <p:spPr>
          <a:xfrm>
            <a:off x="1200857" y="316468"/>
            <a:ext cx="3675943" cy="369332"/>
          </a:xfrm>
          <a:prstGeom prst="rect">
            <a:avLst/>
          </a:prstGeom>
        </p:spPr>
        <p:txBody>
          <a:bodyPr wrap="none">
            <a:spAutoFit/>
          </a:bodyPr>
          <a:lstStyle/>
          <a:p>
            <a:r>
              <a:rPr lang="en-US" b="1" dirty="0" smtClean="0"/>
              <a:t>ACPP ACTION PROGRAM 2013-2014</a:t>
            </a:r>
            <a:r>
              <a:rPr lang="en-US" dirty="0" smtClean="0"/>
              <a:t> </a:t>
            </a:r>
            <a:endParaRPr lang="en-US" dirty="0"/>
          </a:p>
        </p:txBody>
      </p:sp>
      <p:pic>
        <p:nvPicPr>
          <p:cNvPr id="8" name="Picture 7" descr="Arcasia logo.jpg"/>
          <p:cNvPicPr/>
          <p:nvPr/>
        </p:nvPicPr>
        <p:blipFill>
          <a:blip r:embed="rId2" cstate="print"/>
          <a:srcRect/>
          <a:stretch>
            <a:fillRect/>
          </a:stretch>
        </p:blipFill>
        <p:spPr bwMode="auto">
          <a:xfrm>
            <a:off x="0" y="0"/>
            <a:ext cx="1132114" cy="609600"/>
          </a:xfrm>
          <a:prstGeom prst="rect">
            <a:avLst/>
          </a:prstGeom>
          <a:noFill/>
          <a:ln w="9525">
            <a:noFill/>
            <a:miter lim="800000"/>
            <a:headEnd/>
            <a:tailEnd/>
          </a:ln>
        </p:spPr>
      </p:pic>
      <p:sp>
        <p:nvSpPr>
          <p:cNvPr id="9" name="Rectangle 8"/>
          <p:cNvSpPr/>
          <p:nvPr/>
        </p:nvSpPr>
        <p:spPr>
          <a:xfrm>
            <a:off x="0" y="6096000"/>
            <a:ext cx="9144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0" y="1981200"/>
            <a:ext cx="4191000" cy="369332"/>
          </a:xfrm>
          <a:prstGeom prst="rect">
            <a:avLst/>
          </a:prstGeom>
          <a:noFill/>
        </p:spPr>
        <p:txBody>
          <a:bodyPr wrap="square" rtlCol="0">
            <a:spAutoFit/>
          </a:bodyPr>
          <a:lstStyle/>
          <a:p>
            <a:endParaRPr lang="en-US" dirty="0"/>
          </a:p>
        </p:txBody>
      </p:sp>
      <p:sp>
        <p:nvSpPr>
          <p:cNvPr id="1026" name="Rectangle 2"/>
          <p:cNvSpPr>
            <a:spLocks noChangeArrowheads="1"/>
          </p:cNvSpPr>
          <p:nvPr/>
        </p:nvSpPr>
        <p:spPr bwMode="auto">
          <a:xfrm>
            <a:off x="533400" y="2133600"/>
            <a:ext cx="80010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en-US" sz="2400" dirty="0"/>
              <a:t>CPD Is a key issue through </a:t>
            </a:r>
            <a:r>
              <a:rPr lang="en-US" sz="2400" dirty="0" smtClean="0"/>
              <a:t>which </a:t>
            </a:r>
            <a:r>
              <a:rPr lang="en-US" sz="2400" dirty="0"/>
              <a:t>the practice in our region can develop more. Architectural design is now becoming more multilevel, complex service oriented, thus CPD is  very much relevant  to the present day/ future Practice</a:t>
            </a:r>
            <a:r>
              <a:rPr lang="en-US" sz="2400" dirty="0" smtClean="0"/>
              <a:t>.</a:t>
            </a:r>
          </a:p>
          <a:p>
            <a:pPr lvl="0"/>
            <a:endParaRPr lang="en-US" sz="2400" dirty="0"/>
          </a:p>
          <a:p>
            <a:pPr lvl="0"/>
            <a:r>
              <a:rPr lang="en-US" sz="2400" dirty="0" smtClean="0"/>
              <a:t> </a:t>
            </a:r>
            <a:r>
              <a:rPr lang="en-US" sz="2400" dirty="0"/>
              <a:t>It is realistic to promote an Asian space in terms of CPD similar to the one promoted in Europe. how do we imagine the future? </a:t>
            </a:r>
            <a:r>
              <a:rPr lang="en-US" sz="2400" dirty="0" smtClean="0"/>
              <a:t> ARCASIA </a:t>
            </a:r>
            <a:r>
              <a:rPr lang="en-US" sz="2400" dirty="0"/>
              <a:t>may develop a common CPD quality Guidelines with a common objective, the development of a Appropriate ASIAN brand for CPD.</a:t>
            </a:r>
          </a:p>
        </p:txBody>
      </p:sp>
      <p:sp>
        <p:nvSpPr>
          <p:cNvPr id="7" name="Rectangle 6"/>
          <p:cNvSpPr/>
          <p:nvPr/>
        </p:nvSpPr>
        <p:spPr>
          <a:xfrm>
            <a:off x="609600" y="1447800"/>
            <a:ext cx="5606791" cy="523220"/>
          </a:xfrm>
          <a:prstGeom prst="rect">
            <a:avLst/>
          </a:prstGeom>
        </p:spPr>
        <p:txBody>
          <a:bodyPr wrap="none">
            <a:spAutoFit/>
          </a:bodyPr>
          <a:lstStyle/>
          <a:p>
            <a:r>
              <a:rPr lang="en-US" sz="2800" b="1" dirty="0" smtClean="0">
                <a:latin typeface="Calibri" pitchFamily="34" charset="0"/>
                <a:ea typeface="Calibri" pitchFamily="34" charset="0"/>
                <a:cs typeface="Calibri" pitchFamily="34" charset="0"/>
              </a:rPr>
              <a:t>Adopt  an ARCASIA Guideline of CPD</a:t>
            </a:r>
            <a:endParaRPr lang="en-US" sz="2800" b="1" dirty="0"/>
          </a:p>
        </p:txBody>
      </p:sp>
      <p:sp>
        <p:nvSpPr>
          <p:cNvPr id="6" name="Rectangle 5"/>
          <p:cNvSpPr/>
          <p:nvPr/>
        </p:nvSpPr>
        <p:spPr>
          <a:xfrm>
            <a:off x="1200857" y="316468"/>
            <a:ext cx="3675943" cy="369332"/>
          </a:xfrm>
          <a:prstGeom prst="rect">
            <a:avLst/>
          </a:prstGeom>
        </p:spPr>
        <p:txBody>
          <a:bodyPr wrap="none">
            <a:spAutoFit/>
          </a:bodyPr>
          <a:lstStyle/>
          <a:p>
            <a:r>
              <a:rPr lang="en-US" b="1" dirty="0" smtClean="0"/>
              <a:t>ACPP ACTION PROGRAM 2013-2014</a:t>
            </a:r>
            <a:r>
              <a:rPr lang="en-US" dirty="0" smtClean="0"/>
              <a:t> </a:t>
            </a:r>
            <a:endParaRPr lang="en-US" dirty="0"/>
          </a:p>
        </p:txBody>
      </p:sp>
      <p:pic>
        <p:nvPicPr>
          <p:cNvPr id="8" name="Picture 7" descr="Arcasia logo.jpg"/>
          <p:cNvPicPr/>
          <p:nvPr/>
        </p:nvPicPr>
        <p:blipFill>
          <a:blip r:embed="rId2" cstate="print"/>
          <a:srcRect/>
          <a:stretch>
            <a:fillRect/>
          </a:stretch>
        </p:blipFill>
        <p:spPr bwMode="auto">
          <a:xfrm>
            <a:off x="0" y="0"/>
            <a:ext cx="1132114" cy="609600"/>
          </a:xfrm>
          <a:prstGeom prst="rect">
            <a:avLst/>
          </a:prstGeom>
          <a:noFill/>
          <a:ln w="9525">
            <a:noFill/>
            <a:miter lim="800000"/>
            <a:headEnd/>
            <a:tailEnd/>
          </a:ln>
        </p:spPr>
      </p:pic>
      <p:sp>
        <p:nvSpPr>
          <p:cNvPr id="9" name="Rectangle 8"/>
          <p:cNvSpPr/>
          <p:nvPr/>
        </p:nvSpPr>
        <p:spPr>
          <a:xfrm>
            <a:off x="0" y="6096000"/>
            <a:ext cx="9144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0" y="1981200"/>
            <a:ext cx="4191000" cy="369332"/>
          </a:xfrm>
          <a:prstGeom prst="rect">
            <a:avLst/>
          </a:prstGeom>
          <a:noFill/>
        </p:spPr>
        <p:txBody>
          <a:bodyPr wrap="square" rtlCol="0">
            <a:spAutoFit/>
          </a:bodyPr>
          <a:lstStyle/>
          <a:p>
            <a:endParaRPr lang="en-US" dirty="0"/>
          </a:p>
        </p:txBody>
      </p:sp>
      <p:sp>
        <p:nvSpPr>
          <p:cNvPr id="7" name="Rectangle 6"/>
          <p:cNvSpPr/>
          <p:nvPr/>
        </p:nvSpPr>
        <p:spPr>
          <a:xfrm>
            <a:off x="838200" y="1295400"/>
            <a:ext cx="6904775" cy="2739211"/>
          </a:xfrm>
          <a:prstGeom prst="rect">
            <a:avLst/>
          </a:prstGeom>
        </p:spPr>
        <p:txBody>
          <a:bodyPr wrap="square">
            <a:spAutoFit/>
          </a:bodyPr>
          <a:lstStyle/>
          <a:p>
            <a:pPr lvl="0"/>
            <a:r>
              <a:rPr lang="en-US" sz="2800" b="1" dirty="0" smtClean="0">
                <a:latin typeface="Calibri" pitchFamily="34" charset="0"/>
                <a:cs typeface="Calibri" pitchFamily="34" charset="0"/>
              </a:rPr>
              <a:t>Explore the possibilities of </a:t>
            </a:r>
          </a:p>
          <a:p>
            <a:pPr lvl="0"/>
            <a:endParaRPr lang="en-US" sz="2400" b="1" dirty="0">
              <a:latin typeface="Calibri" pitchFamily="34" charset="0"/>
              <a:cs typeface="Calibri" pitchFamily="34" charset="0"/>
            </a:endParaRPr>
          </a:p>
          <a:p>
            <a:pPr lvl="0">
              <a:buFont typeface="Arial" pitchFamily="34" charset="0"/>
              <a:buChar char="•"/>
            </a:pPr>
            <a:r>
              <a:rPr lang="en-US" sz="2400" dirty="0" smtClean="0"/>
              <a:t>Cross </a:t>
            </a:r>
            <a:r>
              <a:rPr lang="en-US" sz="2400" dirty="0"/>
              <a:t>border internship, </a:t>
            </a:r>
            <a:endParaRPr lang="en-US" sz="2400" dirty="0" smtClean="0"/>
          </a:p>
          <a:p>
            <a:pPr lvl="0">
              <a:buFont typeface="Arial" pitchFamily="34" charset="0"/>
              <a:buChar char="•"/>
            </a:pPr>
            <a:r>
              <a:rPr lang="en-US" sz="2400" dirty="0" smtClean="0"/>
              <a:t>Mobility </a:t>
            </a:r>
            <a:r>
              <a:rPr lang="en-US" sz="2400" dirty="0"/>
              <a:t>of Architects and Practice in a Host Country</a:t>
            </a:r>
            <a:r>
              <a:rPr lang="en-US" sz="2400" dirty="0" smtClean="0"/>
              <a:t>.</a:t>
            </a:r>
          </a:p>
          <a:p>
            <a:pPr lvl="0">
              <a:buFont typeface="Arial" pitchFamily="34" charset="0"/>
              <a:buChar char="•"/>
            </a:pPr>
            <a:r>
              <a:rPr lang="en-US" sz="2400" dirty="0" smtClean="0"/>
              <a:t>Collaborations </a:t>
            </a:r>
            <a:r>
              <a:rPr lang="en-US" sz="2400" dirty="0"/>
              <a:t>and Partnerships, </a:t>
            </a:r>
            <a:endParaRPr lang="en-US" sz="2400" dirty="0" smtClean="0"/>
          </a:p>
          <a:p>
            <a:pPr lvl="0">
              <a:buFont typeface="Arial" pitchFamily="34" charset="0"/>
              <a:buChar char="•"/>
            </a:pPr>
            <a:r>
              <a:rPr lang="en-US" sz="2400" dirty="0" smtClean="0"/>
              <a:t>MRA’s</a:t>
            </a:r>
          </a:p>
          <a:p>
            <a:endParaRPr lang="en-US" sz="2400" b="1" dirty="0"/>
          </a:p>
        </p:txBody>
      </p:sp>
      <p:sp>
        <p:nvSpPr>
          <p:cNvPr id="6" name="Rectangle 5"/>
          <p:cNvSpPr/>
          <p:nvPr/>
        </p:nvSpPr>
        <p:spPr>
          <a:xfrm>
            <a:off x="1200857" y="316468"/>
            <a:ext cx="3675943" cy="369332"/>
          </a:xfrm>
          <a:prstGeom prst="rect">
            <a:avLst/>
          </a:prstGeom>
        </p:spPr>
        <p:txBody>
          <a:bodyPr wrap="none">
            <a:spAutoFit/>
          </a:bodyPr>
          <a:lstStyle/>
          <a:p>
            <a:r>
              <a:rPr lang="en-US" b="1" dirty="0" smtClean="0"/>
              <a:t>ACPP ACTION PROGRAM 2013-2014</a:t>
            </a:r>
            <a:r>
              <a:rPr lang="en-US" dirty="0" smtClean="0"/>
              <a:t> </a:t>
            </a:r>
            <a:endParaRPr lang="en-US" dirty="0"/>
          </a:p>
        </p:txBody>
      </p:sp>
      <p:pic>
        <p:nvPicPr>
          <p:cNvPr id="8" name="Picture 7" descr="Arcasia logo.jpg"/>
          <p:cNvPicPr/>
          <p:nvPr/>
        </p:nvPicPr>
        <p:blipFill>
          <a:blip r:embed="rId2" cstate="print"/>
          <a:srcRect/>
          <a:stretch>
            <a:fillRect/>
          </a:stretch>
        </p:blipFill>
        <p:spPr bwMode="auto">
          <a:xfrm>
            <a:off x="0" y="0"/>
            <a:ext cx="1132114" cy="609600"/>
          </a:xfrm>
          <a:prstGeom prst="rect">
            <a:avLst/>
          </a:prstGeom>
          <a:noFill/>
          <a:ln w="9525">
            <a:noFill/>
            <a:miter lim="800000"/>
            <a:headEnd/>
            <a:tailEnd/>
          </a:ln>
        </p:spPr>
      </p:pic>
      <p:sp>
        <p:nvSpPr>
          <p:cNvPr id="9" name="Rectangle 8"/>
          <p:cNvSpPr/>
          <p:nvPr/>
        </p:nvSpPr>
        <p:spPr>
          <a:xfrm>
            <a:off x="685800" y="4267200"/>
            <a:ext cx="7543800" cy="1569660"/>
          </a:xfrm>
          <a:prstGeom prst="rect">
            <a:avLst/>
          </a:prstGeom>
          <a:solidFill>
            <a:schemeClr val="accent6">
              <a:lumMod val="75000"/>
            </a:schemeClr>
          </a:solidFill>
        </p:spPr>
        <p:txBody>
          <a:bodyPr wrap="square">
            <a:spAutoFit/>
          </a:bodyPr>
          <a:lstStyle/>
          <a:p>
            <a:pPr lvl="0"/>
            <a:r>
              <a:rPr lang="en-US" sz="2400" b="1" dirty="0" smtClean="0">
                <a:solidFill>
                  <a:schemeClr val="bg1"/>
                </a:solidFill>
              </a:rPr>
              <a:t>In </a:t>
            </a:r>
            <a:r>
              <a:rPr lang="en-US" sz="2400" b="1" dirty="0">
                <a:solidFill>
                  <a:schemeClr val="bg1"/>
                </a:solidFill>
              </a:rPr>
              <a:t>Implementing these we will consult and study the UIA guideline so that it becomes harmonious with the global standards but at the same time we keep our </a:t>
            </a:r>
            <a:r>
              <a:rPr lang="en-US" sz="2400" b="1" dirty="0" err="1">
                <a:solidFill>
                  <a:schemeClr val="bg1"/>
                </a:solidFill>
              </a:rPr>
              <a:t>asian</a:t>
            </a:r>
            <a:r>
              <a:rPr lang="en-US" sz="2400" b="1" dirty="0">
                <a:solidFill>
                  <a:schemeClr val="bg1"/>
                </a:solidFill>
              </a:rPr>
              <a:t> values</a:t>
            </a:r>
          </a:p>
          <a:p>
            <a:endParaRPr lang="en-US" sz="2400" b="1" dirty="0">
              <a:solidFill>
                <a:schemeClr val="bg1"/>
              </a:solidFill>
            </a:endParaRPr>
          </a:p>
        </p:txBody>
      </p:sp>
      <p:sp>
        <p:nvSpPr>
          <p:cNvPr id="10" name="Rectangle 9"/>
          <p:cNvSpPr/>
          <p:nvPr/>
        </p:nvSpPr>
        <p:spPr>
          <a:xfrm>
            <a:off x="685800" y="6096000"/>
            <a:ext cx="7543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256</Words>
  <Application>Microsoft Office PowerPoint</Application>
  <PresentationFormat>On-screen Show (4:3)</PresentationFormat>
  <Paragraphs>24</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Slide 1</vt:lpstr>
      <vt:lpstr>Slide 2</vt:lpstr>
      <vt:lpstr>Slide 3</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Fujitsu</dc:creator>
  <cp:lastModifiedBy>Fujitsu</cp:lastModifiedBy>
  <cp:revision>8</cp:revision>
  <dcterms:created xsi:type="dcterms:W3CDTF">2013-01-18T06:56:49Z</dcterms:created>
  <dcterms:modified xsi:type="dcterms:W3CDTF">2013-01-18T07:25:33Z</dcterms:modified>
</cp:coreProperties>
</file>