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  <p:sldMasterId id="2147483661" r:id="rId3"/>
    <p:sldMasterId id="2147483665" r:id="rId4"/>
    <p:sldMasterId id="2147483669" r:id="rId5"/>
    <p:sldMasterId id="2147483673" r:id="rId6"/>
  </p:sldMasterIdLst>
  <p:notesMasterIdLst>
    <p:notesMasterId r:id="rId57"/>
  </p:notesMasterIdLst>
  <p:handoutMasterIdLst>
    <p:handoutMasterId r:id="rId58"/>
  </p:handoutMasterIdLst>
  <p:sldIdLst>
    <p:sldId id="258" r:id="rId7"/>
    <p:sldId id="256" r:id="rId8"/>
    <p:sldId id="263" r:id="rId9"/>
    <p:sldId id="751" r:id="rId10"/>
    <p:sldId id="631" r:id="rId11"/>
    <p:sldId id="629" r:id="rId12"/>
    <p:sldId id="661" r:id="rId13"/>
    <p:sldId id="630" r:id="rId14"/>
    <p:sldId id="752" r:id="rId15"/>
    <p:sldId id="753" r:id="rId16"/>
    <p:sldId id="657" r:id="rId17"/>
    <p:sldId id="662" r:id="rId18"/>
    <p:sldId id="663" r:id="rId19"/>
    <p:sldId id="634" r:id="rId20"/>
    <p:sldId id="646" r:id="rId21"/>
    <p:sldId id="760" r:id="rId22"/>
    <p:sldId id="635" r:id="rId23"/>
    <p:sldId id="759" r:id="rId24"/>
    <p:sldId id="754" r:id="rId25"/>
    <p:sldId id="264" r:id="rId26"/>
    <p:sldId id="666" r:id="rId27"/>
    <p:sldId id="667" r:id="rId28"/>
    <p:sldId id="668" r:id="rId29"/>
    <p:sldId id="669" r:id="rId30"/>
    <p:sldId id="670" r:id="rId31"/>
    <p:sldId id="755" r:id="rId32"/>
    <p:sldId id="758" r:id="rId33"/>
    <p:sldId id="671" r:id="rId34"/>
    <p:sldId id="672" r:id="rId35"/>
    <p:sldId id="674" r:id="rId36"/>
    <p:sldId id="675" r:id="rId37"/>
    <p:sldId id="676" r:id="rId38"/>
    <p:sldId id="677" r:id="rId39"/>
    <p:sldId id="678" r:id="rId40"/>
    <p:sldId id="679" r:id="rId41"/>
    <p:sldId id="680" r:id="rId42"/>
    <p:sldId id="681" r:id="rId43"/>
    <p:sldId id="682" r:id="rId44"/>
    <p:sldId id="683" r:id="rId45"/>
    <p:sldId id="684" r:id="rId46"/>
    <p:sldId id="685" r:id="rId47"/>
    <p:sldId id="686" r:id="rId48"/>
    <p:sldId id="687" r:id="rId49"/>
    <p:sldId id="688" r:id="rId50"/>
    <p:sldId id="704" r:id="rId51"/>
    <p:sldId id="705" r:id="rId52"/>
    <p:sldId id="445" r:id="rId53"/>
    <p:sldId id="706" r:id="rId54"/>
    <p:sldId id="713" r:id="rId55"/>
    <p:sldId id="628" r:id="rId5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6" userDrawn="1">
          <p15:clr>
            <a:srgbClr val="A4A3A4"/>
          </p15:clr>
        </p15:guide>
        <p15:guide id="2" pos="2003" userDrawn="1">
          <p15:clr>
            <a:srgbClr val="A4A3A4"/>
          </p15:clr>
        </p15:guide>
        <p15:guide id="3" orient="horz" pos="4042" userDrawn="1">
          <p15:clr>
            <a:srgbClr val="A4A3A4"/>
          </p15:clr>
        </p15:guide>
        <p15:guide id="4" pos="461" userDrawn="1">
          <p15:clr>
            <a:srgbClr val="A4A3A4"/>
          </p15:clr>
        </p15:guide>
        <p15:guide id="5" pos="7379" userDrawn="1">
          <p15:clr>
            <a:srgbClr val="A4A3A4"/>
          </p15:clr>
        </p15:guide>
        <p15:guide id="6" orient="horz" pos="8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832F"/>
    <a:srgbClr val="ED931B"/>
    <a:srgbClr val="3CA4E4"/>
    <a:srgbClr val="A7D6F3"/>
    <a:srgbClr val="008000"/>
    <a:srgbClr val="FFC000"/>
    <a:srgbClr val="8D8DE7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浅色样式 1 - 强调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浅色样式 1 - 强调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40" autoAdjust="0"/>
    <p:restoredTop sz="95400" autoAdjust="0"/>
  </p:normalViewPr>
  <p:slideViewPr>
    <p:cSldViewPr snapToGrid="0" showGuides="1">
      <p:cViewPr varScale="1">
        <p:scale>
          <a:sx n="87" d="100"/>
          <a:sy n="87" d="100"/>
        </p:scale>
        <p:origin x="907" y="62"/>
      </p:cViewPr>
      <p:guideLst>
        <p:guide orient="horz" pos="2636"/>
        <p:guide pos="2003"/>
        <p:guide orient="horz" pos="4042"/>
        <p:guide pos="461"/>
        <p:guide pos="7379"/>
        <p:guide orient="horz" pos="89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3" d="100"/>
        <a:sy n="53" d="100"/>
      </p:scale>
      <p:origin x="0" y="0"/>
    </p:cViewPr>
  </p:sorterViewPr>
  <p:notesViewPr>
    <p:cSldViewPr snapToGrid="0" showGuides="1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presProps" Target="pres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4.8122662401574805E-2"/>
          <c:y val="8.7925868114796496E-2"/>
          <c:w val="0.92687733759842517"/>
          <c:h val="0.764017792567803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2016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231</c:v>
                </c:pt>
                <c:pt idx="1">
                  <c:v>282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2016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列2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2009</c:v>
                </c:pt>
                <c:pt idx="1">
                  <c:v>2016</c:v>
                </c:pt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0739536"/>
        <c:axId val="260740096"/>
      </c:barChart>
      <c:catAx>
        <c:axId val="260739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60740096"/>
        <c:crosses val="autoZero"/>
        <c:auto val="1"/>
        <c:lblAlgn val="ctr"/>
        <c:lblOffset val="100"/>
        <c:noMultiLvlLbl val="0"/>
      </c:catAx>
      <c:valAx>
        <c:axId val="260740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2607395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14596628937007894"/>
                  <c:y val="-0.22883809055118126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solidFill>
                          <a:schemeClr val="tx1"/>
                        </a:solidFill>
                      </a:rPr>
                      <a:t>Male</a:t>
                    </a:r>
                    <a:r>
                      <a:rPr lang="en-US" altLang="en-US" dirty="0">
                        <a:solidFill>
                          <a:schemeClr val="tx1"/>
                        </a:solidFill>
                      </a:rPr>
                      <a:t>
73%</a:t>
                    </a:r>
                    <a:endParaRPr lang="en-US" altLang="zh-CN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.14648581036745423"/>
                  <c:y val="0.17321358267716552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>
                        <a:solidFill>
                          <a:schemeClr val="tx1"/>
                        </a:solidFill>
                      </a:rPr>
                      <a:t>Female</a:t>
                    </a:r>
                  </a:p>
                  <a:p>
                    <a:r>
                      <a:rPr lang="en-US" altLang="en-US" dirty="0" smtClean="0">
                        <a:solidFill>
                          <a:schemeClr val="tx1"/>
                        </a:solidFill>
                      </a:rPr>
                      <a:t>27</a:t>
                    </a:r>
                    <a:r>
                      <a:rPr lang="en-US" altLang="en-US" dirty="0">
                        <a:solidFill>
                          <a:schemeClr val="tx1"/>
                        </a:solidFill>
                      </a:rPr>
                      <a:t>%</a:t>
                    </a:r>
                    <a:endParaRPr lang="en-US" altLang="zh-CN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tx1"/>
                    </a:solidFill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M</c:v>
                </c:pt>
                <c:pt idx="1">
                  <c:v>F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0.72590000000000043</c:v>
                </c:pt>
                <c:pt idx="1">
                  <c:v>0.27410000000000001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3.1615649606299243E-2"/>
                  <c:y val="1.35814468503936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0.14572014435695541"/>
                  <c:y val="-0.276620324803149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>
                      <a:solidFill>
                        <a:schemeClr val="tx1"/>
                      </a:solidFill>
                    </a:defRPr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&lt;30</c:v>
                </c:pt>
                <c:pt idx="1">
                  <c:v>31-50</c:v>
                </c:pt>
                <c:pt idx="2">
                  <c:v>51-70</c:v>
                </c:pt>
                <c:pt idx="3">
                  <c:v>&gt;70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_);[Red]\(0\)">
                  <c:v>168</c:v>
                </c:pt>
                <c:pt idx="1">
                  <c:v>16839</c:v>
                </c:pt>
                <c:pt idx="2">
                  <c:v>2813</c:v>
                </c:pt>
                <c:pt idx="3">
                  <c:v>2052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7.7376702214110984E-2"/>
                  <c:y val="0.11700948888464885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3.0393002525311717E-3"/>
                  <c:y val="-0.2795753968438640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0589257248570395"/>
                  <c:y val="0.19669471293680738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sz="1600" dirty="0"/>
                      <a:t>Management, 40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406711452350702E-2"/>
                  <c:y val="9.5909742178402685E-5"/>
                </c:manualLayout>
              </c:layout>
              <c:spPr/>
              <c:txPr>
                <a:bodyPr/>
                <a:lstStyle/>
                <a:p>
                  <a:pPr>
                    <a:defRPr sz="1600"/>
                  </a:pPr>
                  <a:endParaRPr lang="zh-CN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Construction</c:v>
                </c:pt>
                <c:pt idx="1">
                  <c:v>Design</c:v>
                </c:pt>
                <c:pt idx="2">
                  <c:v>Management</c:v>
                </c:pt>
                <c:pt idx="3">
                  <c:v>Professional Education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_);[Red]\(0\)">
                  <c:v>60</c:v>
                </c:pt>
                <c:pt idx="1">
                  <c:v>550</c:v>
                </c:pt>
                <c:pt idx="2">
                  <c:v>40</c:v>
                </c:pt>
                <c:pt idx="3">
                  <c:v>50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</c:spPr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</c:dPt>
          <c:dLbls>
            <c:dLbl>
              <c:idx val="0"/>
              <c:layout>
                <c:manualLayout>
                  <c:x val="-0.20013588115578201"/>
                  <c:y val="-0.1532718275164154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.20259012028224291"/>
                  <c:y val="9.7647235442143446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Required</c:v>
                </c:pt>
                <c:pt idx="1">
                  <c:v>Selected</c:v>
                </c:pt>
              </c:strCache>
            </c:strRef>
          </c:cat>
          <c:val>
            <c:numRef>
              <c:f>Sheet1!$B$2:$B$3</c:f>
              <c:numCache>
                <c:formatCode>0_);[Red]\(0\)</c:formatCode>
                <c:ptCount val="2"/>
                <c:pt idx="0">
                  <c:v>40</c:v>
                </c:pt>
                <c:pt idx="1">
                  <c:v>40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zero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2"/>
                <c:pt idx="0">
                  <c:v>Registered </c:v>
                </c:pt>
                <c:pt idx="1">
                  <c:v>Non-registered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30.1</c:v>
                </c:pt>
                <c:pt idx="1">
                  <c:v>274.2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F3CE1A-3E36-4E9D-96E5-F1F50CD63A3E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B339116B-803A-431D-B7E5-6EE57B62AA3F}" type="pres">
      <dgm:prSet presAssocID="{BAF3CE1A-3E36-4E9D-96E5-F1F50CD63A3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D2B6291D-8CE7-428C-B47C-35FB9A7351FD}" type="presOf" srcId="{BAF3CE1A-3E36-4E9D-96E5-F1F50CD63A3E}" destId="{B339116B-803A-431D-B7E5-6EE57B62AA3F}" srcOrd="0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BDC9-A0AC-4507-ABBD-0FD0830D6CE3}" type="datetimeFigureOut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644B-ECC3-4041-8B19-CB99B7FDFC8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56247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6EA15-B13D-40C2-BEE5-E7BF200C4E20}" type="datetimeFigureOut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22AB4-D38B-4F2D-BCD9-3EE66CF7B70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246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22AB4-D38B-4F2D-BCD9-3EE66CF7B708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5100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22AB4-D38B-4F2D-BCD9-3EE66CF7B70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452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翻译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8F898F-7B1A-4372-B2F6-F2ABC8E5FB74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42024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88F898F-7B1A-4372-B2F6-F2ABC8E5FB74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8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8195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589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151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Content Placeholder 8"/>
          <p:cNvSpPr>
            <a:spLocks noGrp="1"/>
          </p:cNvSpPr>
          <p:nvPr>
            <p:ph idx="13"/>
          </p:nvPr>
        </p:nvSpPr>
        <p:spPr>
          <a:xfrm>
            <a:off x="344863" y="1160463"/>
            <a:ext cx="11512176" cy="5256212"/>
          </a:xfrm>
        </p:spPr>
        <p:txBody>
          <a:bodyPr>
            <a:normAutofit/>
          </a:bodyPr>
          <a:lstStyle/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589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754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B15007EB-EA05-44DB-8EBA-67E12E195C8C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3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4E5FA49D-7E8B-43F5-8DC2-E913E0805AC1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209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081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3890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081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idx="13"/>
          </p:nvPr>
        </p:nvSpPr>
        <p:spPr>
          <a:xfrm>
            <a:off x="334965" y="1160463"/>
            <a:ext cx="11522075" cy="5256212"/>
          </a:xfrm>
        </p:spPr>
        <p:txBody>
          <a:bodyPr>
            <a:normAutofit/>
          </a:bodyPr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1302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081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631153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AA4E1E76-65E9-480D-96EB-7D056ADC4EFD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226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081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60983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081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idx="13"/>
          </p:nvPr>
        </p:nvSpPr>
        <p:spPr>
          <a:xfrm>
            <a:off x="334965" y="1160463"/>
            <a:ext cx="11522075" cy="5256212"/>
          </a:xfrm>
        </p:spPr>
        <p:txBody>
          <a:bodyPr>
            <a:normAutofit/>
          </a:bodyPr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9696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Content Placeholder 8"/>
          <p:cNvSpPr>
            <a:spLocks noGrp="1"/>
          </p:cNvSpPr>
          <p:nvPr>
            <p:ph idx="13"/>
          </p:nvPr>
        </p:nvSpPr>
        <p:spPr>
          <a:xfrm>
            <a:off x="334965" y="1160463"/>
            <a:ext cx="11522075" cy="5256212"/>
          </a:xfrm>
        </p:spPr>
        <p:txBody>
          <a:bodyPr>
            <a:normAutofit/>
          </a:bodyPr>
          <a:lstStyle/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46687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C40EE8C-4F94-453F-A1F4-A6A448B4D361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084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D065DCC4-FC46-4E0E-B1C0-56ED70C761D1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886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148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2147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5246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5749" y="203201"/>
            <a:ext cx="11068051" cy="72344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94A1CF0-87D4-41EE-AB68-15EE40AE19FA}" type="datetimeFigureOut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8BCBF962-0303-4F27-BD37-817811EDF1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492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  <a:prstGeom prst="rect">
            <a:avLst/>
          </a:prstGeo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  <a:prstGeom prst="rect">
            <a:avLst/>
          </a:prstGeo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296402" y="6458907"/>
            <a:ext cx="2698751" cy="261610"/>
          </a:xfrm>
          <a:prstGeom prst="rect">
            <a:avLst/>
          </a:prstGeom>
        </p:spPr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Content Placeholder 8"/>
          <p:cNvSpPr>
            <a:spLocks noGrp="1"/>
          </p:cNvSpPr>
          <p:nvPr>
            <p:ph idx="13"/>
          </p:nvPr>
        </p:nvSpPr>
        <p:spPr>
          <a:xfrm>
            <a:off x="334965" y="1160463"/>
            <a:ext cx="11522075" cy="525621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078802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67061-E2C0-4CD5-96ED-85FE60DAB255}" type="datetimeFigureOut">
              <a:rPr lang="ko-KR" altLang="en-US"/>
              <a:pPr>
                <a:defRPr/>
              </a:pPr>
              <a:t>2017-05-23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881C903-2184-41DC-A8C4-5F364C0798E8}" type="slidenum">
              <a:rPr lang="ko-KR" altLang="en-US"/>
              <a:pPr/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765139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3A65E-B42B-4F4C-9B6C-3958A139E2DC}" type="datetimeFigureOut">
              <a:rPr lang="zh-CN" altLang="en-US"/>
              <a:pPr>
                <a:defRPr/>
              </a:pPr>
              <a:t>2017/5/23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76406" y="6213697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0C355-1A74-4050-8FB6-D75292AC786B}" type="slidenum">
              <a:rPr lang="zh-CN" altLang="en-US" smtClean="0"/>
              <a:pPr>
                <a:defRPr/>
              </a:pPr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124398512"/>
      </p:ext>
    </p:extLst>
  </p:cSld>
  <p:clrMapOvr>
    <a:masterClrMapping/>
  </p:clrMapOvr>
  <p:transition spd="slow">
    <p:fade/>
  </p:transition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68761"/>
            <a:ext cx="10972800" cy="485740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36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400">
                <a:latin typeface="+mn-lt"/>
              </a:defRPr>
            </a:lvl4pPr>
            <a:lvl5pPr>
              <a:defRPr sz="2400">
                <a:latin typeface="+mn-lt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2CBDDF9F-C39F-47E1-A1E1-EB28BC87553E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168341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821302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4320">
                <a:latin typeface="+mn-lt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148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1A830707-2107-4667-B50D-624712472FD7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200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CE28B2F-ED66-4018-A6BC-FC9E98181B50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662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294A1CF0-87D4-41EE-AB68-15EE40AE19FA}" type="datetimeFigureOut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BF962-0303-4F27-BD37-817811EDF17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667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081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5796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44863" y="182030"/>
            <a:ext cx="9809791" cy="447239"/>
          </a:xfrm>
        </p:spPr>
        <p:txBody>
          <a:bodyPr wrap="none" lIns="0" anchor="t" anchorCtr="0">
            <a:normAutofit/>
          </a:bodyPr>
          <a:lstStyle>
            <a:lvl1pPr algn="l">
              <a:defRPr kumimoji="0" lang="zh-CN" altLang="en-US" sz="2400" b="1" i="0" u="none" strike="noStrike" kern="1200" cap="none" spc="0" normalizeH="0" baseline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44865" y="747512"/>
            <a:ext cx="6940841" cy="294709"/>
          </a:xfrm>
        </p:spPr>
        <p:txBody>
          <a:bodyPr wrap="none" lIns="0">
            <a:noAutofit/>
          </a:bodyPr>
          <a:lstStyle>
            <a:lvl1pPr marL="0" indent="0" algn="l">
              <a:buNone/>
              <a:defRPr kumimoji="0" lang="zh-CN" altLang="en-US" sz="1800" b="1" i="0" u="none" strike="noStrike" kern="1200" cap="none" spc="0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081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5" name="Content Placeholder 8"/>
          <p:cNvSpPr>
            <a:spLocks noGrp="1"/>
          </p:cNvSpPr>
          <p:nvPr>
            <p:ph idx="13"/>
          </p:nvPr>
        </p:nvSpPr>
        <p:spPr>
          <a:xfrm>
            <a:off x="334965" y="1160463"/>
            <a:ext cx="11522075" cy="5256212"/>
          </a:xfrm>
        </p:spPr>
        <p:txBody>
          <a:bodyPr>
            <a:normAutofit/>
          </a:bodyPr>
          <a:lstStyle/>
          <a:p>
            <a:endParaRPr lang="zh-CN" altLang="en-US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252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7C0EBA22-C8A0-480D-BEDD-38B93A794184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420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67EE48B6-6A9C-434A-B688-9E7238295436}" type="datetime1">
              <a:rPr lang="zh-CN" altLang="en-US" smtClean="0"/>
              <a:pPr/>
              <a:t>2017/5/23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748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589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360001" y="6458908"/>
            <a:ext cx="9050299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l"/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</a:t>
            </a:r>
            <a:r>
              <a:rPr lang="en-US" altLang="zh-CN" sz="11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WEI   TSINGHUA ARCHITECTURE DESIGN AND RESEARCH INSTITUTE</a:t>
            </a:r>
            <a:endParaRPr lang="zh-CN" altLang="en-US" sz="11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214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8" r:id="rId2"/>
    <p:sldLayoutId id="2147483650" r:id="rId3"/>
    <p:sldLayoutId id="2147483656" r:id="rId4"/>
    <p:sldLayoutId id="2147483683" r:id="rId5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589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360001" y="6458908"/>
            <a:ext cx="9050299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l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北京城市副中心总体城市设计和重点区域详细城市设计方案征集 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第二轮 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AECOM+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清华大学</a:t>
            </a:r>
          </a:p>
        </p:txBody>
      </p:sp>
    </p:spTree>
    <p:extLst>
      <p:ext uri="{BB962C8B-B14F-4D97-AF65-F5344CB8AC3E}">
        <p14:creationId xmlns:p14="http://schemas.microsoft.com/office/powerpoint/2010/main" val="264505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79" r:id="rId2"/>
    <p:sldLayoutId id="2147483659" r:id="rId3"/>
    <p:sldLayoutId id="2147483660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589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4" name="矩形 13"/>
          <p:cNvSpPr/>
          <p:nvPr userDrawn="1"/>
        </p:nvSpPr>
        <p:spPr>
          <a:xfrm>
            <a:off x="360001" y="6458908"/>
            <a:ext cx="9050299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l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北京城市副中心总体城市设计和重点区域详细城市设计方案征集 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第二轮 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AECOM+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清华大学</a:t>
            </a:r>
          </a:p>
        </p:txBody>
      </p:sp>
    </p:spTree>
    <p:extLst>
      <p:ext uri="{BB962C8B-B14F-4D97-AF65-F5344CB8AC3E}">
        <p14:creationId xmlns:p14="http://schemas.microsoft.com/office/powerpoint/2010/main" val="38277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0" r:id="rId2"/>
    <p:sldLayoutId id="2147483663" r:id="rId3"/>
    <p:sldLayoutId id="2147483664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589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9" name="矩形 8"/>
          <p:cNvSpPr/>
          <p:nvPr userDrawn="1"/>
        </p:nvSpPr>
        <p:spPr>
          <a:xfrm>
            <a:off x="360001" y="6458908"/>
            <a:ext cx="9050299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l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北京城市副中心总体城市设计和重点区域详细城市设计方案征集 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第二轮 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AECOM+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清华大学</a:t>
            </a:r>
          </a:p>
        </p:txBody>
      </p:sp>
    </p:spTree>
    <p:extLst>
      <p:ext uri="{BB962C8B-B14F-4D97-AF65-F5344CB8AC3E}">
        <p14:creationId xmlns:p14="http://schemas.microsoft.com/office/powerpoint/2010/main" val="4068618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81" r:id="rId2"/>
    <p:sldLayoutId id="2147483667" r:id="rId3"/>
    <p:sldLayoutId id="2147483668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6402" y="6458907"/>
            <a:ext cx="2698751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1">
                <a:solidFill>
                  <a:schemeClr val="tx1"/>
                </a:solidFill>
              </a:defRPr>
            </a:lvl1pPr>
          </a:lstStyle>
          <a:p>
            <a:fld id="{CD99B24B-ED02-498D-BE3C-707F343C0E5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0" name="矩形 9"/>
          <p:cNvSpPr/>
          <p:nvPr userDrawn="1"/>
        </p:nvSpPr>
        <p:spPr>
          <a:xfrm>
            <a:off x="360001" y="6458908"/>
            <a:ext cx="9050299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l"/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北京城市副中心总体城市设计和重点区域详细城市设计方案征集 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第二轮  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 AECOM+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清华大学</a:t>
            </a:r>
          </a:p>
        </p:txBody>
      </p:sp>
    </p:spTree>
    <p:extLst>
      <p:ext uri="{BB962C8B-B14F-4D97-AF65-F5344CB8AC3E}">
        <p14:creationId xmlns:p14="http://schemas.microsoft.com/office/powerpoint/2010/main" val="85400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82" r:id="rId2"/>
    <p:sldLayoutId id="2147483671" r:id="rId3"/>
    <p:sldLayoutId id="2147483672" r:id="rId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7182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84" r:id="rId4"/>
    <p:sldLayoutId id="2147483689" r:id="rId5"/>
    <p:sldLayoutId id="2147483691" r:id="rId6"/>
    <p:sldLayoutId id="2147483692" r:id="rId7"/>
    <p:sldLayoutId id="2147483693" r:id="rId8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pqrc.org.cn/" TargetMode="External"/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g"/><Relationship Id="rId7" Type="http://schemas.openxmlformats.org/officeDocument/2006/relationships/image" Target="../media/image11.jpg"/><Relationship Id="rId12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.jpeg"/><Relationship Id="rId11" Type="http://schemas.openxmlformats.org/officeDocument/2006/relationships/hyperlink" Target="http://pic.sogou.com/d?query=%B6%AB%C4%CF%B4%F3%D1%A7+logo&amp;st=255&amp;mode=255&amp;did=1" TargetMode="External"/><Relationship Id="rId5" Type="http://schemas.openxmlformats.org/officeDocument/2006/relationships/hyperlink" Target="http://pic.sogou.com/d?query=%CC%EC%BD%F2%B4%F3%D1%A7+logo&amp;st=255&amp;mode=255&amp;did=21" TargetMode="External"/><Relationship Id="rId10" Type="http://schemas.openxmlformats.org/officeDocument/2006/relationships/image" Target="../media/image14.jpeg"/><Relationship Id="rId4" Type="http://schemas.openxmlformats.org/officeDocument/2006/relationships/image" Target="../media/image9.jpg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192.168.0.2\01_Project\01_重点项目\2011_11上海中国博览中心\10_shooting\鸟瞰 大图\bird eye view_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0677" y="861985"/>
            <a:ext cx="5741324" cy="5483755"/>
          </a:xfrm>
          <a:prstGeom prst="rect">
            <a:avLst/>
          </a:prstGeom>
          <a:noFill/>
        </p:spPr>
      </p:pic>
      <p:sp>
        <p:nvSpPr>
          <p:cNvPr id="42" name="矩形 41"/>
          <p:cNvSpPr/>
          <p:nvPr/>
        </p:nvSpPr>
        <p:spPr>
          <a:xfrm>
            <a:off x="1" y="0"/>
            <a:ext cx="12223172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6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480197" y="3756040"/>
            <a:ext cx="609814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chemeClr val="bg1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rPr>
              <a:t>ARCHITECTURAL PROFESSIONAL PRACTICE</a:t>
            </a:r>
          </a:p>
          <a:p>
            <a:r>
              <a:rPr lang="en-US" altLang="zh-CN" sz="2800" b="1" dirty="0" smtClean="0">
                <a:solidFill>
                  <a:schemeClr val="bg1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rPr>
              <a:t>IN CHINA</a:t>
            </a:r>
            <a:endParaRPr lang="en-US" altLang="zh-CN" sz="2800" b="1" dirty="0">
              <a:solidFill>
                <a:schemeClr val="bg1"/>
              </a:solidFill>
              <a:latin typeface="AECOM Sans" panose="020B0504020202020204" pitchFamily="34" charset="0"/>
              <a:ea typeface="AECOM Sans" panose="020B0504020202020204" pitchFamily="34" charset="0"/>
              <a:cs typeface="AECOM Sans" panose="020B0504020202020204" pitchFamily="34" charset="0"/>
            </a:endParaRPr>
          </a:p>
        </p:txBody>
      </p:sp>
      <p:sp>
        <p:nvSpPr>
          <p:cNvPr id="9" name="副标题 2"/>
          <p:cNvSpPr>
            <a:spLocks noGrp="1"/>
          </p:cNvSpPr>
          <p:nvPr>
            <p:ph type="subTitle" idx="1"/>
          </p:nvPr>
        </p:nvSpPr>
        <p:spPr>
          <a:xfrm>
            <a:off x="549837" y="5049791"/>
            <a:ext cx="9265635" cy="1360715"/>
          </a:xfrm>
        </p:spPr>
        <p:txBody>
          <a:bodyPr>
            <a:normAutofit/>
          </a:bodyPr>
          <a:lstStyle/>
          <a:p>
            <a:pPr algn="l"/>
            <a:r>
              <a:rPr lang="zh-CN" altLang="en-US" sz="1600" b="0" dirty="0">
                <a:solidFill>
                  <a:schemeClr val="bg1"/>
                </a:solidFill>
              </a:rPr>
              <a:t>张维   </a:t>
            </a:r>
            <a:r>
              <a:rPr lang="en-US" altLang="zh-CN" sz="1600" b="0" dirty="0">
                <a:solidFill>
                  <a:schemeClr val="bg1"/>
                </a:solidFill>
              </a:rPr>
              <a:t>ZHANG </a:t>
            </a:r>
            <a:r>
              <a:rPr lang="en-US" altLang="zh-CN" sz="1600" b="0" dirty="0" smtClean="0">
                <a:solidFill>
                  <a:schemeClr val="bg1"/>
                </a:solidFill>
              </a:rPr>
              <a:t>WEI</a:t>
            </a:r>
            <a:endParaRPr lang="en-US" altLang="zh-CN" sz="1600" b="0" dirty="0">
              <a:solidFill>
                <a:schemeClr val="bg1"/>
              </a:solidFill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81453" y="870857"/>
            <a:ext cx="11532975" cy="5545819"/>
            <a:chOff x="281452" y="870857"/>
            <a:chExt cx="11532974" cy="5545818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9329443" y="870857"/>
              <a:ext cx="0" cy="5545818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281452" y="3643313"/>
              <a:ext cx="11532974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6846593" y="1160463"/>
              <a:ext cx="4441682" cy="4435499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6559703" y="1915886"/>
              <a:ext cx="4491780" cy="4500789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图片 48" hidden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368" y="1398710"/>
            <a:ext cx="6767647" cy="4755349"/>
          </a:xfrm>
          <a:prstGeom prst="rect">
            <a:avLst/>
          </a:prstGeom>
        </p:spPr>
      </p:pic>
      <p:sp>
        <p:nvSpPr>
          <p:cNvPr id="56" name="矩形 55"/>
          <p:cNvSpPr/>
          <p:nvPr/>
        </p:nvSpPr>
        <p:spPr>
          <a:xfrm>
            <a:off x="515826" y="5753142"/>
            <a:ext cx="705642" cy="2540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051" dirty="0" smtClean="0">
                <a:solidFill>
                  <a:schemeClr val="bg1"/>
                </a:solidFill>
                <a:latin typeface="AECOM Sans" panose="020B0504020202020204" pitchFamily="34" charset="0"/>
                <a:ea typeface="AECOM Sans" panose="020B0504020202020204" pitchFamily="34" charset="0"/>
                <a:cs typeface="AECOM Sans" panose="020B0504020202020204" pitchFamily="34" charset="0"/>
              </a:rPr>
              <a:t>2017.05.20</a:t>
            </a:r>
          </a:p>
        </p:txBody>
      </p:sp>
      <p:sp>
        <p:nvSpPr>
          <p:cNvPr id="2" name="矩形 1"/>
          <p:cNvSpPr/>
          <p:nvPr/>
        </p:nvSpPr>
        <p:spPr>
          <a:xfrm>
            <a:off x="525673" y="2461481"/>
            <a:ext cx="8087648" cy="1041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4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中国建筑职业实践概述</a:t>
            </a:r>
            <a:endParaRPr lang="zh-CN" altLang="en-US" sz="4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97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6118" y="5063153"/>
            <a:ext cx="11510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According to the statistics of 2015, they have recruited 15,503 students that year and have celebrated the graduation of 16,143 students, leaving the number of registered students at 87,325.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9926" y="1702855"/>
            <a:ext cx="3477754" cy="28691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50"/>
          <a:stretch/>
        </p:blipFill>
        <p:spPr>
          <a:xfrm>
            <a:off x="612475" y="1702855"/>
            <a:ext cx="3030915" cy="2849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8820468" y="1702855"/>
            <a:ext cx="2104567" cy="2903651"/>
            <a:chOff x="8820468" y="1702855"/>
            <a:chExt cx="2104567" cy="290365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7" r="60650" b="38162"/>
            <a:stretch/>
          </p:blipFill>
          <p:spPr>
            <a:xfrm>
              <a:off x="8820468" y="1702855"/>
              <a:ext cx="2104567" cy="2903651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10696751" y="1702855"/>
              <a:ext cx="228284" cy="600398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矩形 10"/>
          <p:cNvSpPr/>
          <p:nvPr/>
        </p:nvSpPr>
        <p:spPr>
          <a:xfrm>
            <a:off x="716900" y="315585"/>
            <a:ext cx="332975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14,346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（</a:t>
            </a:r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2009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）</a:t>
            </a:r>
            <a:endParaRPr lang="en-US" altLang="zh-CN" sz="3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15,503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（</a:t>
            </a:r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2016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）</a:t>
            </a:r>
            <a:endParaRPr lang="en-US" altLang="zh-CN" sz="3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8718193" y="301177"/>
            <a:ext cx="341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9,486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（</a:t>
            </a:r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2009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）</a:t>
            </a:r>
            <a:endParaRPr lang="en-US" altLang="zh-CN" sz="3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16,143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（</a:t>
            </a:r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2016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）</a:t>
            </a:r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4592363" y="308706"/>
            <a:ext cx="33826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61</a:t>
            </a:r>
            <a:r>
              <a:rPr lang="en-US" altLang="zh-CN" sz="3600" dirty="0">
                <a:solidFill>
                  <a:schemeClr val="bg1"/>
                </a:solidFill>
                <a:latin typeface="Calibri" panose="020F0502020204030204" pitchFamily="34" charset="0"/>
              </a:rPr>
              <a:t>,</a:t>
            </a:r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721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（</a:t>
            </a:r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2009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）</a:t>
            </a:r>
            <a:endParaRPr lang="en-US" altLang="zh-CN" sz="36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87,325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（</a:t>
            </a:r>
            <a:r>
              <a:rPr lang="en-US" altLang="zh-CN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2016</a:t>
            </a:r>
            <a:r>
              <a:rPr lang="zh-CN" altLang="en-US" sz="3600" dirty="0" smtClean="0">
                <a:solidFill>
                  <a:schemeClr val="bg1"/>
                </a:solidFill>
                <a:latin typeface="Calibri" panose="020F0502020204030204" pitchFamily="34" charset="0"/>
              </a:rPr>
              <a:t>）</a:t>
            </a:r>
            <a:r>
              <a:rPr lang="en-US" altLang="zh-CN" dirty="0" smtClean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6350826" y="6252101"/>
            <a:ext cx="57086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chemeClr val="bg1"/>
                </a:solidFill>
                <a:latin typeface="Calibri" panose="020F0502020204030204" pitchFamily="34" charset="0"/>
              </a:rPr>
              <a:t>DATA from country report in ARCASIA ACAE meeting 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8906" t="16125" r="8359" b="4750"/>
          <a:stretch>
            <a:fillRect/>
          </a:stretch>
        </p:blipFill>
        <p:spPr bwMode="auto">
          <a:xfrm>
            <a:off x="1584435" y="1267048"/>
            <a:ext cx="8788291" cy="525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矩形 9"/>
          <p:cNvSpPr>
            <a:spLocks noChangeArrowheads="1"/>
          </p:cNvSpPr>
          <p:nvPr/>
        </p:nvSpPr>
        <p:spPr bwMode="auto">
          <a:xfrm>
            <a:off x="2689225" y="253923"/>
            <a:ext cx="874865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sz="2400" dirty="0">
                <a:latin typeface="Lucida Sans Unicode" pitchFamily="34" charset="0"/>
                <a:ea typeface="微软雅黑" pitchFamily="34" charset="-122"/>
              </a:rPr>
              <a:t>Faculty </a:t>
            </a:r>
            <a:r>
              <a:rPr lang="en-US" altLang="zh-CN" sz="2400" b="1" dirty="0">
                <a:latin typeface="Lucida Sans Unicode" pitchFamily="34" charset="0"/>
                <a:ea typeface="微软雅黑" pitchFamily="34" charset="-122"/>
              </a:rPr>
              <a:t>|</a:t>
            </a:r>
            <a:r>
              <a:rPr lang="en-US" altLang="zh-CN" sz="2400" dirty="0">
                <a:latin typeface="Lucida Sans Unicode" pitchFamily="34" charset="0"/>
                <a:ea typeface="微软雅黑" pitchFamily="34" charset="-122"/>
              </a:rPr>
              <a:t> </a:t>
            </a:r>
            <a:r>
              <a:rPr lang="en-US" altLang="zh-CN" dirty="0">
                <a:latin typeface="Lucida Sans Unicode" pitchFamily="34" charset="0"/>
                <a:ea typeface="微软雅黑" pitchFamily="34" charset="-122"/>
              </a:rPr>
              <a:t>Situation Analysis of well-known Schools of Architecture</a:t>
            </a:r>
          </a:p>
          <a:p>
            <a:pPr marL="342900" indent="-342900"/>
            <a:endParaRPr lang="en-US" altLang="zh-CN" dirty="0">
              <a:latin typeface="Lucida Sans Unicode" pitchFamily="34" charset="0"/>
              <a:ea typeface="微软雅黑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1DD97-D5C8-4086-9B2C-4CFD98BE1D80}" type="slidenum">
              <a:rPr lang="zh-CN" altLang="en-US" smtClean="0"/>
              <a:pPr>
                <a:defRPr/>
              </a:pPr>
              <a:t>11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2968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2460626" y="937886"/>
            <a:ext cx="8283575" cy="955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1" hangingPunct="1">
              <a:lnSpc>
                <a:spcPct val="110000"/>
              </a:lnSpc>
            </a:pPr>
            <a:r>
              <a:rPr lang="en-US" altLang="zh-CN" sz="17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Undergraduate third grade Open-Ended Teaching of Architectural Design</a:t>
            </a:r>
          </a:p>
          <a:p>
            <a:pPr algn="r" eaLnBrk="1" hangingPunct="1">
              <a:lnSpc>
                <a:spcPct val="110000"/>
              </a:lnSpc>
            </a:pPr>
            <a:r>
              <a:rPr lang="zh-CN" altLang="en-US" sz="17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本科三年级开放式建筑设计课程教学</a:t>
            </a:r>
            <a:endParaRPr lang="en-US" altLang="zh-CN" sz="17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pPr algn="r" eaLnBrk="1" hangingPunct="1">
              <a:lnSpc>
                <a:spcPct val="110000"/>
              </a:lnSpc>
            </a:pPr>
            <a:endParaRPr lang="zh-CN" altLang="en-US" sz="1700" b="1" dirty="0">
              <a:solidFill>
                <a:srgbClr val="333333"/>
              </a:solidFill>
              <a:latin typeface="Lucida Sans Unicode" pitchFamily="34" charset="0"/>
              <a:sym typeface="Wingdings" pitchFamily="2" charset="2"/>
            </a:endParaRPr>
          </a:p>
        </p:txBody>
      </p:sp>
      <p:sp>
        <p:nvSpPr>
          <p:cNvPr id="63500" name="矩形 9"/>
          <p:cNvSpPr>
            <a:spLocks noChangeArrowheads="1"/>
          </p:cNvSpPr>
          <p:nvPr/>
        </p:nvSpPr>
        <p:spPr bwMode="auto">
          <a:xfrm>
            <a:off x="2673350" y="244399"/>
            <a:ext cx="83756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dirty="0">
                <a:latin typeface="Lucida Sans Unicode" pitchFamily="34" charset="0"/>
                <a:ea typeface="微软雅黑" pitchFamily="34" charset="-122"/>
              </a:rPr>
              <a:t>Open–Ended Teaching of Architectural Design </a:t>
            </a:r>
            <a:r>
              <a:rPr lang="en-US" altLang="zh-CN" b="1" dirty="0">
                <a:latin typeface="Lucida Sans Unicode" pitchFamily="34" charset="0"/>
                <a:ea typeface="微软雅黑" pitchFamily="34" charset="-122"/>
              </a:rPr>
              <a:t>|</a:t>
            </a:r>
            <a:r>
              <a:rPr lang="en-US" altLang="zh-CN" dirty="0">
                <a:latin typeface="Lucida Sans Unicode" pitchFamily="34" charset="0"/>
                <a:ea typeface="微软雅黑" pitchFamily="34" charset="-122"/>
              </a:rPr>
              <a:t> Solutions to the Challenges in SA of THU</a:t>
            </a:r>
            <a:endParaRPr lang="zh-CN" altLang="en-US" dirty="0">
              <a:latin typeface="Lucida Sans Unicode" pitchFamily="34" charset="0"/>
              <a:ea typeface="微软雅黑" pitchFamily="34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388130" y="6124797"/>
            <a:ext cx="2311400" cy="476250"/>
          </a:xfrm>
        </p:spPr>
        <p:txBody>
          <a:bodyPr/>
          <a:lstStyle/>
          <a:p>
            <a:pPr>
              <a:defRPr/>
            </a:pPr>
            <a:fld id="{5F41DD97-D5C8-4086-9B2C-4CFD98BE1D80}" type="slidenum">
              <a:rPr lang="zh-CN" altLang="en-US" smtClean="0"/>
              <a:pPr>
                <a:defRPr/>
              </a:pPr>
              <a:t>12</a:t>
            </a:fld>
            <a:endParaRPr lang="en-US" altLang="zh-CN"/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458311" y="1779589"/>
            <a:ext cx="473929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Innovation  </a:t>
            </a:r>
            <a:r>
              <a:rPr lang="zh-CN" altLang="en-US" sz="1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创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新：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sym typeface="Wingdings" pitchFamily="2" charset="2"/>
            </a:endParaRPr>
          </a:p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1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Master passed to the apprentice 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师徒相传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2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Professional Architect    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职业建筑师的状态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3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Professionalism      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职业精神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4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Sense of Ritual       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仪式感</a:t>
            </a: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5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）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Critical and Diverse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批判性和多样性</a:t>
            </a:r>
            <a:endParaRPr lang="zh-CN" altLang="en-US" sz="17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</p:txBody>
      </p:sp>
      <p:pic>
        <p:nvPicPr>
          <p:cNvPr id="14" name="图片 13" descr="a4d94c3.jpg"/>
          <p:cNvPicPr>
            <a:picLocks noChangeAspect="1"/>
          </p:cNvPicPr>
          <p:nvPr/>
        </p:nvPicPr>
        <p:blipFill>
          <a:blip r:embed="rId3" cstate="print"/>
          <a:srcRect b="11592"/>
          <a:stretch>
            <a:fillRect/>
          </a:stretch>
        </p:blipFill>
        <p:spPr>
          <a:xfrm>
            <a:off x="6273800" y="1759345"/>
            <a:ext cx="4140200" cy="2442072"/>
          </a:xfrm>
          <a:prstGeom prst="rect">
            <a:avLst/>
          </a:prstGeom>
        </p:spPr>
      </p:pic>
      <p:pic>
        <p:nvPicPr>
          <p:cNvPr id="15" name="图片 14" descr="cdfcb3c.jpg"/>
          <p:cNvPicPr>
            <a:picLocks noChangeAspect="1"/>
          </p:cNvPicPr>
          <p:nvPr/>
        </p:nvPicPr>
        <p:blipFill>
          <a:blip r:embed="rId4" cstate="print"/>
          <a:srcRect t="3724" b="11280"/>
          <a:stretch>
            <a:fillRect/>
          </a:stretch>
        </p:blipFill>
        <p:spPr>
          <a:xfrm>
            <a:off x="6273802" y="4279901"/>
            <a:ext cx="4152899" cy="2355027"/>
          </a:xfrm>
          <a:prstGeom prst="rect">
            <a:avLst/>
          </a:prstGeom>
        </p:spPr>
      </p:pic>
      <p:pic>
        <p:nvPicPr>
          <p:cNvPr id="16" name="image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267200"/>
            <a:ext cx="1845162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7" name="image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270233"/>
            <a:ext cx="1766286" cy="23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0637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/>
      <p:bldP spid="6350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0" name="矩形 9"/>
          <p:cNvSpPr>
            <a:spLocks noChangeArrowheads="1"/>
          </p:cNvSpPr>
          <p:nvPr/>
        </p:nvSpPr>
        <p:spPr bwMode="auto">
          <a:xfrm>
            <a:off x="3054350" y="244397"/>
            <a:ext cx="75501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altLang="zh-CN" sz="2000" dirty="0">
                <a:latin typeface="Lucida Sans Unicode" pitchFamily="34" charset="0"/>
                <a:ea typeface="微软雅黑" pitchFamily="34" charset="-122"/>
                <a:sym typeface="Wingdings" pitchFamily="2" charset="2"/>
              </a:rPr>
              <a:t>Joint Design Studio </a:t>
            </a:r>
            <a:r>
              <a:rPr lang="en-US" altLang="zh-CN" sz="2400" b="1" dirty="0">
                <a:latin typeface="Lucida Sans Unicode" pitchFamily="34" charset="0"/>
                <a:ea typeface="微软雅黑" pitchFamily="34" charset="-122"/>
              </a:rPr>
              <a:t>|</a:t>
            </a:r>
            <a:r>
              <a:rPr lang="en-US" altLang="zh-CN" sz="2400" dirty="0">
                <a:latin typeface="Lucida Sans Unicode" pitchFamily="34" charset="0"/>
                <a:ea typeface="微软雅黑" pitchFamily="34" charset="-122"/>
              </a:rPr>
              <a:t> </a:t>
            </a:r>
            <a:r>
              <a:rPr lang="en-US" altLang="zh-CN" dirty="0">
                <a:latin typeface="Lucida Sans Unicode" pitchFamily="34" charset="0"/>
                <a:ea typeface="微软雅黑" pitchFamily="34" charset="-122"/>
              </a:rPr>
              <a:t>Solutions to the Challenges in SA of THU</a:t>
            </a:r>
          </a:p>
          <a:p>
            <a:pPr marL="342900" indent="-342900"/>
            <a:r>
              <a:rPr lang="en-US" altLang="zh-CN" dirty="0">
                <a:latin typeface="Lucida Sans Unicode" pitchFamily="34" charset="0"/>
                <a:ea typeface="微软雅黑" pitchFamily="34" charset="-122"/>
              </a:rPr>
              <a:t> </a:t>
            </a:r>
            <a:endParaRPr lang="zh-CN" altLang="en-US" dirty="0">
              <a:latin typeface="Lucida Sans Unicode" pitchFamily="34" charset="0"/>
              <a:ea typeface="微软雅黑" pitchFamily="34" charset="-122"/>
            </a:endParaRP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1DD97-D5C8-4086-9B2C-4CFD98BE1D80}" type="slidenum">
              <a:rPr lang="zh-CN" altLang="en-US" smtClean="0"/>
              <a:pPr>
                <a:defRPr/>
              </a:pPr>
              <a:t>13</a:t>
            </a:fld>
            <a:endParaRPr lang="en-US" altLang="zh-CN"/>
          </a:p>
        </p:txBody>
      </p:sp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1961865" y="1308735"/>
            <a:ext cx="8161361" cy="1920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10000"/>
              </a:lnSpc>
            </a:pPr>
            <a:r>
              <a:rPr lang="en-US" altLang="zh-CN" sz="1200" b="1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Joint Design Studio for Graduate Students: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Tsinghua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-MIT</a:t>
            </a:r>
            <a:r>
              <a:rPr lang="zh-CN" altLang="en-US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，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Tsinghua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-GSD</a:t>
            </a:r>
            <a:r>
              <a:rPr lang="zh-CN" altLang="en-US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，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Tsinghua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-Yale</a:t>
            </a:r>
            <a:r>
              <a:rPr lang="zh-CN" altLang="en-US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，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Tsinghua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-</a:t>
            </a:r>
            <a:r>
              <a:rPr lang="en-US" altLang="zh-CN" sz="1200" dirty="0"/>
              <a:t>Aalto University(Finland), 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Tsinghua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-</a:t>
            </a:r>
            <a:r>
              <a:rPr lang="en-US" altLang="zh-CN" sz="1200" dirty="0"/>
              <a:t>Vienna University of Technology</a:t>
            </a:r>
            <a:r>
              <a:rPr lang="zh-CN" altLang="en-US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，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Tsinghua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-</a:t>
            </a:r>
            <a:r>
              <a:rPr lang="en-US" altLang="zh-CN" sz="1200" dirty="0"/>
              <a:t>Polytechnic University of Turin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endParaRPr lang="en-US" altLang="zh-CN" sz="1200" dirty="0">
              <a:solidFill>
                <a:srgbClr val="333333"/>
              </a:solidFill>
              <a:latin typeface="微软雅黑" pitchFamily="34" charset="-122"/>
              <a:ea typeface="微软雅黑" pitchFamily="34" charset="-122"/>
              <a:sym typeface="Wingdings" pitchFamily="2" charset="2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联合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studio</a:t>
            </a:r>
            <a:r>
              <a:rPr lang="en-US" altLang="zh-CN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(11</a:t>
            </a:r>
            <a:r>
              <a:rPr lang="zh-CN" altLang="en-US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所高校</a:t>
            </a:r>
            <a:r>
              <a:rPr lang="en-US" altLang="zh-CN" sz="1200" dirty="0">
                <a:solidFill>
                  <a:srgbClr val="333333"/>
                </a:solidFill>
                <a:latin typeface="微软雅黑" pitchFamily="34" charset="-122"/>
                <a:ea typeface="微软雅黑" pitchFamily="34" charset="-122"/>
                <a:sym typeface="Wingdings" pitchFamily="2" charset="2"/>
              </a:rPr>
              <a:t>)</a:t>
            </a:r>
            <a:r>
              <a:rPr lang="zh-CN" altLang="en-US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：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ENSA 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Paria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La 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Villete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(France), Keio University (Japan), 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Gyeongsang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National University (South Korea), Ho Chi Minh City  University of Architecture (Vietnam), National University of Civil Engineering (Vietnam), 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Phranakhon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Rajabhat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University (Thailand), Polytechnic University of Puerto Rico (Puerto Rico), </a:t>
            </a:r>
            <a:r>
              <a:rPr lang="en-US" altLang="zh-CN" sz="12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Tsinghua</a:t>
            </a:r>
            <a:r>
              <a:rPr lang="en-US" altLang="zh-CN" sz="12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University (China), Victoria University of Wellington (New Zealand), Laval University (Canada), ETSAM-UPM (Spain).</a:t>
            </a:r>
          </a:p>
        </p:txBody>
      </p:sp>
      <p:pic>
        <p:nvPicPr>
          <p:cNvPr id="6" name="图片 5" descr="71465919148556171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l="16759" r="17157"/>
          <a:stretch>
            <a:fillRect/>
          </a:stretch>
        </p:blipFill>
        <p:spPr>
          <a:xfrm>
            <a:off x="7433442" y="3358056"/>
            <a:ext cx="2648607" cy="2254468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5656320" y="5635229"/>
            <a:ext cx="44735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From 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Wanglu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sym typeface="Wingdings" pitchFamily="2" charset="2"/>
            </a:endParaRPr>
          </a:p>
        </p:txBody>
      </p:sp>
      <p:pic>
        <p:nvPicPr>
          <p:cNvPr id="11" name="图片 10" descr="43336329166998898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r="17823"/>
          <a:stretch>
            <a:fillRect/>
          </a:stretch>
        </p:blipFill>
        <p:spPr>
          <a:xfrm>
            <a:off x="2057401" y="3367909"/>
            <a:ext cx="2476695" cy="2260381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73462" y="5629518"/>
            <a:ext cx="447357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From </a:t>
            </a:r>
            <a:r>
              <a:rPr lang="en-US" altLang="zh-CN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Sans Unicode" pitchFamily="34" charset="0"/>
                <a:sym typeface="Wingdings" pitchFamily="2" charset="2"/>
              </a:rPr>
              <a:t>Wangminquan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latin typeface="Lucida Sans Unicode" pitchFamily="34" charset="0"/>
              <a:sym typeface="Wingdings" pitchFamily="2" charset="2"/>
            </a:endParaRPr>
          </a:p>
        </p:txBody>
      </p:sp>
      <p:pic>
        <p:nvPicPr>
          <p:cNvPr id="15" name="图片 14" descr="190427228141701359.jpg"/>
          <p:cNvPicPr>
            <a:picLocks noChangeAspect="1"/>
          </p:cNvPicPr>
          <p:nvPr/>
        </p:nvPicPr>
        <p:blipFill>
          <a:blip r:embed="rId5" cstate="print"/>
          <a:srcRect l="6268" r="27919"/>
          <a:stretch>
            <a:fillRect/>
          </a:stretch>
        </p:blipFill>
        <p:spPr>
          <a:xfrm>
            <a:off x="4658712" y="3373818"/>
            <a:ext cx="2648607" cy="22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771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00" grpId="0"/>
      <p:bldP spid="4" grpId="0"/>
      <p:bldP spid="10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298D4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3400" y="352175"/>
            <a:ext cx="66280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2 THE INSTITUTION OF ARCHITECTS</a:t>
            </a:r>
          </a:p>
          <a:p>
            <a:r>
              <a:rPr lang="en-US" altLang="zh-CN" sz="2400" dirty="0">
                <a:solidFill>
                  <a:schemeClr val="bg1"/>
                </a:solidFill>
              </a:rPr>
              <a:t>2.1 </a:t>
            </a:r>
            <a:r>
              <a:rPr lang="en-US" altLang="zh-CN" sz="2400" b="1" dirty="0">
                <a:solidFill>
                  <a:schemeClr val="bg1"/>
                </a:solidFill>
              </a:rPr>
              <a:t>The Architectural Society of China (ASC)</a:t>
            </a:r>
          </a:p>
          <a:p>
            <a:r>
              <a:rPr lang="en-US" altLang="zh-CN" sz="2400" dirty="0">
                <a:solidFill>
                  <a:schemeClr val="bg1"/>
                </a:solidFill>
              </a:rPr>
              <a:t>Founded in October 1953, the Architectural Society of China (ASC) is an academic </a:t>
            </a:r>
            <a:r>
              <a:rPr lang="en-US" altLang="zh-CN" sz="2400" dirty="0" smtClean="0">
                <a:solidFill>
                  <a:schemeClr val="bg1"/>
                </a:solidFill>
              </a:rPr>
              <a:t>society and </a:t>
            </a:r>
            <a:r>
              <a:rPr lang="en-US" altLang="zh-CN" sz="2400" dirty="0">
                <a:solidFill>
                  <a:schemeClr val="bg1"/>
                </a:solidFill>
              </a:rPr>
              <a:t>an independent corporate body registered by the Ministry of Civil Affairs of China. 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endParaRPr lang="en-US" altLang="zh-CN" sz="2400" dirty="0">
              <a:solidFill>
                <a:schemeClr val="bg1"/>
              </a:solidFill>
            </a:endParaRPr>
          </a:p>
          <a:p>
            <a:r>
              <a:rPr lang="en-US" altLang="zh-CN" sz="2400" dirty="0" smtClean="0">
                <a:solidFill>
                  <a:schemeClr val="bg1"/>
                </a:solidFill>
              </a:rPr>
              <a:t>The </a:t>
            </a:r>
            <a:r>
              <a:rPr lang="en-US" altLang="zh-CN" sz="2400" dirty="0">
                <a:solidFill>
                  <a:schemeClr val="bg1"/>
                </a:solidFill>
              </a:rPr>
              <a:t>current ASC President is Mr. </a:t>
            </a:r>
            <a:r>
              <a:rPr lang="en-US" altLang="zh-CN" sz="2400" dirty="0" smtClean="0">
                <a:solidFill>
                  <a:schemeClr val="bg1"/>
                </a:solidFill>
              </a:rPr>
              <a:t>XIU Long</a:t>
            </a:r>
            <a:r>
              <a:rPr lang="en-US" altLang="zh-CN" sz="2400" dirty="0">
                <a:solidFill>
                  <a:schemeClr val="bg1"/>
                </a:solidFill>
              </a:rPr>
              <a:t>.</a:t>
            </a:r>
            <a:endParaRPr lang="en-US" altLang="zh-CN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484" y="602861"/>
            <a:ext cx="4708284" cy="141572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83" y="3477737"/>
            <a:ext cx="3853400" cy="256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3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298D4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3399" y="352175"/>
            <a:ext cx="113039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</a:rPr>
              <a:t>2 THE INSTITUTION OF ARCHITECTS</a:t>
            </a:r>
          </a:p>
          <a:p>
            <a:r>
              <a:rPr lang="en-US" altLang="zh-CN" sz="2400" dirty="0">
                <a:solidFill>
                  <a:schemeClr val="bg1"/>
                </a:solidFill>
              </a:rPr>
              <a:t>2.1 </a:t>
            </a:r>
            <a:r>
              <a:rPr lang="en-US" altLang="zh-CN" sz="2400" b="1" dirty="0">
                <a:solidFill>
                  <a:schemeClr val="bg1"/>
                </a:solidFill>
              </a:rPr>
              <a:t>The Architectural Society of China (ASC)</a:t>
            </a:r>
          </a:p>
          <a:p>
            <a:r>
              <a:rPr lang="en-US" altLang="zh-CN" sz="2400" dirty="0" smtClean="0">
                <a:solidFill>
                  <a:schemeClr val="bg1"/>
                </a:solidFill>
              </a:rPr>
              <a:t>ASC joined the International Union of Architects as a national member in 1955 and joined the Architects Regional Council of Asia as a national member in 1989. </a:t>
            </a:r>
            <a:endParaRPr lang="en-US" altLang="zh-CN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401465" y="3413729"/>
            <a:ext cx="2579297" cy="2003659"/>
            <a:chOff x="5477774" y="3899140"/>
            <a:chExt cx="2009955" cy="1561381"/>
          </a:xfrm>
        </p:grpSpPr>
        <p:sp>
          <p:nvSpPr>
            <p:cNvPr id="3" name="矩形 2"/>
            <p:cNvSpPr/>
            <p:nvPr/>
          </p:nvSpPr>
          <p:spPr>
            <a:xfrm>
              <a:off x="5477774" y="3899140"/>
              <a:ext cx="2009955" cy="1561381"/>
            </a:xfrm>
            <a:prstGeom prst="rect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3107" y="4088833"/>
              <a:ext cx="1679288" cy="1052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964" y="3404658"/>
            <a:ext cx="5194334" cy="20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4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053" y="0"/>
            <a:ext cx="7218947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533400" y="352175"/>
            <a:ext cx="66280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/>
              <a:t>Liang </a:t>
            </a:r>
            <a:r>
              <a:rPr lang="en-US" altLang="zh-CN" sz="2400" b="1" dirty="0" err="1" smtClean="0"/>
              <a:t>Sicheng</a:t>
            </a:r>
            <a:r>
              <a:rPr lang="en-US" altLang="zh-CN" sz="2400" b="1" dirty="0" smtClean="0"/>
              <a:t> Architecture Prize</a:t>
            </a:r>
            <a:endParaRPr lang="en-US" altLang="zh-CN" sz="2400" b="1" dirty="0"/>
          </a:p>
        </p:txBody>
      </p:sp>
      <p:pic>
        <p:nvPicPr>
          <p:cNvPr id="1026" name="Picture 2" descr="https://timgsa.baidu.com/timg?image&amp;quality=80&amp;size=b9999_10000&amp;sec=1495252403624&amp;di=0d14e06077f9ddb0d1460a8de5d28edb&amp;imgtype=0&amp;src=http%3A%2F%2Fjob.neu.edu.cn%2FImages%2FFriendMien%2FFriendMienText%2F200510130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29" y="1025106"/>
            <a:ext cx="2682514" cy="406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5418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400" y="352175"/>
            <a:ext cx="73470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2 </a:t>
            </a:r>
            <a:r>
              <a:rPr lang="en-US" altLang="zh-CN" sz="2400" b="1" dirty="0">
                <a:solidFill>
                  <a:schemeClr val="bg1"/>
                </a:solidFill>
              </a:rPr>
              <a:t>National Board of Architectural Accrediting (NBAA)</a:t>
            </a:r>
          </a:p>
          <a:p>
            <a:r>
              <a:rPr lang="en-US" altLang="zh-CN" sz="2400" dirty="0">
                <a:solidFill>
                  <a:schemeClr val="bg1"/>
                </a:solidFill>
              </a:rPr>
              <a:t>Architectural accreditation is the first professional accrediting system of China’s </a:t>
            </a:r>
            <a:r>
              <a:rPr lang="en-US" altLang="zh-CN" sz="2400" dirty="0" smtClean="0">
                <a:solidFill>
                  <a:schemeClr val="bg1"/>
                </a:solidFill>
              </a:rPr>
              <a:t>higher education</a:t>
            </a:r>
            <a:r>
              <a:rPr lang="en-US" altLang="zh-CN" sz="2400" dirty="0">
                <a:solidFill>
                  <a:schemeClr val="bg1"/>
                </a:solidFill>
              </a:rPr>
              <a:t>. In 1988, the Ministry of Housing and Urban-Rural Development approved </a:t>
            </a:r>
            <a:r>
              <a:rPr lang="en-US" altLang="zh-CN" sz="2400" dirty="0" smtClean="0">
                <a:solidFill>
                  <a:schemeClr val="bg1"/>
                </a:solidFill>
              </a:rPr>
              <a:t>the </a:t>
            </a:r>
            <a:r>
              <a:rPr lang="en-US" altLang="zh-CN" sz="2400" i="1" dirty="0" smtClean="0">
                <a:solidFill>
                  <a:schemeClr val="bg1"/>
                </a:solidFill>
              </a:rPr>
              <a:t>Proposals </a:t>
            </a:r>
            <a:r>
              <a:rPr lang="en-US" altLang="zh-CN" sz="2400" i="1" dirty="0">
                <a:solidFill>
                  <a:schemeClr val="bg1"/>
                </a:solidFill>
              </a:rPr>
              <a:t>for Architect Qualification and Architectural Accreditation</a:t>
            </a:r>
            <a:r>
              <a:rPr lang="en-US" altLang="zh-CN" sz="2400" dirty="0">
                <a:solidFill>
                  <a:schemeClr val="bg1"/>
                </a:solidFill>
              </a:rPr>
              <a:t>; and in 1992, on </a:t>
            </a:r>
            <a:r>
              <a:rPr lang="en-US" altLang="zh-CN" sz="2400" dirty="0" smtClean="0">
                <a:solidFill>
                  <a:schemeClr val="bg1"/>
                </a:solidFill>
              </a:rPr>
              <a:t>the 11th </a:t>
            </a:r>
            <a:r>
              <a:rPr lang="en-US" altLang="zh-CN" sz="2400" dirty="0">
                <a:solidFill>
                  <a:schemeClr val="bg1"/>
                </a:solidFill>
              </a:rPr>
              <a:t>meeting of China’s Academic Degree Committee of the State Council, the </a:t>
            </a:r>
            <a:r>
              <a:rPr lang="en-US" altLang="zh-CN" sz="2400" i="1" dirty="0">
                <a:solidFill>
                  <a:schemeClr val="bg1"/>
                </a:solidFill>
              </a:rPr>
              <a:t>Proposal </a:t>
            </a:r>
            <a:r>
              <a:rPr lang="en-US" altLang="zh-CN" sz="2400" i="1" dirty="0" smtClean="0">
                <a:solidFill>
                  <a:schemeClr val="bg1"/>
                </a:solidFill>
              </a:rPr>
              <a:t>for Establishing </a:t>
            </a:r>
            <a:r>
              <a:rPr lang="en-US" altLang="zh-CN" sz="2400" i="1" dirty="0">
                <a:solidFill>
                  <a:schemeClr val="bg1"/>
                </a:solidFill>
              </a:rPr>
              <a:t>Professional Degrees of Architecture </a:t>
            </a:r>
            <a:r>
              <a:rPr lang="en-US" altLang="zh-CN" sz="2400" dirty="0">
                <a:solidFill>
                  <a:schemeClr val="bg1"/>
                </a:solidFill>
              </a:rPr>
              <a:t>was approved and the 1st National </a:t>
            </a:r>
            <a:r>
              <a:rPr lang="en-US" altLang="zh-CN" sz="2400" dirty="0" smtClean="0">
                <a:solidFill>
                  <a:schemeClr val="bg1"/>
                </a:solidFill>
              </a:rPr>
              <a:t>Board of </a:t>
            </a:r>
            <a:r>
              <a:rPr lang="en-US" altLang="zh-CN" sz="2400" dirty="0">
                <a:solidFill>
                  <a:schemeClr val="bg1"/>
                </a:solidFill>
              </a:rPr>
              <a:t>Architectural Accrediting (NBAA) was formed. In 2008, the NBAA’s delegate </a:t>
            </a:r>
            <a:r>
              <a:rPr lang="en-US" altLang="zh-CN" sz="2400" dirty="0" smtClean="0">
                <a:solidFill>
                  <a:schemeClr val="bg1"/>
                </a:solidFill>
              </a:rPr>
              <a:t>signed </a:t>
            </a:r>
            <a:r>
              <a:rPr lang="en-US" altLang="zh-CN" sz="2400" dirty="0">
                <a:solidFill>
                  <a:schemeClr val="bg1"/>
                </a:solidFill>
              </a:rPr>
              <a:t>the Canberra Accord on </a:t>
            </a:r>
            <a:r>
              <a:rPr lang="en-US" altLang="zh-CN" sz="2400" dirty="0" smtClean="0">
                <a:solidFill>
                  <a:schemeClr val="bg1"/>
                </a:solidFill>
              </a:rPr>
              <a:t>Architectural Education</a:t>
            </a:r>
            <a:r>
              <a:rPr lang="en-US" altLang="zh-CN" sz="2400" dirty="0">
                <a:solidFill>
                  <a:schemeClr val="bg1"/>
                </a:solidFill>
              </a:rPr>
              <a:t>. </a:t>
            </a:r>
            <a:endParaRPr lang="en-US" altLang="zh-CN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17" y="2287926"/>
            <a:ext cx="43815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399" y="352175"/>
            <a:ext cx="11109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3 </a:t>
            </a:r>
            <a:r>
              <a:rPr lang="en-US" altLang="zh-CN" sz="2400" b="1" dirty="0">
                <a:solidFill>
                  <a:schemeClr val="bg1"/>
                </a:solidFill>
              </a:rPr>
              <a:t>ACCREDITATION</a:t>
            </a:r>
          </a:p>
          <a:p>
            <a:r>
              <a:rPr lang="en-US" altLang="zh-CN" sz="2400" dirty="0">
                <a:solidFill>
                  <a:schemeClr val="bg1"/>
                </a:solidFill>
              </a:rPr>
              <a:t>In 1992, the 1st National Board of Architectural Accrediting was formed. By the same </a:t>
            </a:r>
            <a:r>
              <a:rPr lang="en-US" altLang="zh-CN" sz="2400" dirty="0" smtClean="0">
                <a:solidFill>
                  <a:schemeClr val="bg1"/>
                </a:solidFill>
              </a:rPr>
              <a:t>year, an </a:t>
            </a:r>
            <a:r>
              <a:rPr lang="en-US" altLang="zh-CN" sz="2400" dirty="0">
                <a:solidFill>
                  <a:schemeClr val="bg1"/>
                </a:solidFill>
              </a:rPr>
              <a:t>accreditation on the B. Arch Program was carried out by the NBAA, and later in 1994, </a:t>
            </a:r>
            <a:r>
              <a:rPr lang="en-US" altLang="zh-CN" sz="2400" dirty="0" smtClean="0">
                <a:solidFill>
                  <a:schemeClr val="bg1"/>
                </a:solidFill>
              </a:rPr>
              <a:t>an accreditation </a:t>
            </a:r>
            <a:r>
              <a:rPr lang="en-US" altLang="zh-CN" sz="2400" dirty="0">
                <a:solidFill>
                  <a:schemeClr val="bg1"/>
                </a:solidFill>
              </a:rPr>
              <a:t>on M. Arch Program was initiated. The NBAA is composed of well-known </a:t>
            </a:r>
            <a:r>
              <a:rPr lang="en-US" altLang="zh-CN" sz="2400" dirty="0" smtClean="0">
                <a:solidFill>
                  <a:schemeClr val="bg1"/>
                </a:solidFill>
              </a:rPr>
              <a:t>professors and </a:t>
            </a:r>
            <a:r>
              <a:rPr lang="en-US" altLang="zh-CN" sz="2400" dirty="0">
                <a:solidFill>
                  <a:schemeClr val="bg1"/>
                </a:solidFill>
              </a:rPr>
              <a:t>experts from the field of architecture, which ensures its authority and honesty. The 6th </a:t>
            </a:r>
            <a:r>
              <a:rPr lang="en-US" altLang="zh-CN" sz="2400" dirty="0" smtClean="0">
                <a:solidFill>
                  <a:schemeClr val="bg1"/>
                </a:solidFill>
              </a:rPr>
              <a:t>NBAA was </a:t>
            </a:r>
            <a:r>
              <a:rPr lang="en-US" altLang="zh-CN" sz="2400" dirty="0">
                <a:solidFill>
                  <a:schemeClr val="bg1"/>
                </a:solidFill>
              </a:rPr>
              <a:t>formed on January 2015 for a validity of five years. It is composed of 31 members, </a:t>
            </a:r>
            <a:r>
              <a:rPr lang="en-US" altLang="zh-CN" sz="2400" dirty="0" smtClean="0">
                <a:solidFill>
                  <a:schemeClr val="bg1"/>
                </a:solidFill>
              </a:rPr>
              <a:t>including 15 </a:t>
            </a:r>
            <a:r>
              <a:rPr lang="en-US" altLang="zh-CN" sz="2400" dirty="0">
                <a:solidFill>
                  <a:schemeClr val="bg1"/>
                </a:solidFill>
              </a:rPr>
              <a:t>professors, 15 professional architects and one general secretary. NBAA’s accreditation </a:t>
            </a:r>
            <a:r>
              <a:rPr lang="en-US" altLang="zh-CN" sz="2400" dirty="0" smtClean="0">
                <a:solidFill>
                  <a:schemeClr val="bg1"/>
                </a:solidFill>
              </a:rPr>
              <a:t>may have </a:t>
            </a:r>
            <a:r>
              <a:rPr lang="en-US" altLang="zh-CN" sz="2400" dirty="0">
                <a:solidFill>
                  <a:schemeClr val="bg1"/>
                </a:solidFill>
              </a:rPr>
              <a:t>three kinds of results: the seven-year validity, the four-year validity, the four-year </a:t>
            </a:r>
            <a:r>
              <a:rPr lang="en-US" altLang="zh-CN" sz="2400" dirty="0" smtClean="0">
                <a:solidFill>
                  <a:schemeClr val="bg1"/>
                </a:solidFill>
              </a:rPr>
              <a:t>validity under </a:t>
            </a:r>
            <a:r>
              <a:rPr lang="en-US" altLang="zh-CN" sz="2400" dirty="0">
                <a:solidFill>
                  <a:schemeClr val="bg1"/>
                </a:solidFill>
              </a:rPr>
              <a:t>certain conditions.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14" y="4164484"/>
            <a:ext cx="4664970" cy="266517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20670"/>
            <a:ext cx="7527030" cy="273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8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3399" y="352175"/>
            <a:ext cx="11109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By the end of May 2016, 60 universities in total have passed the NBAA’s accreditation (</a:t>
            </a:r>
            <a:r>
              <a:rPr lang="en-US" altLang="zh-CN" sz="2400" dirty="0" smtClean="0">
                <a:solidFill>
                  <a:schemeClr val="bg1"/>
                </a:solidFill>
              </a:rPr>
              <a:t>Fig.1</a:t>
            </a:r>
            <a:r>
              <a:rPr lang="en-US" altLang="zh-CN" sz="2400" dirty="0">
                <a:solidFill>
                  <a:schemeClr val="bg1"/>
                </a:solidFill>
              </a:rPr>
              <a:t>), with 59 for B. Arch Program and 38 for M. Arch Program, accounting for 21% of </a:t>
            </a:r>
            <a:r>
              <a:rPr lang="en-US" altLang="zh-CN" sz="2400" dirty="0" smtClean="0">
                <a:solidFill>
                  <a:schemeClr val="bg1"/>
                </a:solidFill>
              </a:rPr>
              <a:t>282 universities </a:t>
            </a:r>
            <a:r>
              <a:rPr lang="en-US" altLang="zh-CN" sz="2400" dirty="0">
                <a:solidFill>
                  <a:schemeClr val="bg1"/>
                </a:solidFill>
              </a:rPr>
              <a:t>that offer architectural education.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701054"/>
            <a:ext cx="3601581" cy="530165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011" y="1701054"/>
            <a:ext cx="3354001" cy="530165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294" y="1701054"/>
            <a:ext cx="4046652" cy="267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3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-49295"/>
            <a:ext cx="12320187" cy="693491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1298D4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433842" y="1585649"/>
            <a:ext cx="5183677" cy="615554"/>
            <a:chOff x="3194456" y="2077247"/>
            <a:chExt cx="5183677" cy="615553"/>
          </a:xfrm>
        </p:grpSpPr>
        <p:sp>
          <p:nvSpPr>
            <p:cNvPr id="4" name="泪滴形 3"/>
            <p:cNvSpPr/>
            <p:nvPr/>
          </p:nvSpPr>
          <p:spPr>
            <a:xfrm>
              <a:off x="3194456" y="2077247"/>
              <a:ext cx="551379" cy="551379"/>
            </a:xfrm>
            <a:prstGeom prst="teardrop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dirty="0"/>
            </a:p>
          </p:txBody>
        </p:sp>
        <p:sp>
          <p:nvSpPr>
            <p:cNvPr id="21" name="文本框 4"/>
            <p:cNvSpPr txBox="1"/>
            <p:nvPr/>
          </p:nvSpPr>
          <p:spPr>
            <a:xfrm>
              <a:off x="3991163" y="2077248"/>
              <a:ext cx="4386970" cy="615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建筑教育和认证</a:t>
              </a:r>
              <a:endPara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en-US" altLang="zh-CN" sz="1600" b="1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Architectural Education and Accreditation</a:t>
              </a:r>
              <a:r>
                <a:rPr lang="en-US" altLang="zh-CN" sz="1600" b="1" dirty="0">
                  <a:ea typeface="微软雅黑" pitchFamily="34" charset="-122"/>
                </a:rPr>
                <a:t> </a:t>
              </a:r>
              <a:r>
                <a:rPr lang="en-US" altLang="zh-CN" sz="1600" b="1" dirty="0">
                  <a:solidFill>
                    <a:srgbClr val="C00000"/>
                  </a:solidFill>
                  <a:ea typeface="微软雅黑" panose="020B0503020204020204" pitchFamily="34" charset="-122"/>
                </a:rPr>
                <a:t>System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149517" y="2305133"/>
            <a:ext cx="2672092" cy="615553"/>
            <a:chOff x="3194456" y="2810673"/>
            <a:chExt cx="2672093" cy="615554"/>
          </a:xfrm>
        </p:grpSpPr>
        <p:sp>
          <p:nvSpPr>
            <p:cNvPr id="26" name="泪滴形 25"/>
            <p:cNvSpPr/>
            <p:nvPr/>
          </p:nvSpPr>
          <p:spPr>
            <a:xfrm>
              <a:off x="3194456" y="2824601"/>
              <a:ext cx="551379" cy="551379"/>
            </a:xfrm>
            <a:prstGeom prst="teardrop">
              <a:avLst/>
            </a:prstGeom>
            <a:solidFill>
              <a:srgbClr val="8D8D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dirty="0"/>
            </a:p>
          </p:txBody>
        </p:sp>
        <p:sp>
          <p:nvSpPr>
            <p:cNvPr id="22" name="文本框 6"/>
            <p:cNvSpPr txBox="1"/>
            <p:nvPr/>
          </p:nvSpPr>
          <p:spPr>
            <a:xfrm>
              <a:off x="3991163" y="2810673"/>
              <a:ext cx="1875386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建筑师</a:t>
              </a:r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职业实践</a:t>
              </a:r>
              <a:endParaRPr lang="en-US" altLang="zh-CN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dirty="0" smtClean="0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Professional Practice</a:t>
              </a:r>
              <a:endParaRPr lang="en-US" altLang="zh-CN" sz="1600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902685" y="3038555"/>
            <a:ext cx="2439913" cy="615553"/>
            <a:chOff x="3194456" y="3544098"/>
            <a:chExt cx="2439912" cy="615554"/>
          </a:xfrm>
        </p:grpSpPr>
        <p:sp>
          <p:nvSpPr>
            <p:cNvPr id="27" name="泪滴形 26"/>
            <p:cNvSpPr/>
            <p:nvPr/>
          </p:nvSpPr>
          <p:spPr>
            <a:xfrm>
              <a:off x="3194456" y="3571955"/>
              <a:ext cx="551379" cy="551379"/>
            </a:xfrm>
            <a:prstGeom prst="teardrop">
              <a:avLst/>
            </a:prstGeom>
            <a:solidFill>
              <a:srgbClr val="FF83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altLang="zh-CN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dirty="0"/>
            </a:p>
          </p:txBody>
        </p:sp>
        <p:sp>
          <p:nvSpPr>
            <p:cNvPr id="23" name="文本框 8"/>
            <p:cNvSpPr txBox="1"/>
            <p:nvPr/>
          </p:nvSpPr>
          <p:spPr>
            <a:xfrm>
              <a:off x="3991162" y="3544098"/>
              <a:ext cx="1643206" cy="615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建筑市场</a:t>
              </a:r>
              <a:endPara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en-US" altLang="zh-CN" sz="1600" dirty="0" smtClean="0">
                  <a:solidFill>
                    <a:srgbClr val="FF0000"/>
                  </a:solidFill>
                  <a:latin typeface="+mj-lt"/>
                  <a:ea typeface="微软雅黑" panose="020B0503020204020204" pitchFamily="34" charset="-122"/>
                </a:rPr>
                <a:t>Statues of Market</a:t>
              </a:r>
              <a:endParaRPr lang="en-US" altLang="zh-CN" sz="1600" dirty="0">
                <a:solidFill>
                  <a:srgbClr val="FF0000"/>
                </a:solidFill>
                <a:latin typeface="+mj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-6151796" y="-2013618"/>
            <a:ext cx="15107110" cy="8819684"/>
            <a:chOff x="281452" y="870857"/>
            <a:chExt cx="15107110" cy="8819684"/>
          </a:xfrm>
        </p:grpSpPr>
        <p:cxnSp>
          <p:nvCxnSpPr>
            <p:cNvPr id="32" name="直接连接符 31"/>
            <p:cNvCxnSpPr/>
            <p:nvPr/>
          </p:nvCxnSpPr>
          <p:spPr>
            <a:xfrm>
              <a:off x="9329443" y="870857"/>
              <a:ext cx="0" cy="5545818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81452" y="3643313"/>
              <a:ext cx="11532974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6846593" y="1160463"/>
              <a:ext cx="8541969" cy="8530078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6559703" y="1915886"/>
              <a:ext cx="4491780" cy="4500789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3444171" y="435676"/>
            <a:ext cx="12993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Contents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3339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0934" y="3536455"/>
            <a:ext cx="2670629" cy="24384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5238751" y="-1011229"/>
            <a:ext cx="11131211" cy="11387511"/>
            <a:chOff x="4257352" y="-1696970"/>
            <a:chExt cx="11131210" cy="11387511"/>
          </a:xfrm>
        </p:grpSpPr>
        <p:cxnSp>
          <p:nvCxnSpPr>
            <p:cNvPr id="12" name="直接连接符 11"/>
            <p:cNvCxnSpPr/>
            <p:nvPr/>
          </p:nvCxnSpPr>
          <p:spPr>
            <a:xfrm>
              <a:off x="9329443" y="-1238767"/>
              <a:ext cx="0" cy="8025459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257352" y="3643313"/>
              <a:ext cx="814683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7079888" y="1393434"/>
              <a:ext cx="8308674" cy="8297107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 flipH="1">
              <a:off x="6559703" y="-1696970"/>
              <a:ext cx="8097404" cy="8113645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泪滴形 6"/>
          <p:cNvSpPr/>
          <p:nvPr/>
        </p:nvSpPr>
        <p:spPr>
          <a:xfrm>
            <a:off x="1254663" y="1712393"/>
            <a:ext cx="2970135" cy="2970135"/>
          </a:xfrm>
          <a:prstGeom prst="teardrop">
            <a:avLst/>
          </a:prstGeom>
          <a:solidFill>
            <a:srgbClr val="8D8D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altLang="zh-CN" sz="13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13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4"/>
          <p:cNvSpPr txBox="1"/>
          <p:nvPr/>
        </p:nvSpPr>
        <p:spPr>
          <a:xfrm>
            <a:off x="3713324" y="2300369"/>
            <a:ext cx="767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建筑师职业实践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81211" y="2827471"/>
            <a:ext cx="39338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PROFESSIONAL PRACTICE</a:t>
            </a:r>
            <a:endParaRPr lang="en-US" altLang="zh-CN" sz="2000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0001" y="6458908"/>
            <a:ext cx="9050299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l"/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WEI     TSINGHUA ARCHITECTURAL DESIGN AND RESEARCH INSTITUTE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000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97267" y="1614399"/>
            <a:ext cx="10424160" cy="4511766"/>
          </a:xfrm>
        </p:spPr>
        <p:txBody>
          <a:bodyPr>
            <a:normAutofit fontScale="92500" lnSpcReduction="10000"/>
          </a:bodyPr>
          <a:lstStyle/>
          <a:p>
            <a:pPr marL="617220" indent="-617220">
              <a:buAutoNum type="arabicPeriod"/>
            </a:pPr>
            <a:r>
              <a:rPr lang="en-US" altLang="zh-CN" dirty="0" smtClean="0">
                <a:solidFill>
                  <a:schemeClr val="bg1"/>
                </a:solidFill>
                <a:ea typeface="바탕체" pitchFamily="49" charset="-127"/>
              </a:rPr>
              <a:t> MEMBERS</a:t>
            </a:r>
          </a:p>
          <a:p>
            <a:pPr marL="617220" indent="-617220">
              <a:buAutoNum type="arabicPeriod"/>
            </a:pPr>
            <a:r>
              <a:rPr lang="en-US" altLang="ko-KR" dirty="0" smtClean="0">
                <a:solidFill>
                  <a:schemeClr val="bg1"/>
                </a:solidFill>
                <a:ea typeface="바탕체" pitchFamily="49" charset="-127"/>
              </a:rPr>
              <a:t> REGISTRATION</a:t>
            </a:r>
          </a:p>
          <a:p>
            <a:pPr marL="617220" indent="-617220">
              <a:buAutoNum type="arabicPeriod"/>
            </a:pPr>
            <a:r>
              <a:rPr lang="en-US" altLang="ko-KR" dirty="0" smtClean="0">
                <a:solidFill>
                  <a:schemeClr val="bg1"/>
                </a:solidFill>
                <a:ea typeface="바탕체" pitchFamily="49" charset="-127"/>
              </a:rPr>
              <a:t> CPD  AND OTHER  COURSES</a:t>
            </a:r>
          </a:p>
          <a:p>
            <a:pPr marL="617220" indent="-617220">
              <a:buAutoNum type="arabicPeriod"/>
            </a:pPr>
            <a:r>
              <a:rPr lang="en-US" altLang="ko-KR" dirty="0" smtClean="0">
                <a:solidFill>
                  <a:schemeClr val="bg1"/>
                </a:solidFill>
                <a:ea typeface="바탕체" pitchFamily="49" charset="-127"/>
              </a:rPr>
              <a:t> FEES / COMPENSTAION STRUCTURE UPDATE</a:t>
            </a:r>
          </a:p>
          <a:p>
            <a:pPr marL="617220" indent="-617220">
              <a:buAutoNum type="arabicPeriod"/>
            </a:pPr>
            <a:r>
              <a:rPr lang="en-US" altLang="ko-KR" dirty="0" smtClean="0">
                <a:solidFill>
                  <a:schemeClr val="bg1"/>
                </a:solidFill>
                <a:ea typeface="바탕체" pitchFamily="49" charset="-127"/>
              </a:rPr>
              <a:t> PRACTICE RELATED PUBLICATION  &amp; DOCUMENTATION UPDATE</a:t>
            </a:r>
          </a:p>
          <a:p>
            <a:pPr marL="617220" indent="-617220">
              <a:buAutoNum type="arabicPeriod"/>
            </a:pPr>
            <a:r>
              <a:rPr lang="en-US" altLang="ko-KR" dirty="0" smtClean="0">
                <a:solidFill>
                  <a:schemeClr val="bg1"/>
                </a:solidFill>
                <a:ea typeface="바탕체" pitchFamily="49" charset="-127"/>
              </a:rPr>
              <a:t> PRACTICE &amp; EDUCATION UPDATE</a:t>
            </a:r>
          </a:p>
          <a:p>
            <a:pPr marL="617220" indent="-617220">
              <a:buAutoNum type="arabicPeriod"/>
            </a:pPr>
            <a:r>
              <a:rPr lang="en-US" altLang="zh-CN" dirty="0" smtClean="0">
                <a:solidFill>
                  <a:schemeClr val="bg1"/>
                </a:solidFill>
                <a:ea typeface="바탕체" pitchFamily="49" charset="-127"/>
              </a:rPr>
              <a:t>OTHER ISSUES</a:t>
            </a:r>
            <a:endParaRPr lang="en-US" altLang="ko-KR" dirty="0" smtClean="0">
              <a:solidFill>
                <a:schemeClr val="bg1"/>
              </a:solidFill>
              <a:ea typeface="바탕체" pitchFamily="49" charset="-127"/>
            </a:endParaRPr>
          </a:p>
          <a:p>
            <a:pPr marL="0" indent="0">
              <a:buNone/>
            </a:pPr>
            <a:r>
              <a:rPr lang="en-US" altLang="ko-KR" dirty="0" smtClean="0">
                <a:solidFill>
                  <a:schemeClr val="bg1"/>
                </a:solidFill>
                <a:ea typeface="바탕체" pitchFamily="49" charset="-127"/>
              </a:rPr>
              <a:t> </a:t>
            </a:r>
          </a:p>
          <a:p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21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24471" y="267353"/>
            <a:ext cx="9875520" cy="821302"/>
          </a:xfrm>
        </p:spPr>
        <p:txBody>
          <a:bodyPr/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CONTENT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2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7341734" y="3515410"/>
            <a:ext cx="28380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zh-CN" sz="4800" b="1" dirty="0">
                <a:solidFill>
                  <a:srgbClr val="FFC000"/>
                </a:solidFill>
                <a:ea typeface="바탕체" pitchFamily="49" charset="-127"/>
              </a:rPr>
              <a:t>MEMBERS</a:t>
            </a:r>
            <a:endParaRPr lang="zh-CN" alt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4555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23</a:t>
            </a:fld>
            <a:endParaRPr lang="zh-CN" altLang="en-US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158240" y="1268761"/>
            <a:ext cx="7270819" cy="48574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840" dirty="0">
                <a:solidFill>
                  <a:schemeClr val="bg1"/>
                </a:solidFill>
              </a:rPr>
              <a:t>27,867</a:t>
            </a:r>
            <a:r>
              <a:rPr lang="en-US" altLang="zh-CN" sz="2640" dirty="0">
                <a:solidFill>
                  <a:schemeClr val="bg1"/>
                </a:solidFill>
              </a:rPr>
              <a:t> </a:t>
            </a:r>
            <a:r>
              <a:rPr lang="en-US" altLang="ko-KR" sz="2640" dirty="0">
                <a:solidFill>
                  <a:schemeClr val="bg1"/>
                </a:solidFill>
              </a:rPr>
              <a:t>(</a:t>
            </a:r>
            <a:r>
              <a:rPr lang="en-US" altLang="zh-CN" sz="2640" dirty="0">
                <a:solidFill>
                  <a:schemeClr val="bg1"/>
                </a:solidFill>
              </a:rPr>
              <a:t>Latest O</a:t>
            </a:r>
            <a:r>
              <a:rPr lang="en-US" altLang="ko-KR" sz="2640" dirty="0">
                <a:solidFill>
                  <a:schemeClr val="bg1"/>
                </a:solidFill>
              </a:rPr>
              <a:t>f June, 2013)</a:t>
            </a:r>
            <a:endParaRPr lang="en-US" altLang="zh-CN" sz="168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altLang="zh-CN" sz="1680" dirty="0">
                <a:solidFill>
                  <a:schemeClr val="bg1"/>
                </a:solidFill>
              </a:rPr>
              <a:t>          Data Source: http://www.pqrc.org.cn/</a:t>
            </a:r>
          </a:p>
          <a:p>
            <a:pPr marL="0" indent="0">
              <a:buNone/>
            </a:pPr>
            <a:r>
              <a:rPr lang="en-US" altLang="zh-CN" sz="1680" dirty="0">
                <a:solidFill>
                  <a:schemeClr val="bg1"/>
                </a:solidFill>
              </a:rPr>
              <a:t> </a:t>
            </a:r>
            <a:endParaRPr lang="zh-CN" altLang="en-US" sz="1680" dirty="0">
              <a:solidFill>
                <a:schemeClr val="bg1"/>
              </a:solidFill>
            </a:endParaRPr>
          </a:p>
        </p:txBody>
      </p:sp>
      <p:sp>
        <p:nvSpPr>
          <p:cNvPr id="4" name="标题 3"/>
          <p:cNvSpPr txBox="1">
            <a:spLocks/>
          </p:cNvSpPr>
          <p:nvPr/>
        </p:nvSpPr>
        <p:spPr>
          <a:xfrm>
            <a:off x="1158240" y="274639"/>
            <a:ext cx="9875520" cy="82130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algn="l"/>
            <a:r>
              <a:rPr lang="en-US" altLang="ko-KR" sz="4320" dirty="0">
                <a:solidFill>
                  <a:schemeClr val="bg1"/>
                </a:solidFill>
                <a:latin typeface="+mj-lt"/>
              </a:rPr>
              <a:t>Number Of Registered Architects</a:t>
            </a:r>
            <a:endParaRPr lang="zh-CN" altLang="en-US" sz="432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5" name="图表 4"/>
          <p:cNvGraphicFramePr/>
          <p:nvPr>
            <p:extLst/>
          </p:nvPr>
        </p:nvGraphicFramePr>
        <p:xfrm>
          <a:off x="4194989" y="1614398"/>
          <a:ext cx="7877472" cy="52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6475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24</a:t>
            </a:fld>
            <a:endParaRPr lang="zh-CN" altLang="en-US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158240" y="1614399"/>
            <a:ext cx="5715446" cy="48574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2640" dirty="0">
                <a:solidFill>
                  <a:schemeClr val="bg1"/>
                </a:solidFill>
              </a:rPr>
              <a:t> Survey Of 21872 Registered Architects</a:t>
            </a:r>
          </a:p>
          <a:p>
            <a:pPr marL="0" indent="0">
              <a:buNone/>
            </a:pPr>
            <a:r>
              <a:rPr lang="en-US" altLang="zh-CN" sz="1680" dirty="0">
                <a:solidFill>
                  <a:schemeClr val="bg1"/>
                </a:solidFill>
              </a:rPr>
              <a:t>Data Source: http://www.pqrc.org.cn/</a:t>
            </a:r>
          </a:p>
          <a:p>
            <a:pPr marL="0" indent="0">
              <a:buNone/>
            </a:pPr>
            <a:r>
              <a:rPr lang="en-US" altLang="zh-CN" sz="1680" dirty="0">
                <a:solidFill>
                  <a:schemeClr val="bg1"/>
                </a:solidFill>
              </a:rPr>
              <a:t> </a:t>
            </a:r>
            <a:endParaRPr lang="zh-CN" altLang="en-US" sz="1680" dirty="0">
              <a:solidFill>
                <a:schemeClr val="bg1"/>
              </a:solidFill>
            </a:endParaRPr>
          </a:p>
        </p:txBody>
      </p:sp>
      <p:sp>
        <p:nvSpPr>
          <p:cNvPr id="4" name="标题 3"/>
          <p:cNvSpPr txBox="1">
            <a:spLocks/>
          </p:cNvSpPr>
          <p:nvPr/>
        </p:nvSpPr>
        <p:spPr>
          <a:xfrm>
            <a:off x="1158240" y="274639"/>
            <a:ext cx="9875520" cy="82130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algn="l"/>
            <a:r>
              <a:rPr lang="en-US" altLang="ko-KR" sz="3840" dirty="0">
                <a:solidFill>
                  <a:schemeClr val="bg1"/>
                </a:solidFill>
              </a:rPr>
              <a:t>Age Of Registered Architects</a:t>
            </a:r>
          </a:p>
        </p:txBody>
      </p:sp>
      <p:graphicFrame>
        <p:nvGraphicFramePr>
          <p:cNvPr id="5" name="图表 4"/>
          <p:cNvGraphicFramePr/>
          <p:nvPr>
            <p:extLst>
              <p:ext uri="{D42A27DB-BD31-4B8C-83A1-F6EECF244321}">
                <p14:modId xmlns:p14="http://schemas.microsoft.com/office/powerpoint/2010/main" val="2049963051"/>
              </p:ext>
            </p:extLst>
          </p:nvPr>
        </p:nvGraphicFramePr>
        <p:xfrm>
          <a:off x="4886266" y="1700808"/>
          <a:ext cx="7690454" cy="5157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20417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25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5923181" y="3861049"/>
            <a:ext cx="453290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800" b="1" dirty="0">
                <a:solidFill>
                  <a:srgbClr val="FFC000"/>
                </a:solidFill>
                <a:ea typeface="바탕체" pitchFamily="49" charset="-127"/>
              </a:rPr>
              <a:t>       </a:t>
            </a:r>
            <a:r>
              <a:rPr lang="en-US" altLang="ko-KR" sz="4320" b="1" dirty="0">
                <a:solidFill>
                  <a:srgbClr val="FFC000"/>
                </a:solidFill>
                <a:ea typeface="바탕체" pitchFamily="49" charset="-127"/>
              </a:rPr>
              <a:t>REGISTRATION</a:t>
            </a:r>
          </a:p>
        </p:txBody>
      </p:sp>
    </p:spTree>
    <p:extLst>
      <p:ext uri="{BB962C8B-B14F-4D97-AF65-F5344CB8AC3E}">
        <p14:creationId xmlns:p14="http://schemas.microsoft.com/office/powerpoint/2010/main" val="18605099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399" y="352175"/>
            <a:ext cx="1110996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</a:rPr>
              <a:t>REGISTRATIONS </a:t>
            </a:r>
            <a:r>
              <a:rPr lang="en-US" altLang="zh-CN" sz="2400" b="1" dirty="0">
                <a:solidFill>
                  <a:schemeClr val="bg1"/>
                </a:solidFill>
              </a:rPr>
              <a:t>AND LICENSE </a:t>
            </a:r>
            <a:r>
              <a:rPr lang="en-US" altLang="zh-CN" sz="2400" b="1" dirty="0" smtClean="0">
                <a:solidFill>
                  <a:schemeClr val="bg1"/>
                </a:solidFill>
              </a:rPr>
              <a:t>REQUIREMENT</a:t>
            </a:r>
          </a:p>
          <a:p>
            <a:endParaRPr lang="en-US" altLang="zh-CN" sz="2400" b="1" dirty="0">
              <a:solidFill>
                <a:schemeClr val="bg1"/>
              </a:solidFill>
            </a:endParaRPr>
          </a:p>
          <a:p>
            <a:r>
              <a:rPr lang="en-US" altLang="zh-CN" sz="2400" dirty="0" smtClean="0">
                <a:solidFill>
                  <a:schemeClr val="bg1"/>
                </a:solidFill>
              </a:rPr>
              <a:t>The </a:t>
            </a:r>
            <a:r>
              <a:rPr lang="en-US" altLang="zh-CN" sz="2400" dirty="0">
                <a:solidFill>
                  <a:schemeClr val="bg1"/>
                </a:solidFill>
              </a:rPr>
              <a:t>qualification system of Registered Architect is a whole procedure composed of</a:t>
            </a:r>
          </a:p>
          <a:p>
            <a:r>
              <a:rPr lang="fr-FR" altLang="zh-CN" sz="2400" dirty="0">
                <a:solidFill>
                  <a:schemeClr val="bg1"/>
                </a:solidFill>
              </a:rPr>
              <a:t>education accreditation, professional practice, qualification examination, certification</a:t>
            </a:r>
          </a:p>
          <a:p>
            <a:r>
              <a:rPr lang="en-US" altLang="zh-CN" sz="2400" dirty="0">
                <a:solidFill>
                  <a:schemeClr val="bg1"/>
                </a:solidFill>
              </a:rPr>
              <a:t>management, continuing education, and credit management. Professionals of architecture </a:t>
            </a:r>
            <a:r>
              <a:rPr lang="en-US" altLang="zh-CN" sz="2400" dirty="0" smtClean="0">
                <a:solidFill>
                  <a:schemeClr val="bg1"/>
                </a:solidFill>
              </a:rPr>
              <a:t>who intend </a:t>
            </a:r>
            <a:r>
              <a:rPr lang="en-US" altLang="zh-CN" sz="2400" dirty="0">
                <a:solidFill>
                  <a:schemeClr val="bg1"/>
                </a:solidFill>
              </a:rPr>
              <a:t>to get the Certificate of Registered Architect are obliged to meet the standards </a:t>
            </a:r>
            <a:r>
              <a:rPr lang="en-US" altLang="zh-CN" sz="2400" dirty="0" smtClean="0">
                <a:solidFill>
                  <a:schemeClr val="bg1"/>
                </a:solidFill>
              </a:rPr>
              <a:t>for education </a:t>
            </a:r>
            <a:r>
              <a:rPr lang="en-US" altLang="zh-CN" sz="2400" dirty="0">
                <a:solidFill>
                  <a:schemeClr val="bg1"/>
                </a:solidFill>
              </a:rPr>
              <a:t>accreditation, professional practice, and qualification examination</a:t>
            </a:r>
            <a:r>
              <a:rPr lang="en-US" altLang="zh-CN" sz="2400" dirty="0" smtClean="0">
                <a:solidFill>
                  <a:schemeClr val="bg1"/>
                </a:solidFill>
              </a:rPr>
              <a:t>.</a:t>
            </a:r>
          </a:p>
          <a:p>
            <a:endParaRPr lang="en-US" altLang="zh-CN" sz="2400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According to the </a:t>
            </a:r>
            <a:r>
              <a:rPr lang="en-US" altLang="zh-CN" sz="2400" i="1" dirty="0">
                <a:solidFill>
                  <a:schemeClr val="bg1"/>
                </a:solidFill>
                <a:latin typeface="Calibri-Italic"/>
              </a:rPr>
              <a:t>Ordinance on Architect Registration </a:t>
            </a: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issued by the State Council of China in 1995, the graduates of the NBAA accredited architecture schools may participate to the National Examination of Architect Registration after a certain period of professional practice. In particular, three-year practice is required for graduates with B. Arch and two-year practice for those with M. Arch. Another two-year practice is obliged for the graduates of architecture schools that have not passed the NBAA’s accreditation.</a:t>
            </a:r>
            <a:endParaRPr lang="zh-CN" altLang="en-US" sz="2400" dirty="0">
              <a:solidFill>
                <a:schemeClr val="bg1"/>
              </a:solidFill>
            </a:endParaRPr>
          </a:p>
          <a:p>
            <a:endParaRPr lang="en-US" altLang="zh-CN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64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399" y="352175"/>
            <a:ext cx="111099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NBAA also strengthens communication with Hong Kong Institute of Architects (HKIA).</a:t>
            </a:r>
          </a:p>
          <a:p>
            <a:r>
              <a:rPr lang="en-US" altLang="zh-CN" sz="2400" i="1" dirty="0">
                <a:solidFill>
                  <a:schemeClr val="bg1"/>
                </a:solidFill>
              </a:rPr>
              <a:t>Architectural Education Accreditation Mutual Recognition Agreement </a:t>
            </a:r>
            <a:r>
              <a:rPr lang="en-US" altLang="zh-CN" sz="2400" dirty="0">
                <a:solidFill>
                  <a:schemeClr val="bg1"/>
                </a:solidFill>
              </a:rPr>
              <a:t>was signed in January </a:t>
            </a:r>
            <a:r>
              <a:rPr lang="en-US" altLang="zh-CN" sz="2400" dirty="0" smtClean="0">
                <a:solidFill>
                  <a:schemeClr val="bg1"/>
                </a:solidFill>
              </a:rPr>
              <a:t>2013. This </a:t>
            </a:r>
            <a:r>
              <a:rPr lang="en-US" altLang="zh-CN" sz="2400" dirty="0">
                <a:solidFill>
                  <a:schemeClr val="bg1"/>
                </a:solidFill>
              </a:rPr>
              <a:t>is the second time that the </a:t>
            </a:r>
            <a:r>
              <a:rPr lang="en-US" altLang="zh-CN" sz="2400" i="1" dirty="0">
                <a:solidFill>
                  <a:schemeClr val="bg1"/>
                </a:solidFill>
              </a:rPr>
              <a:t>Mutual Recognition Agreement </a:t>
            </a:r>
            <a:r>
              <a:rPr lang="en-US" altLang="zh-CN" sz="2400" dirty="0">
                <a:solidFill>
                  <a:schemeClr val="bg1"/>
                </a:solidFill>
              </a:rPr>
              <a:t>is signed.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8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28</a:t>
            </a:fld>
            <a:endParaRPr lang="zh-CN" altLang="en-US"/>
          </a:p>
        </p:txBody>
      </p:sp>
      <p:graphicFrame>
        <p:nvGraphicFramePr>
          <p:cNvPr id="11" name="图示 10"/>
          <p:cNvGraphicFramePr/>
          <p:nvPr>
            <p:extLst/>
          </p:nvPr>
        </p:nvGraphicFramePr>
        <p:xfrm>
          <a:off x="2438400" y="990600"/>
          <a:ext cx="73152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326004"/>
              </p:ext>
            </p:extLst>
          </p:nvPr>
        </p:nvGraphicFramePr>
        <p:xfrm>
          <a:off x="1170653" y="404664"/>
          <a:ext cx="9776698" cy="585852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135082"/>
                <a:gridCol w="3641616"/>
              </a:tblGrid>
              <a:tr h="1411357">
                <a:tc>
                  <a:txBody>
                    <a:bodyPr/>
                    <a:lstStyle/>
                    <a:p>
                      <a:r>
                        <a:rPr lang="en-US" altLang="zh-CN" sz="2900" dirty="0" smtClean="0">
                          <a:solidFill>
                            <a:schemeClr val="bg1"/>
                          </a:solidFill>
                        </a:rPr>
                        <a:t>Required Educational Qualification for registration - 5 year B.Arch.</a:t>
                      </a:r>
                      <a:endParaRPr lang="zh-CN" altLang="en-US" sz="29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4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zh-CN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/>
                </a:tc>
              </a:tr>
              <a:tr h="3035808">
                <a:tc>
                  <a:txBody>
                    <a:bodyPr/>
                    <a:lstStyle/>
                    <a:p>
                      <a:endParaRPr lang="en-US" altLang="zh-CN" sz="29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altLang="zh-CN" sz="29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US" altLang="zh-CN" sz="2900" dirty="0" smtClean="0">
                          <a:solidFill>
                            <a:schemeClr val="bg1"/>
                          </a:solidFill>
                        </a:rPr>
                        <a:t>Number of years Required as  Working Experiences  for registration</a:t>
                      </a:r>
                      <a:endParaRPr lang="zh-CN" altLang="en-US" sz="29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Bachelor</a:t>
                      </a:r>
                      <a:r>
                        <a:rPr lang="en-US" altLang="zh-CN" sz="2400" b="0" i="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degree of Engineering (not fits NBAA’s accrediting standards) : </a:t>
                      </a:r>
                      <a:r>
                        <a:rPr lang="en-US" altLang="zh-CN" sz="2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 years </a:t>
                      </a:r>
                    </a:p>
                    <a:p>
                      <a:pPr algn="l"/>
                      <a:r>
                        <a:rPr lang="en-US" altLang="zh-CN" sz="2400" b="0" i="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Bachelor</a:t>
                      </a:r>
                      <a:r>
                        <a:rPr lang="en-US" altLang="zh-CN" sz="2400" b="0" i="0" kern="1200" baseline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degree of Architecture(fits NBAA’s accrediting standards) : 3 years</a:t>
                      </a:r>
                      <a:endParaRPr lang="en-US" altLang="zh-CN" sz="2400" b="0" i="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/>
                </a:tc>
              </a:tr>
              <a:tr h="1411357">
                <a:tc>
                  <a:txBody>
                    <a:bodyPr/>
                    <a:lstStyle/>
                    <a:p>
                      <a:r>
                        <a:rPr lang="en-US" altLang="zh-CN" sz="2900" dirty="0" smtClean="0">
                          <a:solidFill>
                            <a:schemeClr val="bg1"/>
                          </a:solidFill>
                        </a:rPr>
                        <a:t>Required Professional Examination  for registration</a:t>
                      </a:r>
                      <a:endParaRPr lang="zh-CN" altLang="en-US" sz="29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/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4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zh-CN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722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29</a:t>
            </a:fld>
            <a:endParaRPr lang="zh-CN" altLang="en-US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084243" y="1614399"/>
            <a:ext cx="9875520" cy="485740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47750"/>
            <a:r>
              <a:rPr lang="en-US" altLang="ko-KR" sz="3840" dirty="0">
                <a:solidFill>
                  <a:schemeClr val="bg1"/>
                </a:solidFill>
                <a:latin typeface="+mj-lt"/>
              </a:rPr>
              <a:t>Academic Requirement: </a:t>
            </a:r>
          </a:p>
          <a:p>
            <a:pPr marL="617220" indent="-617220" defTabSz="1047750">
              <a:buFont typeface="+mj-lt"/>
              <a:buAutoNum type="alphaLcParenR"/>
            </a:pPr>
            <a:r>
              <a:rPr lang="en-US" altLang="ko-KR" sz="2880" dirty="0">
                <a:solidFill>
                  <a:schemeClr val="bg1"/>
                </a:solidFill>
                <a:latin typeface="+mj-lt"/>
              </a:rPr>
              <a:t>3 year </a:t>
            </a:r>
            <a:r>
              <a:rPr lang="en-US" altLang="zh-CN" sz="2880" dirty="0">
                <a:solidFill>
                  <a:schemeClr val="bg1"/>
                </a:solidFill>
                <a:latin typeface="+mj-lt"/>
              </a:rPr>
              <a:t>practice</a:t>
            </a:r>
            <a:r>
              <a:rPr lang="en-US" altLang="ko-KR" sz="288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altLang="zh-CN" sz="2880" dirty="0">
                <a:solidFill>
                  <a:schemeClr val="bg1"/>
                </a:solidFill>
                <a:latin typeface="+mj-lt"/>
              </a:rPr>
              <a:t>after </a:t>
            </a:r>
            <a:r>
              <a:rPr lang="en-US" altLang="ko-KR" sz="2880" dirty="0">
                <a:solidFill>
                  <a:schemeClr val="bg1"/>
                </a:solidFill>
                <a:latin typeface="+mj-lt"/>
              </a:rPr>
              <a:t>getting B.A.</a:t>
            </a:r>
          </a:p>
          <a:p>
            <a:pPr marL="617220" indent="-617220" defTabSz="1047750">
              <a:buFont typeface="+mj-lt"/>
              <a:buAutoNum type="alphaLcParenR"/>
            </a:pPr>
            <a:r>
              <a:rPr lang="en-US" altLang="ko-KR" sz="2880" dirty="0">
                <a:solidFill>
                  <a:schemeClr val="bg1"/>
                </a:solidFill>
                <a:latin typeface="+mj-lt"/>
              </a:rPr>
              <a:t>Or similar degree (e.g.: Urban Planning, Architectu</a:t>
            </a:r>
            <a:r>
              <a:rPr lang="en-US" altLang="zh-CN" sz="2880" dirty="0">
                <a:solidFill>
                  <a:schemeClr val="bg1"/>
                </a:solidFill>
                <a:latin typeface="+mj-lt"/>
              </a:rPr>
              <a:t>re</a:t>
            </a:r>
            <a:r>
              <a:rPr lang="en-US" altLang="ko-KR" sz="2880" dirty="0">
                <a:solidFill>
                  <a:schemeClr val="bg1"/>
                </a:solidFill>
                <a:latin typeface="+mj-lt"/>
              </a:rPr>
              <a:t> Landscape) and person who has min. 5 years of related practical experience</a:t>
            </a:r>
            <a:endParaRPr lang="en-US" altLang="ko-KR" sz="2880" b="1" dirty="0">
              <a:solidFill>
                <a:schemeClr val="bg1"/>
              </a:solidFill>
              <a:latin typeface="+mj-lt"/>
            </a:endParaRPr>
          </a:p>
          <a:p>
            <a:pPr marL="280036" indent="-280036" defTabSz="1047750"/>
            <a:endParaRPr lang="zh-CN" altLang="en-US" sz="3840" dirty="0">
              <a:solidFill>
                <a:schemeClr val="bg1"/>
              </a:solidFill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158240" y="274639"/>
            <a:ext cx="9875520" cy="821302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algn="l"/>
            <a:r>
              <a:rPr lang="en-US" altLang="ko-KR" sz="4320" dirty="0">
                <a:solidFill>
                  <a:schemeClr val="bg1"/>
                </a:solidFill>
                <a:latin typeface="+mj-lt"/>
              </a:rPr>
              <a:t>Qualification For License Exam </a:t>
            </a:r>
          </a:p>
        </p:txBody>
      </p:sp>
    </p:spTree>
    <p:extLst>
      <p:ext uri="{BB962C8B-B14F-4D97-AF65-F5344CB8AC3E}">
        <p14:creationId xmlns:p14="http://schemas.microsoft.com/office/powerpoint/2010/main" val="3870547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7" name="泪滴形 26"/>
          <p:cNvSpPr/>
          <p:nvPr/>
        </p:nvSpPr>
        <p:spPr>
          <a:xfrm>
            <a:off x="1254663" y="1712393"/>
            <a:ext cx="2970135" cy="2970135"/>
          </a:xfrm>
          <a:prstGeom prst="teardrop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altLang="zh-CN" sz="13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13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909" y="2437925"/>
            <a:ext cx="4365092" cy="4775603"/>
          </a:xfrm>
          <a:prstGeom prst="rect">
            <a:avLst/>
          </a:prstGeom>
        </p:spPr>
      </p:pic>
      <p:sp>
        <p:nvSpPr>
          <p:cNvPr id="19" name="文本框 4"/>
          <p:cNvSpPr txBox="1"/>
          <p:nvPr/>
        </p:nvSpPr>
        <p:spPr>
          <a:xfrm>
            <a:off x="3713324" y="2300369"/>
            <a:ext cx="767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建筑教育和认证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81208" y="2827471"/>
            <a:ext cx="72552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Architectural </a:t>
            </a: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</a:t>
            </a:r>
            <a:r>
              <a:rPr lang="en-US" altLang="zh-CN" sz="200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ducation and </a:t>
            </a:r>
            <a:r>
              <a:rPr lang="en-US" altLang="zh-CN" sz="200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Accreditation</a:t>
            </a:r>
            <a:r>
              <a:rPr lang="en-US" altLang="zh-CN" sz="2000" dirty="0">
                <a:latin typeface="Lucida Sans Unicode" pitchFamily="34" charset="0"/>
                <a:ea typeface="微软雅黑" pitchFamily="34" charset="-122"/>
              </a:rPr>
              <a:t> </a:t>
            </a:r>
            <a:r>
              <a:rPr lang="en-US" altLang="zh-CN" sz="200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System</a:t>
            </a:r>
            <a:endParaRPr lang="en-US" altLang="zh-CN" sz="2000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  <a:p>
            <a:endParaRPr lang="en-US" altLang="zh-CN" sz="2000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208896" y="1"/>
            <a:ext cx="10546759" cy="10532076"/>
            <a:chOff x="4841804" y="-841535"/>
            <a:chExt cx="10546758" cy="10532076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9329443" y="870857"/>
              <a:ext cx="0" cy="5545818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271710" y="3643313"/>
              <a:ext cx="6542716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4841804" y="-841535"/>
              <a:ext cx="10546758" cy="10532076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6559703" y="1915886"/>
              <a:ext cx="4491780" cy="4500789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357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155242" y="1700808"/>
            <a:ext cx="9875520" cy="52709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17220" indent="-617220" defTabSz="1047750">
              <a:buFont typeface="+mj-lt"/>
              <a:buAutoNum type="arabicPeriod"/>
            </a:pPr>
            <a:r>
              <a:rPr lang="en-US" altLang="ko-KR" sz="2400" dirty="0">
                <a:solidFill>
                  <a:schemeClr val="bg1"/>
                </a:solidFill>
              </a:rPr>
              <a:t>Architectural Design</a:t>
            </a:r>
          </a:p>
          <a:p>
            <a:pPr marL="617220" indent="-617220" defTabSz="1047750">
              <a:buFont typeface="+mj-lt"/>
              <a:buAutoNum type="arabicPeriod"/>
            </a:pPr>
            <a:r>
              <a:rPr lang="en-US" altLang="ko-KR" sz="2400" dirty="0">
                <a:solidFill>
                  <a:schemeClr val="bg1"/>
                </a:solidFill>
              </a:rPr>
              <a:t>Pre-design and Site Planning</a:t>
            </a:r>
          </a:p>
          <a:p>
            <a:pPr marL="617220" indent="-617220" defTabSz="1047750">
              <a:buFont typeface="+mj-lt"/>
              <a:buAutoNum type="arabicPeriod"/>
            </a:pPr>
            <a:r>
              <a:rPr lang="en-US" altLang="ko-KR" sz="2400" dirty="0">
                <a:solidFill>
                  <a:schemeClr val="bg1"/>
                </a:solidFill>
              </a:rPr>
              <a:t>Architectural </a:t>
            </a:r>
            <a:r>
              <a:rPr lang="en-US" altLang="zh-CN" sz="2400" dirty="0">
                <a:solidFill>
                  <a:schemeClr val="bg1"/>
                </a:solidFill>
              </a:rPr>
              <a:t>Physics and Equipment</a:t>
            </a:r>
          </a:p>
          <a:p>
            <a:pPr marL="617220" indent="-617220" defTabSz="1047750">
              <a:buFont typeface="+mj-lt"/>
              <a:buAutoNum type="arabicPeriod"/>
            </a:pPr>
            <a:r>
              <a:rPr lang="en-US" altLang="zh-CN" sz="2400" dirty="0">
                <a:solidFill>
                  <a:schemeClr val="bg1"/>
                </a:solidFill>
              </a:rPr>
              <a:t>Building Structure</a:t>
            </a:r>
          </a:p>
          <a:p>
            <a:pPr marL="617220" indent="-617220" defTabSz="1047750">
              <a:buFont typeface="+mj-lt"/>
              <a:buAutoNum type="arabicPeriod"/>
            </a:pPr>
            <a:r>
              <a:rPr lang="en-US" altLang="zh-CN" sz="2400" dirty="0">
                <a:solidFill>
                  <a:schemeClr val="bg1"/>
                </a:solidFill>
              </a:rPr>
              <a:t>Building Materials and Construction</a:t>
            </a:r>
          </a:p>
          <a:p>
            <a:pPr marL="617220" indent="-617220" defTabSz="1047750">
              <a:buFont typeface="+mj-lt"/>
              <a:buAutoNum type="arabicPeriod"/>
            </a:pPr>
            <a:r>
              <a:rPr lang="en-US" altLang="zh-CN" sz="2400" dirty="0">
                <a:solidFill>
                  <a:schemeClr val="bg1"/>
                </a:solidFill>
              </a:rPr>
              <a:t>Building economics, Construction and Management </a:t>
            </a:r>
          </a:p>
          <a:p>
            <a:pPr marL="617220" indent="-617220" defTabSz="1047750">
              <a:buFont typeface="+mj-lt"/>
              <a:buAutoNum type="arabicPeriod"/>
            </a:pPr>
            <a:r>
              <a:rPr lang="en-US" altLang="ko-KR" sz="2400" dirty="0">
                <a:solidFill>
                  <a:schemeClr val="bg1"/>
                </a:solidFill>
              </a:rPr>
              <a:t>Architectural design (Drawing)</a:t>
            </a:r>
          </a:p>
          <a:p>
            <a:pPr marL="617220" indent="-617220" defTabSz="1047750">
              <a:buFont typeface="+mj-lt"/>
              <a:buAutoNum type="arabicPeriod"/>
            </a:pPr>
            <a:r>
              <a:rPr lang="en-US" altLang="ko-KR" sz="2400" dirty="0">
                <a:solidFill>
                  <a:schemeClr val="bg1"/>
                </a:solidFill>
              </a:rPr>
              <a:t>Detail design (Drawing)</a:t>
            </a:r>
          </a:p>
          <a:p>
            <a:pPr marL="617220" indent="-617220" defTabSz="1047750">
              <a:buFont typeface="+mj-lt"/>
              <a:buAutoNum type="arabicPeriod"/>
            </a:pPr>
            <a:r>
              <a:rPr lang="en-US" altLang="ko-KR" sz="2400" dirty="0">
                <a:solidFill>
                  <a:schemeClr val="bg1"/>
                </a:solidFill>
              </a:rPr>
              <a:t>Site </a:t>
            </a:r>
            <a:r>
              <a:rPr lang="en-US" altLang="zh-CN" sz="2400" dirty="0">
                <a:solidFill>
                  <a:schemeClr val="bg1"/>
                </a:solidFill>
              </a:rPr>
              <a:t>Planning</a:t>
            </a:r>
            <a:r>
              <a:rPr lang="en-US" altLang="ko-KR" sz="2400" dirty="0">
                <a:solidFill>
                  <a:schemeClr val="bg1"/>
                </a:solidFill>
              </a:rPr>
              <a:t> (Drawing)</a:t>
            </a:r>
            <a:endParaRPr lang="en-US" altLang="ko-KR" sz="2400" b="1" dirty="0">
              <a:solidFill>
                <a:schemeClr val="bg1"/>
              </a:solidFill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084243" y="533868"/>
            <a:ext cx="9875520" cy="821302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en-US" altLang="ko-KR" sz="5280" dirty="0">
                <a:solidFill>
                  <a:schemeClr val="bg1"/>
                </a:solidFill>
                <a:latin typeface="+mj-lt"/>
              </a:rPr>
              <a:t>Professional Qualification Examinations</a:t>
            </a:r>
          </a:p>
        </p:txBody>
      </p:sp>
    </p:spTree>
    <p:extLst>
      <p:ext uri="{BB962C8B-B14F-4D97-AF65-F5344CB8AC3E}">
        <p14:creationId xmlns:p14="http://schemas.microsoft.com/office/powerpoint/2010/main" val="9115166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31</a:t>
            </a:fld>
            <a:endParaRPr lang="zh-CN" altLang="en-US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158240" y="1787218"/>
            <a:ext cx="9875520" cy="47525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47750"/>
            <a:r>
              <a:rPr lang="en-US" altLang="ko-KR" sz="3840" dirty="0">
                <a:solidFill>
                  <a:schemeClr val="bg1"/>
                </a:solidFill>
                <a:latin typeface="+mj-lt"/>
              </a:rPr>
              <a:t>700 Units </a:t>
            </a:r>
          </a:p>
          <a:p>
            <a:pPr marL="0" indent="0" defTabSz="1047750">
              <a:buNone/>
            </a:pPr>
            <a:r>
              <a:rPr lang="en-US" altLang="ko-KR" sz="3840" dirty="0">
                <a:solidFill>
                  <a:schemeClr val="bg1"/>
                </a:solidFill>
                <a:latin typeface="+mj-lt"/>
              </a:rPr>
              <a:t>(1 Unit=8 hours)</a:t>
            </a:r>
            <a:endParaRPr lang="ko-KR" altLang="en-US" sz="384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158240" y="231845"/>
            <a:ext cx="10424160" cy="125335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algn="l"/>
            <a:r>
              <a:rPr lang="en-US" altLang="ko-KR" sz="5280" dirty="0">
                <a:solidFill>
                  <a:schemeClr val="bg1"/>
                </a:solidFill>
                <a:latin typeface="+mj-lt"/>
              </a:rPr>
              <a:t>Practical Experience Requirement before Registration</a:t>
            </a:r>
            <a:endParaRPr lang="zh-CN" altLang="en-US" sz="528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5" name="图表 4"/>
          <p:cNvGraphicFramePr/>
          <p:nvPr>
            <p:extLst/>
          </p:nvPr>
        </p:nvGraphicFramePr>
        <p:xfrm>
          <a:off x="4194989" y="1527989"/>
          <a:ext cx="7949683" cy="5330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84342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32</a:t>
            </a:fld>
            <a:endParaRPr lang="zh-CN" altLang="en-US"/>
          </a:p>
        </p:txBody>
      </p:sp>
      <p:pic>
        <p:nvPicPr>
          <p:cNvPr id="3" name="Picture 3" descr="C:\Users\zhangwei\Desktop\甲乙丙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230127"/>
            <a:ext cx="10972800" cy="708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317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33</a:t>
            </a:fld>
            <a:endParaRPr lang="zh-CN" altLang="en-US"/>
          </a:p>
        </p:txBody>
      </p:sp>
      <p:sp>
        <p:nvSpPr>
          <p:cNvPr id="3" name="内容占位符 2"/>
          <p:cNvSpPr txBox="1">
            <a:spLocks/>
          </p:cNvSpPr>
          <p:nvPr/>
        </p:nvSpPr>
        <p:spPr>
          <a:xfrm>
            <a:off x="1158240" y="1787218"/>
            <a:ext cx="9875520" cy="475252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47750"/>
            <a:r>
              <a:rPr lang="en-US" altLang="ko-KR" sz="3840" dirty="0">
                <a:solidFill>
                  <a:schemeClr val="bg1"/>
                </a:solidFill>
                <a:latin typeface="+mj-lt"/>
              </a:rPr>
              <a:t>Required: 40 hours</a:t>
            </a:r>
          </a:p>
          <a:p>
            <a:pPr defTabSz="1047750"/>
            <a:r>
              <a:rPr lang="en-US" altLang="ko-KR" sz="3840" dirty="0">
                <a:solidFill>
                  <a:schemeClr val="bg1"/>
                </a:solidFill>
                <a:latin typeface="+mj-lt"/>
              </a:rPr>
              <a:t>Selected: 40 hours</a:t>
            </a:r>
            <a:endParaRPr lang="ko-KR" altLang="en-US" sz="384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标题 1"/>
          <p:cNvSpPr txBox="1">
            <a:spLocks/>
          </p:cNvSpPr>
          <p:nvPr/>
        </p:nvSpPr>
        <p:spPr>
          <a:xfrm>
            <a:off x="1158240" y="274639"/>
            <a:ext cx="10424160" cy="1253350"/>
          </a:xfrm>
          <a:prstGeom prst="rect">
            <a:avLst/>
          </a:prstGeom>
        </p:spPr>
        <p:txBody>
          <a:bodyPr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algn="l"/>
            <a:r>
              <a:rPr lang="en-US" altLang="ko-KR" sz="5280" dirty="0">
                <a:solidFill>
                  <a:schemeClr val="bg1"/>
                </a:solidFill>
                <a:latin typeface="+mj-lt"/>
              </a:rPr>
              <a:t>Professional Education Hours Within 2 Years After Registration</a:t>
            </a:r>
            <a:endParaRPr lang="zh-CN" altLang="en-US" sz="5280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5" name="图表 4"/>
          <p:cNvGraphicFramePr/>
          <p:nvPr>
            <p:extLst/>
          </p:nvPr>
        </p:nvGraphicFramePr>
        <p:xfrm>
          <a:off x="4267200" y="1614398"/>
          <a:ext cx="7877472" cy="52436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606900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34</a:t>
            </a:fld>
            <a:endParaRPr lang="zh-CN" altLang="en-US"/>
          </a:p>
        </p:txBody>
      </p:sp>
      <p:sp>
        <p:nvSpPr>
          <p:cNvPr id="3" name="标题 1"/>
          <p:cNvSpPr txBox="1">
            <a:spLocks/>
          </p:cNvSpPr>
          <p:nvPr/>
        </p:nvSpPr>
        <p:spPr>
          <a:xfrm>
            <a:off x="738605" y="231845"/>
            <a:ext cx="2604701" cy="566023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en-US" altLang="ko-KR" sz="2880" b="1" dirty="0">
                <a:solidFill>
                  <a:schemeClr val="bg1"/>
                </a:solidFill>
              </a:rPr>
              <a:t>Registration Page &amp; Information Website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8" t="11853" r="25417" b="12407"/>
          <a:stretch/>
        </p:blipFill>
        <p:spPr bwMode="auto">
          <a:xfrm>
            <a:off x="3526572" y="13246"/>
            <a:ext cx="8055828" cy="687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1374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5237997" y="3861049"/>
            <a:ext cx="5676618" cy="127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3840" b="1" dirty="0">
                <a:solidFill>
                  <a:srgbClr val="FFC000"/>
                </a:solidFill>
                <a:ea typeface="바탕체" pitchFamily="49" charset="-127"/>
              </a:rPr>
              <a:t>CPD  AND OTHER COURSES</a:t>
            </a:r>
          </a:p>
          <a:p>
            <a:pPr algn="r"/>
            <a:endParaRPr lang="zh-CN" altLang="en-US" sz="384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080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36</a:t>
            </a:fld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168253"/>
              </p:ext>
            </p:extLst>
          </p:nvPr>
        </p:nvGraphicFramePr>
        <p:xfrm>
          <a:off x="1141613" y="663893"/>
          <a:ext cx="9892147" cy="5522976"/>
        </p:xfrm>
        <a:graphic>
          <a:graphicData uri="http://schemas.openxmlformats.org/drawingml/2006/table">
            <a:tbl>
              <a:tblPr/>
              <a:tblGrid>
                <a:gridCol w="7719494"/>
                <a:gridCol w="2172653"/>
              </a:tblGrid>
              <a:tr h="1097280">
                <a:tc>
                  <a:txBody>
                    <a:bodyPr/>
                    <a:lstStyle/>
                    <a:p>
                      <a:pPr algn="l" fontAlgn="t"/>
                      <a:r>
                        <a:rPr lang="en-US" sz="2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Continued Professional Development (CPD) Courses </a:t>
                      </a:r>
                      <a:r>
                        <a:rPr lang="en-US" sz="2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Exists </a:t>
                      </a:r>
                      <a:r>
                        <a:rPr lang="en-US" sz="2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?        -  Y/N</a:t>
                      </a:r>
                    </a:p>
                  </a:txBody>
                  <a:tcPr marL="11430" marR="11430" marT="1143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algn="l" fontAlgn="t"/>
                      <a:r>
                        <a:rPr lang="en-US" sz="2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If Yes to q17 then  do you have  Earned point System - Y/N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algn="l" fontAlgn="t"/>
                      <a:r>
                        <a:rPr lang="en-US" sz="29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Categories </a:t>
                      </a:r>
                      <a:r>
                        <a:rPr lang="en-US" sz="2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of CPD Courses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  <a:hlinkClick r:id="rId2"/>
                        </a:rPr>
                        <a:t>www.pqrc.org.cn</a:t>
                      </a:r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algn="l" fontAlgn="t"/>
                      <a:r>
                        <a:rPr lang="en-US" sz="2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The number of CPD courses conducted by the institute last year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  <a:hlinkClick r:id="rId2"/>
                        </a:rPr>
                        <a:t>www.pqrc.org.cn</a:t>
                      </a:r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97280">
                <a:tc>
                  <a:txBody>
                    <a:bodyPr/>
                    <a:lstStyle/>
                    <a:p>
                      <a:pPr algn="l" fontAlgn="t"/>
                      <a:r>
                        <a:rPr lang="en-US" sz="29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Any Other  courses / Lecture conducted by the institute last year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Annual Conference  Of ASC 2015</a:t>
                      </a:r>
                      <a:endParaRPr lang="zh-CN" altLang="en-US" sz="2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992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37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417303" y="3515410"/>
            <a:ext cx="7820282" cy="12741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840" b="1" dirty="0">
                <a:solidFill>
                  <a:srgbClr val="FFC000"/>
                </a:solidFill>
                <a:ea typeface="바탕체" pitchFamily="49" charset="-127"/>
              </a:rPr>
              <a:t>FEES / </a:t>
            </a:r>
          </a:p>
          <a:p>
            <a:r>
              <a:rPr lang="en-US" altLang="ko-KR" sz="3840" b="1" dirty="0">
                <a:solidFill>
                  <a:srgbClr val="FFC000"/>
                </a:solidFill>
                <a:ea typeface="바탕체" pitchFamily="49" charset="-127"/>
              </a:rPr>
              <a:t>COMPENSATION STRUCTURE UPDATE</a:t>
            </a:r>
          </a:p>
        </p:txBody>
      </p:sp>
    </p:spTree>
    <p:extLst>
      <p:ext uri="{BB962C8B-B14F-4D97-AF65-F5344CB8AC3E}">
        <p14:creationId xmlns:p14="http://schemas.microsoft.com/office/powerpoint/2010/main" val="32002861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38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2964817"/>
              </p:ext>
            </p:extLst>
          </p:nvPr>
        </p:nvGraphicFramePr>
        <p:xfrm>
          <a:off x="1956262" y="964278"/>
          <a:ext cx="8628612" cy="3871269"/>
        </p:xfrm>
        <a:graphic>
          <a:graphicData uri="http://schemas.openxmlformats.org/drawingml/2006/table">
            <a:tbl>
              <a:tblPr/>
              <a:tblGrid>
                <a:gridCol w="5695111"/>
                <a:gridCol w="2933501"/>
              </a:tblGrid>
              <a:tr h="864096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Any Mandatory / Minimum Fees Structure for Architectural Services Exist ?    - Y/N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915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Categories 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of Fees Structure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Exploration and Design fee Standards 2002 </a:t>
                      </a:r>
                      <a:endParaRPr lang="zh-CN" altLang="en-US" sz="22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0258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algn="l" fontAlgn="t"/>
                      <a:endParaRPr lang="en-US" sz="24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Basis 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for Fees structure :     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+mn-ea"/>
                      </a:endParaRPr>
                    </a:p>
                    <a:p>
                      <a:pPr marL="0" marR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In terms of percentage of Construction Cost</a:t>
                      </a:r>
                    </a:p>
                    <a:p>
                      <a:pPr algn="l" fontAlgn="t"/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75841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39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3361430"/>
              </p:ext>
            </p:extLst>
          </p:nvPr>
        </p:nvGraphicFramePr>
        <p:xfrm>
          <a:off x="1861930" y="1095942"/>
          <a:ext cx="8445732" cy="1115568"/>
        </p:xfrm>
        <a:graphic>
          <a:graphicData uri="http://schemas.openxmlformats.org/drawingml/2006/table">
            <a:tbl>
              <a:tblPr/>
              <a:tblGrid>
                <a:gridCol w="4222866"/>
                <a:gridCol w="4222866"/>
              </a:tblGrid>
              <a:tr h="1097280">
                <a:tc>
                  <a:txBody>
                    <a:bodyPr/>
                    <a:lstStyle/>
                    <a:p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If not Any Recommended or Published Fees for Architectural Services Exist ?    - Y/N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</a:p>
                    <a:p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340" y="2564904"/>
            <a:ext cx="2655184" cy="37156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99856" y="5762059"/>
            <a:ext cx="5270986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60" dirty="0">
                <a:solidFill>
                  <a:schemeClr val="bg1"/>
                </a:solidFill>
              </a:rPr>
              <a:t>Exploration and Design fee Standards 2002 </a:t>
            </a:r>
            <a:endParaRPr lang="zh-CN" altLang="en-US" sz="216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2648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63298" y="309118"/>
            <a:ext cx="11101017" cy="6191724"/>
            <a:chOff x="614098" y="309118"/>
            <a:chExt cx="11101017" cy="6191724"/>
          </a:xfrm>
        </p:grpSpPr>
        <p:grpSp>
          <p:nvGrpSpPr>
            <p:cNvPr id="6" name="Group 267"/>
            <p:cNvGrpSpPr>
              <a:grpSpLocks/>
            </p:cNvGrpSpPr>
            <p:nvPr/>
          </p:nvGrpSpPr>
          <p:grpSpPr bwMode="auto">
            <a:xfrm>
              <a:off x="7754651" y="702319"/>
              <a:ext cx="3960464" cy="5798523"/>
              <a:chOff x="4227" y="1714"/>
              <a:chExt cx="2096" cy="2866"/>
            </a:xfrm>
            <a:solidFill>
              <a:srgbClr val="5E81A0"/>
            </a:solidFill>
          </p:grpSpPr>
          <p:sp>
            <p:nvSpPr>
              <p:cNvPr id="188" name="Freeform 268"/>
              <p:cNvSpPr>
                <a:spLocks/>
              </p:cNvSpPr>
              <p:nvPr/>
            </p:nvSpPr>
            <p:spPr bwMode="auto">
              <a:xfrm>
                <a:off x="5655" y="4471"/>
                <a:ext cx="20" cy="26"/>
              </a:xfrm>
              <a:custGeom>
                <a:avLst/>
                <a:gdLst>
                  <a:gd name="T0" fmla="*/ 18 w 64"/>
                  <a:gd name="T1" fmla="*/ 7 h 98"/>
                  <a:gd name="T2" fmla="*/ 20 w 64"/>
                  <a:gd name="T3" fmla="*/ 0 h 98"/>
                  <a:gd name="T4" fmla="*/ 13 w 64"/>
                  <a:gd name="T5" fmla="*/ 1 h 98"/>
                  <a:gd name="T6" fmla="*/ 0 w 64"/>
                  <a:gd name="T7" fmla="*/ 19 h 98"/>
                  <a:gd name="T8" fmla="*/ 7 w 64"/>
                  <a:gd name="T9" fmla="*/ 26 h 98"/>
                  <a:gd name="T10" fmla="*/ 11 w 64"/>
                  <a:gd name="T11" fmla="*/ 23 h 98"/>
                  <a:gd name="T12" fmla="*/ 13 w 64"/>
                  <a:gd name="T13" fmla="*/ 17 h 98"/>
                  <a:gd name="T14" fmla="*/ 18 w 64"/>
                  <a:gd name="T15" fmla="*/ 7 h 9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4"/>
                  <a:gd name="T25" fmla="*/ 0 h 98"/>
                  <a:gd name="T26" fmla="*/ 64 w 64"/>
                  <a:gd name="T27" fmla="*/ 98 h 9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4" h="98">
                    <a:moveTo>
                      <a:pt x="58" y="28"/>
                    </a:moveTo>
                    <a:lnTo>
                      <a:pt x="64" y="0"/>
                    </a:lnTo>
                    <a:lnTo>
                      <a:pt x="41" y="5"/>
                    </a:lnTo>
                    <a:lnTo>
                      <a:pt x="0" y="70"/>
                    </a:lnTo>
                    <a:lnTo>
                      <a:pt x="24" y="98"/>
                    </a:lnTo>
                    <a:lnTo>
                      <a:pt x="35" y="87"/>
                    </a:lnTo>
                    <a:lnTo>
                      <a:pt x="41" y="63"/>
                    </a:lnTo>
                    <a:lnTo>
                      <a:pt x="58" y="2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9" name="Freeform 269"/>
              <p:cNvSpPr>
                <a:spLocks/>
              </p:cNvSpPr>
              <p:nvPr/>
            </p:nvSpPr>
            <p:spPr bwMode="auto">
              <a:xfrm>
                <a:off x="5668" y="4476"/>
                <a:ext cx="19" cy="19"/>
              </a:xfrm>
              <a:custGeom>
                <a:avLst/>
                <a:gdLst>
                  <a:gd name="T0" fmla="*/ 12 w 64"/>
                  <a:gd name="T1" fmla="*/ 0 h 70"/>
                  <a:gd name="T2" fmla="*/ 9 w 64"/>
                  <a:gd name="T3" fmla="*/ 3 h 70"/>
                  <a:gd name="T4" fmla="*/ 1 w 64"/>
                  <a:gd name="T5" fmla="*/ 12 h 70"/>
                  <a:gd name="T6" fmla="*/ 0 w 64"/>
                  <a:gd name="T7" fmla="*/ 19 h 70"/>
                  <a:gd name="T8" fmla="*/ 9 w 64"/>
                  <a:gd name="T9" fmla="*/ 17 h 70"/>
                  <a:gd name="T10" fmla="*/ 10 w 64"/>
                  <a:gd name="T11" fmla="*/ 10 h 70"/>
                  <a:gd name="T12" fmla="*/ 19 w 64"/>
                  <a:gd name="T13" fmla="*/ 8 h 70"/>
                  <a:gd name="T14" fmla="*/ 19 w 64"/>
                  <a:gd name="T15" fmla="*/ 5 h 70"/>
                  <a:gd name="T16" fmla="*/ 12 w 64"/>
                  <a:gd name="T17" fmla="*/ 0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64"/>
                  <a:gd name="T28" fmla="*/ 0 h 70"/>
                  <a:gd name="T29" fmla="*/ 64 w 64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64" h="70">
                    <a:moveTo>
                      <a:pt x="40" y="0"/>
                    </a:moveTo>
                    <a:lnTo>
                      <a:pt x="29" y="11"/>
                    </a:lnTo>
                    <a:lnTo>
                      <a:pt x="5" y="46"/>
                    </a:lnTo>
                    <a:lnTo>
                      <a:pt x="0" y="70"/>
                    </a:lnTo>
                    <a:lnTo>
                      <a:pt x="29" y="64"/>
                    </a:lnTo>
                    <a:lnTo>
                      <a:pt x="34" y="35"/>
                    </a:lnTo>
                    <a:lnTo>
                      <a:pt x="64" y="29"/>
                    </a:lnTo>
                    <a:lnTo>
                      <a:pt x="64" y="18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0" name="Freeform 270"/>
              <p:cNvSpPr>
                <a:spLocks/>
              </p:cNvSpPr>
              <p:nvPr/>
            </p:nvSpPr>
            <p:spPr bwMode="auto">
              <a:xfrm>
                <a:off x="5453" y="4427"/>
                <a:ext cx="10" cy="17"/>
              </a:xfrm>
              <a:custGeom>
                <a:avLst/>
                <a:gdLst>
                  <a:gd name="T0" fmla="*/ 6 w 29"/>
                  <a:gd name="T1" fmla="*/ 0 h 63"/>
                  <a:gd name="T2" fmla="*/ 0 w 29"/>
                  <a:gd name="T3" fmla="*/ 0 h 63"/>
                  <a:gd name="T4" fmla="*/ 0 w 29"/>
                  <a:gd name="T5" fmla="*/ 17 h 63"/>
                  <a:gd name="T6" fmla="*/ 8 w 29"/>
                  <a:gd name="T7" fmla="*/ 11 h 63"/>
                  <a:gd name="T8" fmla="*/ 8 w 29"/>
                  <a:gd name="T9" fmla="*/ 5 h 63"/>
                  <a:gd name="T10" fmla="*/ 10 w 29"/>
                  <a:gd name="T11" fmla="*/ 0 h 63"/>
                  <a:gd name="T12" fmla="*/ 6 w 29"/>
                  <a:gd name="T13" fmla="*/ 0 h 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9"/>
                  <a:gd name="T22" fmla="*/ 0 h 63"/>
                  <a:gd name="T23" fmla="*/ 29 w 29"/>
                  <a:gd name="T24" fmla="*/ 63 h 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9" h="63">
                    <a:moveTo>
                      <a:pt x="17" y="0"/>
                    </a:moveTo>
                    <a:lnTo>
                      <a:pt x="0" y="0"/>
                    </a:lnTo>
                    <a:lnTo>
                      <a:pt x="0" y="63"/>
                    </a:lnTo>
                    <a:lnTo>
                      <a:pt x="24" y="40"/>
                    </a:lnTo>
                    <a:lnTo>
                      <a:pt x="24" y="17"/>
                    </a:lnTo>
                    <a:lnTo>
                      <a:pt x="29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1" name="Freeform 271"/>
              <p:cNvSpPr>
                <a:spLocks/>
              </p:cNvSpPr>
              <p:nvPr/>
            </p:nvSpPr>
            <p:spPr bwMode="auto">
              <a:xfrm>
                <a:off x="5471" y="4493"/>
                <a:ext cx="12" cy="13"/>
              </a:xfrm>
              <a:custGeom>
                <a:avLst/>
                <a:gdLst>
                  <a:gd name="T0" fmla="*/ 10 w 35"/>
                  <a:gd name="T1" fmla="*/ 5 h 46"/>
                  <a:gd name="T2" fmla="*/ 2 w 35"/>
                  <a:gd name="T3" fmla="*/ 0 h 46"/>
                  <a:gd name="T4" fmla="*/ 0 w 35"/>
                  <a:gd name="T5" fmla="*/ 8 h 46"/>
                  <a:gd name="T6" fmla="*/ 8 w 35"/>
                  <a:gd name="T7" fmla="*/ 13 h 46"/>
                  <a:gd name="T8" fmla="*/ 12 w 35"/>
                  <a:gd name="T9" fmla="*/ 7 h 46"/>
                  <a:gd name="T10" fmla="*/ 10 w 35"/>
                  <a:gd name="T11" fmla="*/ 5 h 4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5"/>
                  <a:gd name="T19" fmla="*/ 0 h 46"/>
                  <a:gd name="T20" fmla="*/ 35 w 35"/>
                  <a:gd name="T21" fmla="*/ 46 h 4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5" h="46">
                    <a:moveTo>
                      <a:pt x="29" y="17"/>
                    </a:moveTo>
                    <a:lnTo>
                      <a:pt x="6" y="0"/>
                    </a:lnTo>
                    <a:lnTo>
                      <a:pt x="0" y="29"/>
                    </a:lnTo>
                    <a:lnTo>
                      <a:pt x="24" y="46"/>
                    </a:lnTo>
                    <a:lnTo>
                      <a:pt x="35" y="23"/>
                    </a:lnTo>
                    <a:lnTo>
                      <a:pt x="29" y="1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2" name="Freeform 272"/>
              <p:cNvSpPr>
                <a:spLocks/>
              </p:cNvSpPr>
              <p:nvPr/>
            </p:nvSpPr>
            <p:spPr bwMode="auto">
              <a:xfrm>
                <a:off x="5498" y="4527"/>
                <a:ext cx="22" cy="12"/>
              </a:xfrm>
              <a:custGeom>
                <a:avLst/>
                <a:gdLst>
                  <a:gd name="T0" fmla="*/ 13 w 70"/>
                  <a:gd name="T1" fmla="*/ 2 h 34"/>
                  <a:gd name="T2" fmla="*/ 2 w 70"/>
                  <a:gd name="T3" fmla="*/ 0 h 34"/>
                  <a:gd name="T4" fmla="*/ 0 w 70"/>
                  <a:gd name="T5" fmla="*/ 4 h 34"/>
                  <a:gd name="T6" fmla="*/ 5 w 70"/>
                  <a:gd name="T7" fmla="*/ 12 h 34"/>
                  <a:gd name="T8" fmla="*/ 16 w 70"/>
                  <a:gd name="T9" fmla="*/ 10 h 34"/>
                  <a:gd name="T10" fmla="*/ 22 w 70"/>
                  <a:gd name="T11" fmla="*/ 10 h 34"/>
                  <a:gd name="T12" fmla="*/ 22 w 70"/>
                  <a:gd name="T13" fmla="*/ 6 h 34"/>
                  <a:gd name="T14" fmla="*/ 13 w 70"/>
                  <a:gd name="T15" fmla="*/ 2 h 3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0"/>
                  <a:gd name="T25" fmla="*/ 0 h 34"/>
                  <a:gd name="T26" fmla="*/ 70 w 70"/>
                  <a:gd name="T27" fmla="*/ 34 h 3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0" h="34">
                    <a:moveTo>
                      <a:pt x="41" y="5"/>
                    </a:moveTo>
                    <a:lnTo>
                      <a:pt x="6" y="0"/>
                    </a:lnTo>
                    <a:lnTo>
                      <a:pt x="0" y="12"/>
                    </a:lnTo>
                    <a:lnTo>
                      <a:pt x="17" y="34"/>
                    </a:lnTo>
                    <a:lnTo>
                      <a:pt x="52" y="29"/>
                    </a:lnTo>
                    <a:lnTo>
                      <a:pt x="70" y="29"/>
                    </a:lnTo>
                    <a:lnTo>
                      <a:pt x="70" y="17"/>
                    </a:lnTo>
                    <a:lnTo>
                      <a:pt x="41" y="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3" name="Freeform 273"/>
              <p:cNvSpPr>
                <a:spLocks/>
              </p:cNvSpPr>
              <p:nvPr/>
            </p:nvSpPr>
            <p:spPr bwMode="auto">
              <a:xfrm>
                <a:off x="6015" y="3604"/>
                <a:ext cx="7" cy="6"/>
              </a:xfrm>
              <a:custGeom>
                <a:avLst/>
                <a:gdLst>
                  <a:gd name="T0" fmla="*/ 3 w 30"/>
                  <a:gd name="T1" fmla="*/ 0 h 18"/>
                  <a:gd name="T2" fmla="*/ 1 w 30"/>
                  <a:gd name="T3" fmla="*/ 0 h 18"/>
                  <a:gd name="T4" fmla="*/ 0 w 30"/>
                  <a:gd name="T5" fmla="*/ 4 h 18"/>
                  <a:gd name="T6" fmla="*/ 3 w 30"/>
                  <a:gd name="T7" fmla="*/ 6 h 18"/>
                  <a:gd name="T8" fmla="*/ 7 w 30"/>
                  <a:gd name="T9" fmla="*/ 2 h 18"/>
                  <a:gd name="T10" fmla="*/ 3 w 3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18"/>
                  <a:gd name="T20" fmla="*/ 30 w 30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18">
                    <a:moveTo>
                      <a:pt x="12" y="0"/>
                    </a:moveTo>
                    <a:lnTo>
                      <a:pt x="6" y="0"/>
                    </a:lnTo>
                    <a:lnTo>
                      <a:pt x="0" y="11"/>
                    </a:lnTo>
                    <a:lnTo>
                      <a:pt x="12" y="18"/>
                    </a:lnTo>
                    <a:lnTo>
                      <a:pt x="30" y="6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4" name="Freeform 274"/>
              <p:cNvSpPr>
                <a:spLocks/>
              </p:cNvSpPr>
              <p:nvPr/>
            </p:nvSpPr>
            <p:spPr bwMode="auto">
              <a:xfrm>
                <a:off x="6037" y="3592"/>
                <a:ext cx="17" cy="12"/>
              </a:xfrm>
              <a:custGeom>
                <a:avLst/>
                <a:gdLst>
                  <a:gd name="T0" fmla="*/ 6 w 53"/>
                  <a:gd name="T1" fmla="*/ 0 h 47"/>
                  <a:gd name="T2" fmla="*/ 0 w 53"/>
                  <a:gd name="T3" fmla="*/ 5 h 47"/>
                  <a:gd name="T4" fmla="*/ 0 w 53"/>
                  <a:gd name="T5" fmla="*/ 10 h 47"/>
                  <a:gd name="T6" fmla="*/ 11 w 53"/>
                  <a:gd name="T7" fmla="*/ 12 h 47"/>
                  <a:gd name="T8" fmla="*/ 11 w 53"/>
                  <a:gd name="T9" fmla="*/ 9 h 47"/>
                  <a:gd name="T10" fmla="*/ 17 w 53"/>
                  <a:gd name="T11" fmla="*/ 6 h 47"/>
                  <a:gd name="T12" fmla="*/ 13 w 53"/>
                  <a:gd name="T13" fmla="*/ 2 h 47"/>
                  <a:gd name="T14" fmla="*/ 6 w 53"/>
                  <a:gd name="T15" fmla="*/ 0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"/>
                  <a:gd name="T25" fmla="*/ 0 h 47"/>
                  <a:gd name="T26" fmla="*/ 53 w 53"/>
                  <a:gd name="T27" fmla="*/ 47 h 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" h="47">
                    <a:moveTo>
                      <a:pt x="18" y="0"/>
                    </a:moveTo>
                    <a:lnTo>
                      <a:pt x="0" y="18"/>
                    </a:lnTo>
                    <a:lnTo>
                      <a:pt x="0" y="41"/>
                    </a:lnTo>
                    <a:lnTo>
                      <a:pt x="35" y="47"/>
                    </a:lnTo>
                    <a:lnTo>
                      <a:pt x="35" y="35"/>
                    </a:lnTo>
                    <a:lnTo>
                      <a:pt x="53" y="23"/>
                    </a:lnTo>
                    <a:lnTo>
                      <a:pt x="42" y="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5" name="Freeform 275"/>
              <p:cNvSpPr>
                <a:spLocks/>
              </p:cNvSpPr>
              <p:nvPr/>
            </p:nvSpPr>
            <p:spPr bwMode="auto">
              <a:xfrm>
                <a:off x="5399" y="3323"/>
                <a:ext cx="264" cy="304"/>
              </a:xfrm>
              <a:custGeom>
                <a:avLst/>
                <a:gdLst>
                  <a:gd name="T0" fmla="*/ 48 w 860"/>
                  <a:gd name="T1" fmla="*/ 155 h 1116"/>
                  <a:gd name="T2" fmla="*/ 0 w 860"/>
                  <a:gd name="T3" fmla="*/ 187 h 1116"/>
                  <a:gd name="T4" fmla="*/ 32 w 860"/>
                  <a:gd name="T5" fmla="*/ 203 h 1116"/>
                  <a:gd name="T6" fmla="*/ 30 w 860"/>
                  <a:gd name="T7" fmla="*/ 214 h 1116"/>
                  <a:gd name="T8" fmla="*/ 75 w 860"/>
                  <a:gd name="T9" fmla="*/ 217 h 1116"/>
                  <a:gd name="T10" fmla="*/ 87 w 860"/>
                  <a:gd name="T11" fmla="*/ 218 h 1116"/>
                  <a:gd name="T12" fmla="*/ 109 w 860"/>
                  <a:gd name="T13" fmla="*/ 255 h 1116"/>
                  <a:gd name="T14" fmla="*/ 148 w 860"/>
                  <a:gd name="T15" fmla="*/ 260 h 1116"/>
                  <a:gd name="T16" fmla="*/ 175 w 860"/>
                  <a:gd name="T17" fmla="*/ 271 h 1116"/>
                  <a:gd name="T18" fmla="*/ 171 w 860"/>
                  <a:gd name="T19" fmla="*/ 303 h 1116"/>
                  <a:gd name="T20" fmla="*/ 178 w 860"/>
                  <a:gd name="T21" fmla="*/ 304 h 1116"/>
                  <a:gd name="T22" fmla="*/ 207 w 860"/>
                  <a:gd name="T23" fmla="*/ 250 h 1116"/>
                  <a:gd name="T24" fmla="*/ 194 w 860"/>
                  <a:gd name="T25" fmla="*/ 238 h 1116"/>
                  <a:gd name="T26" fmla="*/ 196 w 860"/>
                  <a:gd name="T27" fmla="*/ 227 h 1116"/>
                  <a:gd name="T28" fmla="*/ 214 w 860"/>
                  <a:gd name="T29" fmla="*/ 214 h 1116"/>
                  <a:gd name="T30" fmla="*/ 201 w 860"/>
                  <a:gd name="T31" fmla="*/ 209 h 1116"/>
                  <a:gd name="T32" fmla="*/ 204 w 860"/>
                  <a:gd name="T33" fmla="*/ 201 h 1116"/>
                  <a:gd name="T34" fmla="*/ 214 w 860"/>
                  <a:gd name="T35" fmla="*/ 203 h 1116"/>
                  <a:gd name="T36" fmla="*/ 228 w 860"/>
                  <a:gd name="T37" fmla="*/ 212 h 1116"/>
                  <a:gd name="T38" fmla="*/ 244 w 860"/>
                  <a:gd name="T39" fmla="*/ 212 h 1116"/>
                  <a:gd name="T40" fmla="*/ 253 w 860"/>
                  <a:gd name="T41" fmla="*/ 227 h 1116"/>
                  <a:gd name="T42" fmla="*/ 264 w 860"/>
                  <a:gd name="T43" fmla="*/ 228 h 1116"/>
                  <a:gd name="T44" fmla="*/ 260 w 860"/>
                  <a:gd name="T45" fmla="*/ 217 h 1116"/>
                  <a:gd name="T46" fmla="*/ 262 w 860"/>
                  <a:gd name="T47" fmla="*/ 206 h 1116"/>
                  <a:gd name="T48" fmla="*/ 248 w 860"/>
                  <a:gd name="T49" fmla="*/ 182 h 1116"/>
                  <a:gd name="T50" fmla="*/ 255 w 860"/>
                  <a:gd name="T51" fmla="*/ 165 h 1116"/>
                  <a:gd name="T52" fmla="*/ 250 w 860"/>
                  <a:gd name="T53" fmla="*/ 157 h 1116"/>
                  <a:gd name="T54" fmla="*/ 259 w 860"/>
                  <a:gd name="T55" fmla="*/ 130 h 1116"/>
                  <a:gd name="T56" fmla="*/ 221 w 860"/>
                  <a:gd name="T57" fmla="*/ 128 h 1116"/>
                  <a:gd name="T58" fmla="*/ 166 w 860"/>
                  <a:gd name="T59" fmla="*/ 98 h 1116"/>
                  <a:gd name="T60" fmla="*/ 153 w 860"/>
                  <a:gd name="T61" fmla="*/ 75 h 1116"/>
                  <a:gd name="T62" fmla="*/ 139 w 860"/>
                  <a:gd name="T63" fmla="*/ 76 h 1116"/>
                  <a:gd name="T64" fmla="*/ 157 w 860"/>
                  <a:gd name="T65" fmla="*/ 52 h 1116"/>
                  <a:gd name="T66" fmla="*/ 152 w 860"/>
                  <a:gd name="T67" fmla="*/ 33 h 1116"/>
                  <a:gd name="T68" fmla="*/ 166 w 860"/>
                  <a:gd name="T69" fmla="*/ 29 h 1116"/>
                  <a:gd name="T70" fmla="*/ 182 w 860"/>
                  <a:gd name="T71" fmla="*/ 5 h 1116"/>
                  <a:gd name="T72" fmla="*/ 169 w 860"/>
                  <a:gd name="T73" fmla="*/ 0 h 1116"/>
                  <a:gd name="T74" fmla="*/ 161 w 860"/>
                  <a:gd name="T75" fmla="*/ 7 h 1116"/>
                  <a:gd name="T76" fmla="*/ 93 w 860"/>
                  <a:gd name="T77" fmla="*/ 26 h 1116"/>
                  <a:gd name="T78" fmla="*/ 89 w 860"/>
                  <a:gd name="T79" fmla="*/ 37 h 1116"/>
                  <a:gd name="T80" fmla="*/ 71 w 860"/>
                  <a:gd name="T81" fmla="*/ 66 h 1116"/>
                  <a:gd name="T82" fmla="*/ 55 w 860"/>
                  <a:gd name="T83" fmla="*/ 71 h 1116"/>
                  <a:gd name="T84" fmla="*/ 48 w 860"/>
                  <a:gd name="T85" fmla="*/ 89 h 1116"/>
                  <a:gd name="T86" fmla="*/ 53 w 860"/>
                  <a:gd name="T87" fmla="*/ 130 h 1116"/>
                  <a:gd name="T88" fmla="*/ 43 w 860"/>
                  <a:gd name="T89" fmla="*/ 136 h 1116"/>
                  <a:gd name="T90" fmla="*/ 48 w 860"/>
                  <a:gd name="T91" fmla="*/ 155 h 111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860"/>
                  <a:gd name="T139" fmla="*/ 0 h 1116"/>
                  <a:gd name="T140" fmla="*/ 860 w 860"/>
                  <a:gd name="T141" fmla="*/ 1116 h 111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860" h="1116">
                    <a:moveTo>
                      <a:pt x="157" y="570"/>
                    </a:moveTo>
                    <a:lnTo>
                      <a:pt x="0" y="687"/>
                    </a:lnTo>
                    <a:lnTo>
                      <a:pt x="105" y="744"/>
                    </a:lnTo>
                    <a:lnTo>
                      <a:pt x="99" y="785"/>
                    </a:lnTo>
                    <a:lnTo>
                      <a:pt x="244" y="797"/>
                    </a:lnTo>
                    <a:lnTo>
                      <a:pt x="285" y="802"/>
                    </a:lnTo>
                    <a:lnTo>
                      <a:pt x="354" y="936"/>
                    </a:lnTo>
                    <a:lnTo>
                      <a:pt x="482" y="954"/>
                    </a:lnTo>
                    <a:lnTo>
                      <a:pt x="569" y="994"/>
                    </a:lnTo>
                    <a:lnTo>
                      <a:pt x="558" y="1111"/>
                    </a:lnTo>
                    <a:lnTo>
                      <a:pt x="581" y="1116"/>
                    </a:lnTo>
                    <a:lnTo>
                      <a:pt x="674" y="919"/>
                    </a:lnTo>
                    <a:lnTo>
                      <a:pt x="633" y="872"/>
                    </a:lnTo>
                    <a:lnTo>
                      <a:pt x="639" y="832"/>
                    </a:lnTo>
                    <a:lnTo>
                      <a:pt x="698" y="785"/>
                    </a:lnTo>
                    <a:lnTo>
                      <a:pt x="656" y="767"/>
                    </a:lnTo>
                    <a:lnTo>
                      <a:pt x="663" y="739"/>
                    </a:lnTo>
                    <a:lnTo>
                      <a:pt x="698" y="744"/>
                    </a:lnTo>
                    <a:lnTo>
                      <a:pt x="743" y="779"/>
                    </a:lnTo>
                    <a:lnTo>
                      <a:pt x="796" y="779"/>
                    </a:lnTo>
                    <a:lnTo>
                      <a:pt x="825" y="832"/>
                    </a:lnTo>
                    <a:lnTo>
                      <a:pt x="860" y="837"/>
                    </a:lnTo>
                    <a:lnTo>
                      <a:pt x="848" y="797"/>
                    </a:lnTo>
                    <a:lnTo>
                      <a:pt x="855" y="756"/>
                    </a:lnTo>
                    <a:lnTo>
                      <a:pt x="808" y="669"/>
                    </a:lnTo>
                    <a:lnTo>
                      <a:pt x="831" y="605"/>
                    </a:lnTo>
                    <a:lnTo>
                      <a:pt x="813" y="576"/>
                    </a:lnTo>
                    <a:lnTo>
                      <a:pt x="843" y="478"/>
                    </a:lnTo>
                    <a:lnTo>
                      <a:pt x="721" y="471"/>
                    </a:lnTo>
                    <a:lnTo>
                      <a:pt x="541" y="361"/>
                    </a:lnTo>
                    <a:lnTo>
                      <a:pt x="499" y="274"/>
                    </a:lnTo>
                    <a:lnTo>
                      <a:pt x="453" y="279"/>
                    </a:lnTo>
                    <a:lnTo>
                      <a:pt x="511" y="192"/>
                    </a:lnTo>
                    <a:lnTo>
                      <a:pt x="494" y="122"/>
                    </a:lnTo>
                    <a:lnTo>
                      <a:pt x="541" y="105"/>
                    </a:lnTo>
                    <a:lnTo>
                      <a:pt x="593" y="18"/>
                    </a:lnTo>
                    <a:lnTo>
                      <a:pt x="552" y="0"/>
                    </a:lnTo>
                    <a:lnTo>
                      <a:pt x="523" y="24"/>
                    </a:lnTo>
                    <a:lnTo>
                      <a:pt x="302" y="94"/>
                    </a:lnTo>
                    <a:lnTo>
                      <a:pt x="290" y="134"/>
                    </a:lnTo>
                    <a:lnTo>
                      <a:pt x="232" y="244"/>
                    </a:lnTo>
                    <a:lnTo>
                      <a:pt x="180" y="262"/>
                    </a:lnTo>
                    <a:lnTo>
                      <a:pt x="157" y="326"/>
                    </a:lnTo>
                    <a:lnTo>
                      <a:pt x="174" y="478"/>
                    </a:lnTo>
                    <a:lnTo>
                      <a:pt x="140" y="500"/>
                    </a:lnTo>
                    <a:lnTo>
                      <a:pt x="157" y="57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6" name="Freeform 276"/>
              <p:cNvSpPr>
                <a:spLocks/>
              </p:cNvSpPr>
              <p:nvPr/>
            </p:nvSpPr>
            <p:spPr bwMode="auto">
              <a:xfrm>
                <a:off x="5362" y="3511"/>
                <a:ext cx="111" cy="111"/>
              </a:xfrm>
              <a:custGeom>
                <a:avLst/>
                <a:gdLst>
                  <a:gd name="T0" fmla="*/ 38 w 361"/>
                  <a:gd name="T1" fmla="*/ 0 h 412"/>
                  <a:gd name="T2" fmla="*/ 18 w 361"/>
                  <a:gd name="T3" fmla="*/ 12 h 412"/>
                  <a:gd name="T4" fmla="*/ 0 w 361"/>
                  <a:gd name="T5" fmla="*/ 53 h 412"/>
                  <a:gd name="T6" fmla="*/ 0 w 361"/>
                  <a:gd name="T7" fmla="*/ 72 h 412"/>
                  <a:gd name="T8" fmla="*/ 7 w 361"/>
                  <a:gd name="T9" fmla="*/ 73 h 412"/>
                  <a:gd name="T10" fmla="*/ 20 w 361"/>
                  <a:gd name="T11" fmla="*/ 59 h 412"/>
                  <a:gd name="T12" fmla="*/ 22 w 361"/>
                  <a:gd name="T13" fmla="*/ 64 h 412"/>
                  <a:gd name="T14" fmla="*/ 13 w 361"/>
                  <a:gd name="T15" fmla="*/ 91 h 412"/>
                  <a:gd name="T16" fmla="*/ 31 w 361"/>
                  <a:gd name="T17" fmla="*/ 111 h 412"/>
                  <a:gd name="T18" fmla="*/ 66 w 361"/>
                  <a:gd name="T19" fmla="*/ 87 h 412"/>
                  <a:gd name="T20" fmla="*/ 70 w 361"/>
                  <a:gd name="T21" fmla="*/ 73 h 412"/>
                  <a:gd name="T22" fmla="*/ 95 w 361"/>
                  <a:gd name="T23" fmla="*/ 67 h 412"/>
                  <a:gd name="T24" fmla="*/ 111 w 361"/>
                  <a:gd name="T25" fmla="*/ 30 h 412"/>
                  <a:gd name="T26" fmla="*/ 66 w 361"/>
                  <a:gd name="T27" fmla="*/ 26 h 412"/>
                  <a:gd name="T28" fmla="*/ 68 w 361"/>
                  <a:gd name="T29" fmla="*/ 15 h 412"/>
                  <a:gd name="T30" fmla="*/ 38 w 361"/>
                  <a:gd name="T31" fmla="*/ 0 h 4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61"/>
                  <a:gd name="T49" fmla="*/ 0 h 412"/>
                  <a:gd name="T50" fmla="*/ 361 w 361"/>
                  <a:gd name="T51" fmla="*/ 412 h 4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61" h="412">
                    <a:moveTo>
                      <a:pt x="123" y="0"/>
                    </a:moveTo>
                    <a:lnTo>
                      <a:pt x="59" y="45"/>
                    </a:lnTo>
                    <a:lnTo>
                      <a:pt x="0" y="197"/>
                    </a:lnTo>
                    <a:lnTo>
                      <a:pt x="0" y="267"/>
                    </a:lnTo>
                    <a:lnTo>
                      <a:pt x="24" y="272"/>
                    </a:lnTo>
                    <a:lnTo>
                      <a:pt x="65" y="220"/>
                    </a:lnTo>
                    <a:lnTo>
                      <a:pt x="70" y="237"/>
                    </a:lnTo>
                    <a:lnTo>
                      <a:pt x="42" y="336"/>
                    </a:lnTo>
                    <a:lnTo>
                      <a:pt x="100" y="412"/>
                    </a:lnTo>
                    <a:lnTo>
                      <a:pt x="216" y="324"/>
                    </a:lnTo>
                    <a:lnTo>
                      <a:pt x="227" y="272"/>
                    </a:lnTo>
                    <a:lnTo>
                      <a:pt x="309" y="249"/>
                    </a:lnTo>
                    <a:lnTo>
                      <a:pt x="361" y="110"/>
                    </a:lnTo>
                    <a:lnTo>
                      <a:pt x="216" y="98"/>
                    </a:lnTo>
                    <a:lnTo>
                      <a:pt x="222" y="57"/>
                    </a:lnTo>
                    <a:lnTo>
                      <a:pt x="12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7" name="Freeform 277"/>
              <p:cNvSpPr>
                <a:spLocks/>
              </p:cNvSpPr>
              <p:nvPr/>
            </p:nvSpPr>
            <p:spPr bwMode="auto">
              <a:xfrm>
                <a:off x="5540" y="3336"/>
                <a:ext cx="300" cy="221"/>
              </a:xfrm>
              <a:custGeom>
                <a:avLst/>
                <a:gdLst>
                  <a:gd name="T0" fmla="*/ 23 w 977"/>
                  <a:gd name="T1" fmla="*/ 14 h 808"/>
                  <a:gd name="T2" fmla="*/ 29 w 977"/>
                  <a:gd name="T3" fmla="*/ 37 h 808"/>
                  <a:gd name="T4" fmla="*/ 43 w 977"/>
                  <a:gd name="T5" fmla="*/ 49 h 808"/>
                  <a:gd name="T6" fmla="*/ 45 w 977"/>
                  <a:gd name="T7" fmla="*/ 40 h 808"/>
                  <a:gd name="T8" fmla="*/ 39 w 977"/>
                  <a:gd name="T9" fmla="*/ 24 h 808"/>
                  <a:gd name="T10" fmla="*/ 53 w 977"/>
                  <a:gd name="T11" fmla="*/ 18 h 808"/>
                  <a:gd name="T12" fmla="*/ 60 w 977"/>
                  <a:gd name="T13" fmla="*/ 0 h 808"/>
                  <a:gd name="T14" fmla="*/ 98 w 977"/>
                  <a:gd name="T15" fmla="*/ 14 h 808"/>
                  <a:gd name="T16" fmla="*/ 109 w 977"/>
                  <a:gd name="T17" fmla="*/ 30 h 808"/>
                  <a:gd name="T18" fmla="*/ 230 w 977"/>
                  <a:gd name="T19" fmla="*/ 40 h 808"/>
                  <a:gd name="T20" fmla="*/ 230 w 977"/>
                  <a:gd name="T21" fmla="*/ 48 h 808"/>
                  <a:gd name="T22" fmla="*/ 263 w 977"/>
                  <a:gd name="T23" fmla="*/ 65 h 808"/>
                  <a:gd name="T24" fmla="*/ 261 w 977"/>
                  <a:gd name="T25" fmla="*/ 79 h 808"/>
                  <a:gd name="T26" fmla="*/ 300 w 977"/>
                  <a:gd name="T27" fmla="*/ 102 h 808"/>
                  <a:gd name="T28" fmla="*/ 268 w 977"/>
                  <a:gd name="T29" fmla="*/ 108 h 808"/>
                  <a:gd name="T30" fmla="*/ 277 w 977"/>
                  <a:gd name="T31" fmla="*/ 121 h 808"/>
                  <a:gd name="T32" fmla="*/ 268 w 977"/>
                  <a:gd name="T33" fmla="*/ 129 h 808"/>
                  <a:gd name="T34" fmla="*/ 261 w 977"/>
                  <a:gd name="T35" fmla="*/ 129 h 808"/>
                  <a:gd name="T36" fmla="*/ 263 w 977"/>
                  <a:gd name="T37" fmla="*/ 154 h 808"/>
                  <a:gd name="T38" fmla="*/ 252 w 977"/>
                  <a:gd name="T39" fmla="*/ 175 h 808"/>
                  <a:gd name="T40" fmla="*/ 223 w 977"/>
                  <a:gd name="T41" fmla="*/ 171 h 808"/>
                  <a:gd name="T42" fmla="*/ 214 w 977"/>
                  <a:gd name="T43" fmla="*/ 176 h 808"/>
                  <a:gd name="T44" fmla="*/ 175 w 977"/>
                  <a:gd name="T45" fmla="*/ 156 h 808"/>
                  <a:gd name="T46" fmla="*/ 168 w 977"/>
                  <a:gd name="T47" fmla="*/ 162 h 808"/>
                  <a:gd name="T48" fmla="*/ 194 w 977"/>
                  <a:gd name="T49" fmla="*/ 195 h 808"/>
                  <a:gd name="T50" fmla="*/ 157 w 977"/>
                  <a:gd name="T51" fmla="*/ 221 h 808"/>
                  <a:gd name="T52" fmla="*/ 123 w 977"/>
                  <a:gd name="T53" fmla="*/ 214 h 808"/>
                  <a:gd name="T54" fmla="*/ 119 w 977"/>
                  <a:gd name="T55" fmla="*/ 203 h 808"/>
                  <a:gd name="T56" fmla="*/ 122 w 977"/>
                  <a:gd name="T57" fmla="*/ 192 h 808"/>
                  <a:gd name="T58" fmla="*/ 109 w 977"/>
                  <a:gd name="T59" fmla="*/ 170 h 808"/>
                  <a:gd name="T60" fmla="*/ 114 w 977"/>
                  <a:gd name="T61" fmla="*/ 151 h 808"/>
                  <a:gd name="T62" fmla="*/ 109 w 977"/>
                  <a:gd name="T63" fmla="*/ 143 h 808"/>
                  <a:gd name="T64" fmla="*/ 118 w 977"/>
                  <a:gd name="T65" fmla="*/ 116 h 808"/>
                  <a:gd name="T66" fmla="*/ 77 w 977"/>
                  <a:gd name="T67" fmla="*/ 113 h 808"/>
                  <a:gd name="T68" fmla="*/ 21 w 977"/>
                  <a:gd name="T69" fmla="*/ 84 h 808"/>
                  <a:gd name="T70" fmla="*/ 12 w 977"/>
                  <a:gd name="T71" fmla="*/ 60 h 808"/>
                  <a:gd name="T72" fmla="*/ 0 w 977"/>
                  <a:gd name="T73" fmla="*/ 62 h 808"/>
                  <a:gd name="T74" fmla="*/ 16 w 977"/>
                  <a:gd name="T75" fmla="*/ 38 h 808"/>
                  <a:gd name="T76" fmla="*/ 11 w 977"/>
                  <a:gd name="T77" fmla="*/ 19 h 808"/>
                  <a:gd name="T78" fmla="*/ 23 w 977"/>
                  <a:gd name="T79" fmla="*/ 14 h 80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977"/>
                  <a:gd name="T121" fmla="*/ 0 h 808"/>
                  <a:gd name="T122" fmla="*/ 977 w 977"/>
                  <a:gd name="T123" fmla="*/ 808 h 80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977" h="808">
                    <a:moveTo>
                      <a:pt x="75" y="52"/>
                    </a:moveTo>
                    <a:lnTo>
                      <a:pt x="93" y="134"/>
                    </a:lnTo>
                    <a:lnTo>
                      <a:pt x="139" y="180"/>
                    </a:lnTo>
                    <a:lnTo>
                      <a:pt x="145" y="146"/>
                    </a:lnTo>
                    <a:lnTo>
                      <a:pt x="127" y="87"/>
                    </a:lnTo>
                    <a:lnTo>
                      <a:pt x="174" y="64"/>
                    </a:lnTo>
                    <a:lnTo>
                      <a:pt x="197" y="0"/>
                    </a:lnTo>
                    <a:lnTo>
                      <a:pt x="319" y="52"/>
                    </a:lnTo>
                    <a:lnTo>
                      <a:pt x="354" y="111"/>
                    </a:lnTo>
                    <a:lnTo>
                      <a:pt x="750" y="146"/>
                    </a:lnTo>
                    <a:lnTo>
                      <a:pt x="750" y="174"/>
                    </a:lnTo>
                    <a:lnTo>
                      <a:pt x="855" y="238"/>
                    </a:lnTo>
                    <a:lnTo>
                      <a:pt x="849" y="290"/>
                    </a:lnTo>
                    <a:lnTo>
                      <a:pt x="977" y="372"/>
                    </a:lnTo>
                    <a:lnTo>
                      <a:pt x="872" y="395"/>
                    </a:lnTo>
                    <a:lnTo>
                      <a:pt x="901" y="442"/>
                    </a:lnTo>
                    <a:lnTo>
                      <a:pt x="872" y="470"/>
                    </a:lnTo>
                    <a:lnTo>
                      <a:pt x="849" y="470"/>
                    </a:lnTo>
                    <a:lnTo>
                      <a:pt x="855" y="564"/>
                    </a:lnTo>
                    <a:lnTo>
                      <a:pt x="820" y="639"/>
                    </a:lnTo>
                    <a:lnTo>
                      <a:pt x="727" y="627"/>
                    </a:lnTo>
                    <a:lnTo>
                      <a:pt x="698" y="645"/>
                    </a:lnTo>
                    <a:lnTo>
                      <a:pt x="570" y="569"/>
                    </a:lnTo>
                    <a:lnTo>
                      <a:pt x="546" y="592"/>
                    </a:lnTo>
                    <a:lnTo>
                      <a:pt x="633" y="714"/>
                    </a:lnTo>
                    <a:lnTo>
                      <a:pt x="511" y="808"/>
                    </a:lnTo>
                    <a:lnTo>
                      <a:pt x="401" y="784"/>
                    </a:lnTo>
                    <a:lnTo>
                      <a:pt x="389" y="744"/>
                    </a:lnTo>
                    <a:lnTo>
                      <a:pt x="396" y="703"/>
                    </a:lnTo>
                    <a:lnTo>
                      <a:pt x="354" y="622"/>
                    </a:lnTo>
                    <a:lnTo>
                      <a:pt x="372" y="552"/>
                    </a:lnTo>
                    <a:lnTo>
                      <a:pt x="354" y="523"/>
                    </a:lnTo>
                    <a:lnTo>
                      <a:pt x="384" y="425"/>
                    </a:lnTo>
                    <a:lnTo>
                      <a:pt x="250" y="413"/>
                    </a:lnTo>
                    <a:lnTo>
                      <a:pt x="70" y="308"/>
                    </a:lnTo>
                    <a:lnTo>
                      <a:pt x="40" y="221"/>
                    </a:lnTo>
                    <a:lnTo>
                      <a:pt x="0" y="226"/>
                    </a:lnTo>
                    <a:lnTo>
                      <a:pt x="52" y="139"/>
                    </a:lnTo>
                    <a:lnTo>
                      <a:pt x="35" y="69"/>
                    </a:lnTo>
                    <a:lnTo>
                      <a:pt x="75" y="5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8" name="Freeform 278"/>
              <p:cNvSpPr>
                <a:spLocks/>
              </p:cNvSpPr>
              <p:nvPr/>
            </p:nvSpPr>
            <p:spPr bwMode="auto">
              <a:xfrm>
                <a:off x="5348" y="3539"/>
                <a:ext cx="256" cy="352"/>
              </a:xfrm>
              <a:custGeom>
                <a:avLst/>
                <a:gdLst>
                  <a:gd name="T0" fmla="*/ 27 w 825"/>
                  <a:gd name="T1" fmla="*/ 62 h 1283"/>
                  <a:gd name="T2" fmla="*/ 0 w 825"/>
                  <a:gd name="T3" fmla="*/ 80 h 1283"/>
                  <a:gd name="T4" fmla="*/ 2 w 825"/>
                  <a:gd name="T5" fmla="*/ 111 h 1283"/>
                  <a:gd name="T6" fmla="*/ 29 w 825"/>
                  <a:gd name="T7" fmla="*/ 129 h 1283"/>
                  <a:gd name="T8" fmla="*/ 32 w 825"/>
                  <a:gd name="T9" fmla="*/ 151 h 1283"/>
                  <a:gd name="T10" fmla="*/ 49 w 825"/>
                  <a:gd name="T11" fmla="*/ 158 h 1283"/>
                  <a:gd name="T12" fmla="*/ 52 w 825"/>
                  <a:gd name="T13" fmla="*/ 199 h 1283"/>
                  <a:gd name="T14" fmla="*/ 88 w 825"/>
                  <a:gd name="T15" fmla="*/ 234 h 1283"/>
                  <a:gd name="T16" fmla="*/ 88 w 825"/>
                  <a:gd name="T17" fmla="*/ 261 h 1283"/>
                  <a:gd name="T18" fmla="*/ 129 w 825"/>
                  <a:gd name="T19" fmla="*/ 306 h 1283"/>
                  <a:gd name="T20" fmla="*/ 187 w 825"/>
                  <a:gd name="T21" fmla="*/ 323 h 1283"/>
                  <a:gd name="T22" fmla="*/ 202 w 825"/>
                  <a:gd name="T23" fmla="*/ 352 h 1283"/>
                  <a:gd name="T24" fmla="*/ 238 w 825"/>
                  <a:gd name="T25" fmla="*/ 320 h 1283"/>
                  <a:gd name="T26" fmla="*/ 240 w 825"/>
                  <a:gd name="T27" fmla="*/ 298 h 1283"/>
                  <a:gd name="T28" fmla="*/ 256 w 825"/>
                  <a:gd name="T29" fmla="*/ 268 h 1283"/>
                  <a:gd name="T30" fmla="*/ 234 w 825"/>
                  <a:gd name="T31" fmla="*/ 225 h 1283"/>
                  <a:gd name="T32" fmla="*/ 216 w 825"/>
                  <a:gd name="T33" fmla="*/ 213 h 1283"/>
                  <a:gd name="T34" fmla="*/ 220 w 825"/>
                  <a:gd name="T35" fmla="*/ 196 h 1283"/>
                  <a:gd name="T36" fmla="*/ 209 w 825"/>
                  <a:gd name="T37" fmla="*/ 187 h 1283"/>
                  <a:gd name="T38" fmla="*/ 186 w 825"/>
                  <a:gd name="T39" fmla="*/ 196 h 1283"/>
                  <a:gd name="T40" fmla="*/ 171 w 825"/>
                  <a:gd name="T41" fmla="*/ 178 h 1283"/>
                  <a:gd name="T42" fmla="*/ 153 w 825"/>
                  <a:gd name="T43" fmla="*/ 191 h 1283"/>
                  <a:gd name="T44" fmla="*/ 146 w 825"/>
                  <a:gd name="T45" fmla="*/ 161 h 1283"/>
                  <a:gd name="T46" fmla="*/ 164 w 825"/>
                  <a:gd name="T47" fmla="*/ 134 h 1283"/>
                  <a:gd name="T48" fmla="*/ 166 w 825"/>
                  <a:gd name="T49" fmla="*/ 120 h 1283"/>
                  <a:gd name="T50" fmla="*/ 231 w 825"/>
                  <a:gd name="T51" fmla="*/ 88 h 1283"/>
                  <a:gd name="T52" fmla="*/ 223 w 825"/>
                  <a:gd name="T53" fmla="*/ 86 h 1283"/>
                  <a:gd name="T54" fmla="*/ 227 w 825"/>
                  <a:gd name="T55" fmla="*/ 54 h 1283"/>
                  <a:gd name="T56" fmla="*/ 202 w 825"/>
                  <a:gd name="T57" fmla="*/ 43 h 1283"/>
                  <a:gd name="T58" fmla="*/ 160 w 825"/>
                  <a:gd name="T59" fmla="*/ 38 h 1283"/>
                  <a:gd name="T60" fmla="*/ 139 w 825"/>
                  <a:gd name="T61" fmla="*/ 1 h 1283"/>
                  <a:gd name="T62" fmla="*/ 126 w 825"/>
                  <a:gd name="T63" fmla="*/ 0 h 1283"/>
                  <a:gd name="T64" fmla="*/ 110 w 825"/>
                  <a:gd name="T65" fmla="*/ 38 h 1283"/>
                  <a:gd name="T66" fmla="*/ 84 w 825"/>
                  <a:gd name="T67" fmla="*/ 44 h 1283"/>
                  <a:gd name="T68" fmla="*/ 81 w 825"/>
                  <a:gd name="T69" fmla="*/ 62 h 1283"/>
                  <a:gd name="T70" fmla="*/ 43 w 825"/>
                  <a:gd name="T71" fmla="*/ 85 h 1283"/>
                  <a:gd name="T72" fmla="*/ 27 w 825"/>
                  <a:gd name="T73" fmla="*/ 62 h 128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825"/>
                  <a:gd name="T112" fmla="*/ 0 h 1283"/>
                  <a:gd name="T113" fmla="*/ 825 w 825"/>
                  <a:gd name="T114" fmla="*/ 1283 h 128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825" h="1283">
                    <a:moveTo>
                      <a:pt x="87" y="226"/>
                    </a:moveTo>
                    <a:lnTo>
                      <a:pt x="0" y="291"/>
                    </a:lnTo>
                    <a:lnTo>
                      <a:pt x="5" y="406"/>
                    </a:lnTo>
                    <a:lnTo>
                      <a:pt x="92" y="470"/>
                    </a:lnTo>
                    <a:lnTo>
                      <a:pt x="104" y="551"/>
                    </a:lnTo>
                    <a:lnTo>
                      <a:pt x="157" y="575"/>
                    </a:lnTo>
                    <a:lnTo>
                      <a:pt x="168" y="725"/>
                    </a:lnTo>
                    <a:lnTo>
                      <a:pt x="284" y="854"/>
                    </a:lnTo>
                    <a:lnTo>
                      <a:pt x="284" y="952"/>
                    </a:lnTo>
                    <a:lnTo>
                      <a:pt x="417" y="1115"/>
                    </a:lnTo>
                    <a:lnTo>
                      <a:pt x="604" y="1179"/>
                    </a:lnTo>
                    <a:lnTo>
                      <a:pt x="650" y="1283"/>
                    </a:lnTo>
                    <a:lnTo>
                      <a:pt x="766" y="1168"/>
                    </a:lnTo>
                    <a:lnTo>
                      <a:pt x="772" y="1086"/>
                    </a:lnTo>
                    <a:lnTo>
                      <a:pt x="825" y="976"/>
                    </a:lnTo>
                    <a:lnTo>
                      <a:pt x="755" y="819"/>
                    </a:lnTo>
                    <a:lnTo>
                      <a:pt x="696" y="778"/>
                    </a:lnTo>
                    <a:lnTo>
                      <a:pt x="708" y="714"/>
                    </a:lnTo>
                    <a:lnTo>
                      <a:pt x="673" y="680"/>
                    </a:lnTo>
                    <a:lnTo>
                      <a:pt x="598" y="714"/>
                    </a:lnTo>
                    <a:lnTo>
                      <a:pt x="551" y="650"/>
                    </a:lnTo>
                    <a:lnTo>
                      <a:pt x="493" y="697"/>
                    </a:lnTo>
                    <a:lnTo>
                      <a:pt x="469" y="586"/>
                    </a:lnTo>
                    <a:lnTo>
                      <a:pt x="528" y="488"/>
                    </a:lnTo>
                    <a:lnTo>
                      <a:pt x="534" y="436"/>
                    </a:lnTo>
                    <a:lnTo>
                      <a:pt x="743" y="319"/>
                    </a:lnTo>
                    <a:lnTo>
                      <a:pt x="720" y="314"/>
                    </a:lnTo>
                    <a:lnTo>
                      <a:pt x="731" y="197"/>
                    </a:lnTo>
                    <a:lnTo>
                      <a:pt x="650" y="157"/>
                    </a:lnTo>
                    <a:lnTo>
                      <a:pt x="516" y="139"/>
                    </a:lnTo>
                    <a:lnTo>
                      <a:pt x="447" y="5"/>
                    </a:lnTo>
                    <a:lnTo>
                      <a:pt x="406" y="0"/>
                    </a:lnTo>
                    <a:lnTo>
                      <a:pt x="354" y="139"/>
                    </a:lnTo>
                    <a:lnTo>
                      <a:pt x="272" y="162"/>
                    </a:lnTo>
                    <a:lnTo>
                      <a:pt x="261" y="226"/>
                    </a:lnTo>
                    <a:lnTo>
                      <a:pt x="139" y="308"/>
                    </a:lnTo>
                    <a:lnTo>
                      <a:pt x="87" y="22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9" name="Freeform 279"/>
              <p:cNvSpPr>
                <a:spLocks/>
              </p:cNvSpPr>
              <p:nvPr/>
            </p:nvSpPr>
            <p:spPr bwMode="auto">
              <a:xfrm>
                <a:off x="5471" y="3873"/>
                <a:ext cx="145" cy="654"/>
              </a:xfrm>
              <a:custGeom>
                <a:avLst/>
                <a:gdLst>
                  <a:gd name="T0" fmla="*/ 88 w 471"/>
                  <a:gd name="T1" fmla="*/ 36 h 2399"/>
                  <a:gd name="T2" fmla="*/ 83 w 471"/>
                  <a:gd name="T3" fmla="*/ 160 h 2399"/>
                  <a:gd name="T4" fmla="*/ 50 w 471"/>
                  <a:gd name="T5" fmla="*/ 226 h 2399"/>
                  <a:gd name="T6" fmla="*/ 39 w 471"/>
                  <a:gd name="T7" fmla="*/ 329 h 2399"/>
                  <a:gd name="T8" fmla="*/ 29 w 471"/>
                  <a:gd name="T9" fmla="*/ 386 h 2399"/>
                  <a:gd name="T10" fmla="*/ 39 w 471"/>
                  <a:gd name="T11" fmla="*/ 445 h 2399"/>
                  <a:gd name="T12" fmla="*/ 29 w 471"/>
                  <a:gd name="T13" fmla="*/ 469 h 2399"/>
                  <a:gd name="T14" fmla="*/ 32 w 471"/>
                  <a:gd name="T15" fmla="*/ 508 h 2399"/>
                  <a:gd name="T16" fmla="*/ 0 w 471"/>
                  <a:gd name="T17" fmla="*/ 526 h 2399"/>
                  <a:gd name="T18" fmla="*/ 13 w 471"/>
                  <a:gd name="T19" fmla="*/ 545 h 2399"/>
                  <a:gd name="T20" fmla="*/ 18 w 471"/>
                  <a:gd name="T21" fmla="*/ 564 h 2399"/>
                  <a:gd name="T22" fmla="*/ 21 w 471"/>
                  <a:gd name="T23" fmla="*/ 616 h 2399"/>
                  <a:gd name="T24" fmla="*/ 32 w 471"/>
                  <a:gd name="T25" fmla="*/ 643 h 2399"/>
                  <a:gd name="T26" fmla="*/ 46 w 471"/>
                  <a:gd name="T27" fmla="*/ 641 h 2399"/>
                  <a:gd name="T28" fmla="*/ 54 w 471"/>
                  <a:gd name="T29" fmla="*/ 638 h 2399"/>
                  <a:gd name="T30" fmla="*/ 59 w 471"/>
                  <a:gd name="T31" fmla="*/ 654 h 2399"/>
                  <a:gd name="T32" fmla="*/ 86 w 471"/>
                  <a:gd name="T33" fmla="*/ 635 h 2399"/>
                  <a:gd name="T34" fmla="*/ 68 w 471"/>
                  <a:gd name="T35" fmla="*/ 637 h 2399"/>
                  <a:gd name="T36" fmla="*/ 48 w 471"/>
                  <a:gd name="T37" fmla="*/ 619 h 2399"/>
                  <a:gd name="T38" fmla="*/ 29 w 471"/>
                  <a:gd name="T39" fmla="*/ 590 h 2399"/>
                  <a:gd name="T40" fmla="*/ 48 w 471"/>
                  <a:gd name="T41" fmla="*/ 557 h 2399"/>
                  <a:gd name="T42" fmla="*/ 38 w 471"/>
                  <a:gd name="T43" fmla="*/ 545 h 2399"/>
                  <a:gd name="T44" fmla="*/ 50 w 471"/>
                  <a:gd name="T45" fmla="*/ 521 h 2399"/>
                  <a:gd name="T46" fmla="*/ 63 w 471"/>
                  <a:gd name="T47" fmla="*/ 501 h 2399"/>
                  <a:gd name="T48" fmla="*/ 68 w 471"/>
                  <a:gd name="T49" fmla="*/ 356 h 2399"/>
                  <a:gd name="T50" fmla="*/ 97 w 471"/>
                  <a:gd name="T51" fmla="*/ 339 h 2399"/>
                  <a:gd name="T52" fmla="*/ 90 w 471"/>
                  <a:gd name="T53" fmla="*/ 298 h 2399"/>
                  <a:gd name="T54" fmla="*/ 118 w 471"/>
                  <a:gd name="T55" fmla="*/ 169 h 2399"/>
                  <a:gd name="T56" fmla="*/ 129 w 471"/>
                  <a:gd name="T57" fmla="*/ 128 h 2399"/>
                  <a:gd name="T58" fmla="*/ 145 w 471"/>
                  <a:gd name="T59" fmla="*/ 126 h 2399"/>
                  <a:gd name="T60" fmla="*/ 131 w 471"/>
                  <a:gd name="T61" fmla="*/ 97 h 2399"/>
                  <a:gd name="T62" fmla="*/ 97 w 471"/>
                  <a:gd name="T63" fmla="*/ 0 h 2399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71"/>
                  <a:gd name="T97" fmla="*/ 0 h 2399"/>
                  <a:gd name="T98" fmla="*/ 471 w 471"/>
                  <a:gd name="T99" fmla="*/ 2399 h 2399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71" h="2399">
                    <a:moveTo>
                      <a:pt x="250" y="63"/>
                    </a:moveTo>
                    <a:lnTo>
                      <a:pt x="285" y="133"/>
                    </a:lnTo>
                    <a:lnTo>
                      <a:pt x="233" y="558"/>
                    </a:lnTo>
                    <a:lnTo>
                      <a:pt x="268" y="586"/>
                    </a:lnTo>
                    <a:lnTo>
                      <a:pt x="204" y="650"/>
                    </a:lnTo>
                    <a:lnTo>
                      <a:pt x="163" y="830"/>
                    </a:lnTo>
                    <a:lnTo>
                      <a:pt x="204" y="929"/>
                    </a:lnTo>
                    <a:lnTo>
                      <a:pt x="128" y="1208"/>
                    </a:lnTo>
                    <a:lnTo>
                      <a:pt x="69" y="1324"/>
                    </a:lnTo>
                    <a:lnTo>
                      <a:pt x="93" y="1417"/>
                    </a:lnTo>
                    <a:lnTo>
                      <a:pt x="87" y="1550"/>
                    </a:lnTo>
                    <a:lnTo>
                      <a:pt x="128" y="1632"/>
                    </a:lnTo>
                    <a:lnTo>
                      <a:pt x="139" y="1679"/>
                    </a:lnTo>
                    <a:lnTo>
                      <a:pt x="93" y="1719"/>
                    </a:lnTo>
                    <a:lnTo>
                      <a:pt x="128" y="1812"/>
                    </a:lnTo>
                    <a:lnTo>
                      <a:pt x="104" y="1864"/>
                    </a:lnTo>
                    <a:lnTo>
                      <a:pt x="6" y="1899"/>
                    </a:lnTo>
                    <a:lnTo>
                      <a:pt x="0" y="1928"/>
                    </a:lnTo>
                    <a:lnTo>
                      <a:pt x="52" y="1946"/>
                    </a:lnTo>
                    <a:lnTo>
                      <a:pt x="41" y="1998"/>
                    </a:lnTo>
                    <a:lnTo>
                      <a:pt x="81" y="2021"/>
                    </a:lnTo>
                    <a:lnTo>
                      <a:pt x="59" y="2068"/>
                    </a:lnTo>
                    <a:lnTo>
                      <a:pt x="41" y="2172"/>
                    </a:lnTo>
                    <a:lnTo>
                      <a:pt x="69" y="2260"/>
                    </a:lnTo>
                    <a:lnTo>
                      <a:pt x="93" y="2282"/>
                    </a:lnTo>
                    <a:lnTo>
                      <a:pt x="104" y="2358"/>
                    </a:lnTo>
                    <a:lnTo>
                      <a:pt x="134" y="2364"/>
                    </a:lnTo>
                    <a:lnTo>
                      <a:pt x="151" y="2352"/>
                    </a:lnTo>
                    <a:lnTo>
                      <a:pt x="163" y="2329"/>
                    </a:lnTo>
                    <a:lnTo>
                      <a:pt x="174" y="2340"/>
                    </a:lnTo>
                    <a:lnTo>
                      <a:pt x="157" y="2382"/>
                    </a:lnTo>
                    <a:lnTo>
                      <a:pt x="192" y="2399"/>
                    </a:lnTo>
                    <a:lnTo>
                      <a:pt x="256" y="2364"/>
                    </a:lnTo>
                    <a:lnTo>
                      <a:pt x="279" y="2329"/>
                    </a:lnTo>
                    <a:lnTo>
                      <a:pt x="238" y="2317"/>
                    </a:lnTo>
                    <a:lnTo>
                      <a:pt x="221" y="2335"/>
                    </a:lnTo>
                    <a:lnTo>
                      <a:pt x="169" y="2312"/>
                    </a:lnTo>
                    <a:lnTo>
                      <a:pt x="157" y="2271"/>
                    </a:lnTo>
                    <a:lnTo>
                      <a:pt x="93" y="2248"/>
                    </a:lnTo>
                    <a:lnTo>
                      <a:pt x="93" y="2166"/>
                    </a:lnTo>
                    <a:lnTo>
                      <a:pt x="146" y="2114"/>
                    </a:lnTo>
                    <a:lnTo>
                      <a:pt x="157" y="2045"/>
                    </a:lnTo>
                    <a:lnTo>
                      <a:pt x="122" y="2010"/>
                    </a:lnTo>
                    <a:lnTo>
                      <a:pt x="122" y="1998"/>
                    </a:lnTo>
                    <a:lnTo>
                      <a:pt x="157" y="1963"/>
                    </a:lnTo>
                    <a:lnTo>
                      <a:pt x="163" y="1911"/>
                    </a:lnTo>
                    <a:lnTo>
                      <a:pt x="181" y="1888"/>
                    </a:lnTo>
                    <a:lnTo>
                      <a:pt x="204" y="1836"/>
                    </a:lnTo>
                    <a:lnTo>
                      <a:pt x="198" y="1801"/>
                    </a:lnTo>
                    <a:lnTo>
                      <a:pt x="221" y="1306"/>
                    </a:lnTo>
                    <a:lnTo>
                      <a:pt x="308" y="1278"/>
                    </a:lnTo>
                    <a:lnTo>
                      <a:pt x="314" y="1243"/>
                    </a:lnTo>
                    <a:lnTo>
                      <a:pt x="261" y="1214"/>
                    </a:lnTo>
                    <a:lnTo>
                      <a:pt x="291" y="1092"/>
                    </a:lnTo>
                    <a:lnTo>
                      <a:pt x="261" y="900"/>
                    </a:lnTo>
                    <a:lnTo>
                      <a:pt x="383" y="621"/>
                    </a:lnTo>
                    <a:lnTo>
                      <a:pt x="383" y="511"/>
                    </a:lnTo>
                    <a:lnTo>
                      <a:pt x="418" y="471"/>
                    </a:lnTo>
                    <a:lnTo>
                      <a:pt x="460" y="488"/>
                    </a:lnTo>
                    <a:lnTo>
                      <a:pt x="471" y="464"/>
                    </a:lnTo>
                    <a:lnTo>
                      <a:pt x="471" y="394"/>
                    </a:lnTo>
                    <a:lnTo>
                      <a:pt x="425" y="354"/>
                    </a:lnTo>
                    <a:lnTo>
                      <a:pt x="372" y="11"/>
                    </a:lnTo>
                    <a:lnTo>
                      <a:pt x="314" y="0"/>
                    </a:lnTo>
                    <a:lnTo>
                      <a:pt x="250" y="6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0" name="Freeform 280"/>
              <p:cNvSpPr>
                <a:spLocks/>
              </p:cNvSpPr>
              <p:nvPr/>
            </p:nvSpPr>
            <p:spPr bwMode="auto">
              <a:xfrm>
                <a:off x="5471" y="4368"/>
                <a:ext cx="10" cy="9"/>
              </a:xfrm>
              <a:custGeom>
                <a:avLst/>
                <a:gdLst>
                  <a:gd name="T0" fmla="*/ 2 w 29"/>
                  <a:gd name="T1" fmla="*/ 0 h 29"/>
                  <a:gd name="T2" fmla="*/ 0 w 29"/>
                  <a:gd name="T3" fmla="*/ 3 h 29"/>
                  <a:gd name="T4" fmla="*/ 2 w 29"/>
                  <a:gd name="T5" fmla="*/ 9 h 29"/>
                  <a:gd name="T6" fmla="*/ 10 w 29"/>
                  <a:gd name="T7" fmla="*/ 6 h 29"/>
                  <a:gd name="T8" fmla="*/ 6 w 29"/>
                  <a:gd name="T9" fmla="*/ 2 h 29"/>
                  <a:gd name="T10" fmla="*/ 2 w 29"/>
                  <a:gd name="T11" fmla="*/ 0 h 2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29"/>
                  <a:gd name="T20" fmla="*/ 29 w 29"/>
                  <a:gd name="T21" fmla="*/ 29 h 2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29">
                    <a:moveTo>
                      <a:pt x="6" y="0"/>
                    </a:moveTo>
                    <a:lnTo>
                      <a:pt x="0" y="11"/>
                    </a:lnTo>
                    <a:lnTo>
                      <a:pt x="6" y="29"/>
                    </a:lnTo>
                    <a:lnTo>
                      <a:pt x="29" y="18"/>
                    </a:lnTo>
                    <a:lnTo>
                      <a:pt x="17" y="6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1" name="Freeform 281"/>
              <p:cNvSpPr>
                <a:spLocks/>
              </p:cNvSpPr>
              <p:nvPr/>
            </p:nvSpPr>
            <p:spPr bwMode="auto">
              <a:xfrm>
                <a:off x="5481" y="4310"/>
                <a:ext cx="12" cy="30"/>
              </a:xfrm>
              <a:custGeom>
                <a:avLst/>
                <a:gdLst>
                  <a:gd name="T0" fmla="*/ 7 w 40"/>
                  <a:gd name="T1" fmla="*/ 0 h 111"/>
                  <a:gd name="T2" fmla="*/ 0 w 40"/>
                  <a:gd name="T3" fmla="*/ 6 h 111"/>
                  <a:gd name="T4" fmla="*/ 2 w 40"/>
                  <a:gd name="T5" fmla="*/ 14 h 111"/>
                  <a:gd name="T6" fmla="*/ 0 w 40"/>
                  <a:gd name="T7" fmla="*/ 25 h 111"/>
                  <a:gd name="T8" fmla="*/ 7 w 40"/>
                  <a:gd name="T9" fmla="*/ 30 h 111"/>
                  <a:gd name="T10" fmla="*/ 12 w 40"/>
                  <a:gd name="T11" fmla="*/ 27 h 111"/>
                  <a:gd name="T12" fmla="*/ 9 w 40"/>
                  <a:gd name="T13" fmla="*/ 19 h 111"/>
                  <a:gd name="T14" fmla="*/ 12 w 40"/>
                  <a:gd name="T15" fmla="*/ 8 h 111"/>
                  <a:gd name="T16" fmla="*/ 7 w 40"/>
                  <a:gd name="T17" fmla="*/ 0 h 11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40"/>
                  <a:gd name="T28" fmla="*/ 0 h 111"/>
                  <a:gd name="T29" fmla="*/ 40 w 40"/>
                  <a:gd name="T30" fmla="*/ 111 h 11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40" h="111">
                    <a:moveTo>
                      <a:pt x="23" y="0"/>
                    </a:moveTo>
                    <a:lnTo>
                      <a:pt x="0" y="24"/>
                    </a:lnTo>
                    <a:lnTo>
                      <a:pt x="6" y="52"/>
                    </a:lnTo>
                    <a:lnTo>
                      <a:pt x="0" y="93"/>
                    </a:lnTo>
                    <a:lnTo>
                      <a:pt x="23" y="111"/>
                    </a:lnTo>
                    <a:lnTo>
                      <a:pt x="40" y="99"/>
                    </a:lnTo>
                    <a:lnTo>
                      <a:pt x="30" y="69"/>
                    </a:lnTo>
                    <a:lnTo>
                      <a:pt x="40" y="29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2" name="Freeform 282"/>
              <p:cNvSpPr>
                <a:spLocks/>
              </p:cNvSpPr>
              <p:nvPr/>
            </p:nvSpPr>
            <p:spPr bwMode="auto">
              <a:xfrm>
                <a:off x="5525" y="4525"/>
                <a:ext cx="54" cy="55"/>
              </a:xfrm>
              <a:custGeom>
                <a:avLst/>
                <a:gdLst>
                  <a:gd name="T0" fmla="*/ 42 w 179"/>
                  <a:gd name="T1" fmla="*/ 0 h 198"/>
                  <a:gd name="T2" fmla="*/ 26 w 179"/>
                  <a:gd name="T3" fmla="*/ 8 h 198"/>
                  <a:gd name="T4" fmla="*/ 28 w 179"/>
                  <a:gd name="T5" fmla="*/ 23 h 198"/>
                  <a:gd name="T6" fmla="*/ 7 w 179"/>
                  <a:gd name="T7" fmla="*/ 28 h 198"/>
                  <a:gd name="T8" fmla="*/ 0 w 179"/>
                  <a:gd name="T9" fmla="*/ 37 h 198"/>
                  <a:gd name="T10" fmla="*/ 24 w 179"/>
                  <a:gd name="T11" fmla="*/ 37 h 198"/>
                  <a:gd name="T12" fmla="*/ 31 w 179"/>
                  <a:gd name="T13" fmla="*/ 50 h 198"/>
                  <a:gd name="T14" fmla="*/ 42 w 179"/>
                  <a:gd name="T15" fmla="*/ 55 h 198"/>
                  <a:gd name="T16" fmla="*/ 54 w 179"/>
                  <a:gd name="T17" fmla="*/ 47 h 198"/>
                  <a:gd name="T18" fmla="*/ 47 w 179"/>
                  <a:gd name="T19" fmla="*/ 29 h 198"/>
                  <a:gd name="T20" fmla="*/ 42 w 179"/>
                  <a:gd name="T21" fmla="*/ 0 h 19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9"/>
                  <a:gd name="T34" fmla="*/ 0 h 198"/>
                  <a:gd name="T35" fmla="*/ 179 w 179"/>
                  <a:gd name="T36" fmla="*/ 198 h 19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9" h="198">
                    <a:moveTo>
                      <a:pt x="139" y="0"/>
                    </a:moveTo>
                    <a:lnTo>
                      <a:pt x="87" y="29"/>
                    </a:lnTo>
                    <a:lnTo>
                      <a:pt x="92" y="81"/>
                    </a:lnTo>
                    <a:lnTo>
                      <a:pt x="23" y="99"/>
                    </a:lnTo>
                    <a:lnTo>
                      <a:pt x="0" y="134"/>
                    </a:lnTo>
                    <a:lnTo>
                      <a:pt x="81" y="134"/>
                    </a:lnTo>
                    <a:lnTo>
                      <a:pt x="104" y="180"/>
                    </a:lnTo>
                    <a:lnTo>
                      <a:pt x="139" y="198"/>
                    </a:lnTo>
                    <a:lnTo>
                      <a:pt x="179" y="168"/>
                    </a:lnTo>
                    <a:lnTo>
                      <a:pt x="157" y="104"/>
                    </a:lnTo>
                    <a:lnTo>
                      <a:pt x="139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3" name="Freeform 283"/>
              <p:cNvSpPr>
                <a:spLocks/>
              </p:cNvSpPr>
              <p:nvPr/>
            </p:nvSpPr>
            <p:spPr bwMode="auto">
              <a:xfrm>
                <a:off x="5567" y="4525"/>
                <a:ext cx="51" cy="51"/>
              </a:xfrm>
              <a:custGeom>
                <a:avLst/>
                <a:gdLst>
                  <a:gd name="T0" fmla="*/ 0 w 169"/>
                  <a:gd name="T1" fmla="*/ 0 h 186"/>
                  <a:gd name="T2" fmla="*/ 5 w 169"/>
                  <a:gd name="T3" fmla="*/ 29 h 186"/>
                  <a:gd name="T4" fmla="*/ 12 w 169"/>
                  <a:gd name="T5" fmla="*/ 46 h 186"/>
                  <a:gd name="T6" fmla="*/ 30 w 169"/>
                  <a:gd name="T7" fmla="*/ 51 h 186"/>
                  <a:gd name="T8" fmla="*/ 51 w 169"/>
                  <a:gd name="T9" fmla="*/ 48 h 186"/>
                  <a:gd name="T10" fmla="*/ 40 w 169"/>
                  <a:gd name="T11" fmla="*/ 33 h 186"/>
                  <a:gd name="T12" fmla="*/ 33 w 169"/>
                  <a:gd name="T13" fmla="*/ 33 h 186"/>
                  <a:gd name="T14" fmla="*/ 21 w 169"/>
                  <a:gd name="T15" fmla="*/ 27 h 186"/>
                  <a:gd name="T16" fmla="*/ 9 w 169"/>
                  <a:gd name="T17" fmla="*/ 3 h 186"/>
                  <a:gd name="T18" fmla="*/ 0 w 169"/>
                  <a:gd name="T19" fmla="*/ 0 h 18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9"/>
                  <a:gd name="T31" fmla="*/ 0 h 186"/>
                  <a:gd name="T32" fmla="*/ 169 w 169"/>
                  <a:gd name="T33" fmla="*/ 186 h 18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9" h="186">
                    <a:moveTo>
                      <a:pt x="0" y="0"/>
                    </a:moveTo>
                    <a:lnTo>
                      <a:pt x="18" y="104"/>
                    </a:lnTo>
                    <a:lnTo>
                      <a:pt x="40" y="168"/>
                    </a:lnTo>
                    <a:lnTo>
                      <a:pt x="99" y="186"/>
                    </a:lnTo>
                    <a:lnTo>
                      <a:pt x="169" y="174"/>
                    </a:lnTo>
                    <a:lnTo>
                      <a:pt x="134" y="122"/>
                    </a:lnTo>
                    <a:lnTo>
                      <a:pt x="110" y="122"/>
                    </a:lnTo>
                    <a:lnTo>
                      <a:pt x="70" y="99"/>
                    </a:lnTo>
                    <a:lnTo>
                      <a:pt x="30" y="1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4" name="Freeform 284"/>
              <p:cNvSpPr>
                <a:spLocks/>
              </p:cNvSpPr>
              <p:nvPr/>
            </p:nvSpPr>
            <p:spPr bwMode="auto">
              <a:xfrm>
                <a:off x="5500" y="3960"/>
                <a:ext cx="372" cy="551"/>
              </a:xfrm>
              <a:custGeom>
                <a:avLst/>
                <a:gdLst>
                  <a:gd name="T0" fmla="*/ 118 w 1209"/>
                  <a:gd name="T1" fmla="*/ 37 h 2010"/>
                  <a:gd name="T2" fmla="*/ 100 w 1209"/>
                  <a:gd name="T3" fmla="*/ 40 h 2010"/>
                  <a:gd name="T4" fmla="*/ 89 w 1209"/>
                  <a:gd name="T5" fmla="*/ 78 h 2010"/>
                  <a:gd name="T6" fmla="*/ 62 w 1209"/>
                  <a:gd name="T7" fmla="*/ 210 h 2010"/>
                  <a:gd name="T8" fmla="*/ 68 w 1209"/>
                  <a:gd name="T9" fmla="*/ 252 h 2010"/>
                  <a:gd name="T10" fmla="*/ 39 w 1209"/>
                  <a:gd name="T11" fmla="*/ 269 h 2010"/>
                  <a:gd name="T12" fmla="*/ 34 w 1209"/>
                  <a:gd name="T13" fmla="*/ 414 h 2010"/>
                  <a:gd name="T14" fmla="*/ 20 w 1209"/>
                  <a:gd name="T15" fmla="*/ 438 h 2010"/>
                  <a:gd name="T16" fmla="*/ 9 w 1209"/>
                  <a:gd name="T17" fmla="*/ 457 h 2010"/>
                  <a:gd name="T18" fmla="*/ 20 w 1209"/>
                  <a:gd name="T19" fmla="*/ 472 h 2010"/>
                  <a:gd name="T20" fmla="*/ 0 w 1209"/>
                  <a:gd name="T21" fmla="*/ 505 h 2010"/>
                  <a:gd name="T22" fmla="*/ 22 w 1209"/>
                  <a:gd name="T23" fmla="*/ 536 h 2010"/>
                  <a:gd name="T24" fmla="*/ 39 w 1209"/>
                  <a:gd name="T25" fmla="*/ 551 h 2010"/>
                  <a:gd name="T26" fmla="*/ 57 w 1209"/>
                  <a:gd name="T27" fmla="*/ 549 h 2010"/>
                  <a:gd name="T28" fmla="*/ 57 w 1209"/>
                  <a:gd name="T29" fmla="*/ 532 h 2010"/>
                  <a:gd name="T30" fmla="*/ 107 w 1209"/>
                  <a:gd name="T31" fmla="*/ 487 h 2010"/>
                  <a:gd name="T32" fmla="*/ 88 w 1209"/>
                  <a:gd name="T33" fmla="*/ 459 h 2010"/>
                  <a:gd name="T34" fmla="*/ 116 w 1209"/>
                  <a:gd name="T35" fmla="*/ 430 h 2010"/>
                  <a:gd name="T36" fmla="*/ 154 w 1209"/>
                  <a:gd name="T37" fmla="*/ 388 h 2010"/>
                  <a:gd name="T38" fmla="*/ 141 w 1209"/>
                  <a:gd name="T39" fmla="*/ 377 h 2010"/>
                  <a:gd name="T40" fmla="*/ 181 w 1209"/>
                  <a:gd name="T41" fmla="*/ 357 h 2010"/>
                  <a:gd name="T42" fmla="*/ 186 w 1209"/>
                  <a:gd name="T43" fmla="*/ 331 h 2010"/>
                  <a:gd name="T44" fmla="*/ 272 w 1209"/>
                  <a:gd name="T45" fmla="*/ 309 h 2010"/>
                  <a:gd name="T46" fmla="*/ 259 w 1209"/>
                  <a:gd name="T47" fmla="*/ 237 h 2010"/>
                  <a:gd name="T48" fmla="*/ 295 w 1209"/>
                  <a:gd name="T49" fmla="*/ 158 h 2010"/>
                  <a:gd name="T50" fmla="*/ 372 w 1209"/>
                  <a:gd name="T51" fmla="*/ 95 h 2010"/>
                  <a:gd name="T52" fmla="*/ 344 w 1209"/>
                  <a:gd name="T53" fmla="*/ 110 h 2010"/>
                  <a:gd name="T54" fmla="*/ 272 w 1209"/>
                  <a:gd name="T55" fmla="*/ 121 h 2010"/>
                  <a:gd name="T56" fmla="*/ 295 w 1209"/>
                  <a:gd name="T57" fmla="*/ 84 h 2010"/>
                  <a:gd name="T58" fmla="*/ 254 w 1209"/>
                  <a:gd name="T59" fmla="*/ 61 h 2010"/>
                  <a:gd name="T60" fmla="*/ 223 w 1209"/>
                  <a:gd name="T61" fmla="*/ 41 h 2010"/>
                  <a:gd name="T62" fmla="*/ 188 w 1209"/>
                  <a:gd name="T63" fmla="*/ 8 h 2010"/>
                  <a:gd name="T64" fmla="*/ 174 w 1209"/>
                  <a:gd name="T65" fmla="*/ 19 h 2010"/>
                  <a:gd name="T66" fmla="*/ 141 w 1209"/>
                  <a:gd name="T67" fmla="*/ 0 h 2010"/>
                  <a:gd name="T68" fmla="*/ 114 w 1209"/>
                  <a:gd name="T69" fmla="*/ 19 h 201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209"/>
                  <a:gd name="T106" fmla="*/ 0 h 2010"/>
                  <a:gd name="T107" fmla="*/ 1209 w 1209"/>
                  <a:gd name="T108" fmla="*/ 2010 h 201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209" h="2010">
                    <a:moveTo>
                      <a:pt x="372" y="69"/>
                    </a:moveTo>
                    <a:lnTo>
                      <a:pt x="384" y="134"/>
                    </a:lnTo>
                    <a:lnTo>
                      <a:pt x="367" y="163"/>
                    </a:lnTo>
                    <a:lnTo>
                      <a:pt x="325" y="146"/>
                    </a:lnTo>
                    <a:lnTo>
                      <a:pt x="290" y="186"/>
                    </a:lnTo>
                    <a:lnTo>
                      <a:pt x="290" y="285"/>
                    </a:lnTo>
                    <a:lnTo>
                      <a:pt x="168" y="575"/>
                    </a:lnTo>
                    <a:lnTo>
                      <a:pt x="203" y="767"/>
                    </a:lnTo>
                    <a:lnTo>
                      <a:pt x="168" y="889"/>
                    </a:lnTo>
                    <a:lnTo>
                      <a:pt x="221" y="918"/>
                    </a:lnTo>
                    <a:lnTo>
                      <a:pt x="215" y="953"/>
                    </a:lnTo>
                    <a:lnTo>
                      <a:pt x="128" y="981"/>
                    </a:lnTo>
                    <a:lnTo>
                      <a:pt x="105" y="1476"/>
                    </a:lnTo>
                    <a:lnTo>
                      <a:pt x="111" y="1511"/>
                    </a:lnTo>
                    <a:lnTo>
                      <a:pt x="93" y="1563"/>
                    </a:lnTo>
                    <a:lnTo>
                      <a:pt x="64" y="1598"/>
                    </a:lnTo>
                    <a:lnTo>
                      <a:pt x="64" y="1644"/>
                    </a:lnTo>
                    <a:lnTo>
                      <a:pt x="29" y="1668"/>
                    </a:lnTo>
                    <a:lnTo>
                      <a:pt x="29" y="1685"/>
                    </a:lnTo>
                    <a:lnTo>
                      <a:pt x="64" y="1720"/>
                    </a:lnTo>
                    <a:lnTo>
                      <a:pt x="58" y="1783"/>
                    </a:lnTo>
                    <a:lnTo>
                      <a:pt x="0" y="1841"/>
                    </a:lnTo>
                    <a:lnTo>
                      <a:pt x="6" y="1923"/>
                    </a:lnTo>
                    <a:lnTo>
                      <a:pt x="70" y="1957"/>
                    </a:lnTo>
                    <a:lnTo>
                      <a:pt x="76" y="1987"/>
                    </a:lnTo>
                    <a:lnTo>
                      <a:pt x="128" y="2010"/>
                    </a:lnTo>
                    <a:lnTo>
                      <a:pt x="140" y="1998"/>
                    </a:lnTo>
                    <a:lnTo>
                      <a:pt x="186" y="2004"/>
                    </a:lnTo>
                    <a:lnTo>
                      <a:pt x="198" y="1980"/>
                    </a:lnTo>
                    <a:lnTo>
                      <a:pt x="186" y="1940"/>
                    </a:lnTo>
                    <a:lnTo>
                      <a:pt x="198" y="1905"/>
                    </a:lnTo>
                    <a:lnTo>
                      <a:pt x="349" y="1778"/>
                    </a:lnTo>
                    <a:lnTo>
                      <a:pt x="337" y="1691"/>
                    </a:lnTo>
                    <a:lnTo>
                      <a:pt x="285" y="1673"/>
                    </a:lnTo>
                    <a:lnTo>
                      <a:pt x="302" y="1598"/>
                    </a:lnTo>
                    <a:lnTo>
                      <a:pt x="378" y="1569"/>
                    </a:lnTo>
                    <a:lnTo>
                      <a:pt x="419" y="1435"/>
                    </a:lnTo>
                    <a:lnTo>
                      <a:pt x="500" y="1417"/>
                    </a:lnTo>
                    <a:lnTo>
                      <a:pt x="494" y="1389"/>
                    </a:lnTo>
                    <a:lnTo>
                      <a:pt x="459" y="1377"/>
                    </a:lnTo>
                    <a:lnTo>
                      <a:pt x="482" y="1342"/>
                    </a:lnTo>
                    <a:lnTo>
                      <a:pt x="587" y="1302"/>
                    </a:lnTo>
                    <a:lnTo>
                      <a:pt x="611" y="1232"/>
                    </a:lnTo>
                    <a:lnTo>
                      <a:pt x="604" y="1208"/>
                    </a:lnTo>
                    <a:lnTo>
                      <a:pt x="791" y="1185"/>
                    </a:lnTo>
                    <a:lnTo>
                      <a:pt x="883" y="1127"/>
                    </a:lnTo>
                    <a:lnTo>
                      <a:pt x="907" y="999"/>
                    </a:lnTo>
                    <a:lnTo>
                      <a:pt x="843" y="866"/>
                    </a:lnTo>
                    <a:lnTo>
                      <a:pt x="860" y="709"/>
                    </a:lnTo>
                    <a:lnTo>
                      <a:pt x="960" y="575"/>
                    </a:lnTo>
                    <a:lnTo>
                      <a:pt x="1204" y="453"/>
                    </a:lnTo>
                    <a:lnTo>
                      <a:pt x="1209" y="348"/>
                    </a:lnTo>
                    <a:lnTo>
                      <a:pt x="1169" y="343"/>
                    </a:lnTo>
                    <a:lnTo>
                      <a:pt x="1117" y="401"/>
                    </a:lnTo>
                    <a:lnTo>
                      <a:pt x="1005" y="465"/>
                    </a:lnTo>
                    <a:lnTo>
                      <a:pt x="883" y="441"/>
                    </a:lnTo>
                    <a:lnTo>
                      <a:pt x="872" y="401"/>
                    </a:lnTo>
                    <a:lnTo>
                      <a:pt x="960" y="308"/>
                    </a:lnTo>
                    <a:lnTo>
                      <a:pt x="878" y="226"/>
                    </a:lnTo>
                    <a:lnTo>
                      <a:pt x="826" y="221"/>
                    </a:lnTo>
                    <a:lnTo>
                      <a:pt x="808" y="163"/>
                    </a:lnTo>
                    <a:lnTo>
                      <a:pt x="726" y="151"/>
                    </a:lnTo>
                    <a:lnTo>
                      <a:pt x="674" y="41"/>
                    </a:lnTo>
                    <a:lnTo>
                      <a:pt x="611" y="29"/>
                    </a:lnTo>
                    <a:lnTo>
                      <a:pt x="581" y="76"/>
                    </a:lnTo>
                    <a:lnTo>
                      <a:pt x="564" y="69"/>
                    </a:lnTo>
                    <a:lnTo>
                      <a:pt x="512" y="6"/>
                    </a:lnTo>
                    <a:lnTo>
                      <a:pt x="459" y="0"/>
                    </a:lnTo>
                    <a:lnTo>
                      <a:pt x="407" y="58"/>
                    </a:lnTo>
                    <a:lnTo>
                      <a:pt x="372" y="6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5" name="Freeform 285"/>
              <p:cNvSpPr>
                <a:spLocks/>
              </p:cNvSpPr>
              <p:nvPr/>
            </p:nvSpPr>
            <p:spPr bwMode="auto">
              <a:xfrm>
                <a:off x="5759" y="4118"/>
                <a:ext cx="106" cy="102"/>
              </a:xfrm>
              <a:custGeom>
                <a:avLst/>
                <a:gdLst>
                  <a:gd name="T0" fmla="*/ 36 w 343"/>
                  <a:gd name="T1" fmla="*/ 0 h 371"/>
                  <a:gd name="T2" fmla="*/ 50 w 343"/>
                  <a:gd name="T3" fmla="*/ 10 h 371"/>
                  <a:gd name="T4" fmla="*/ 52 w 343"/>
                  <a:gd name="T5" fmla="*/ 26 h 371"/>
                  <a:gd name="T6" fmla="*/ 68 w 343"/>
                  <a:gd name="T7" fmla="*/ 27 h 371"/>
                  <a:gd name="T8" fmla="*/ 90 w 343"/>
                  <a:gd name="T9" fmla="*/ 45 h 371"/>
                  <a:gd name="T10" fmla="*/ 88 w 343"/>
                  <a:gd name="T11" fmla="*/ 56 h 371"/>
                  <a:gd name="T12" fmla="*/ 106 w 343"/>
                  <a:gd name="T13" fmla="*/ 77 h 371"/>
                  <a:gd name="T14" fmla="*/ 75 w 343"/>
                  <a:gd name="T15" fmla="*/ 102 h 371"/>
                  <a:gd name="T16" fmla="*/ 27 w 343"/>
                  <a:gd name="T17" fmla="*/ 94 h 371"/>
                  <a:gd name="T18" fmla="*/ 0 w 343"/>
                  <a:gd name="T19" fmla="*/ 80 h 371"/>
                  <a:gd name="T20" fmla="*/ 5 w 343"/>
                  <a:gd name="T21" fmla="*/ 37 h 371"/>
                  <a:gd name="T22" fmla="*/ 36 w 343"/>
                  <a:gd name="T23" fmla="*/ 0 h 37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3"/>
                  <a:gd name="T37" fmla="*/ 0 h 371"/>
                  <a:gd name="T38" fmla="*/ 343 w 343"/>
                  <a:gd name="T39" fmla="*/ 371 h 37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3" h="371">
                    <a:moveTo>
                      <a:pt x="117" y="0"/>
                    </a:moveTo>
                    <a:lnTo>
                      <a:pt x="162" y="35"/>
                    </a:lnTo>
                    <a:lnTo>
                      <a:pt x="169" y="93"/>
                    </a:lnTo>
                    <a:lnTo>
                      <a:pt x="221" y="99"/>
                    </a:lnTo>
                    <a:lnTo>
                      <a:pt x="291" y="162"/>
                    </a:lnTo>
                    <a:lnTo>
                      <a:pt x="284" y="204"/>
                    </a:lnTo>
                    <a:lnTo>
                      <a:pt x="343" y="279"/>
                    </a:lnTo>
                    <a:lnTo>
                      <a:pt x="244" y="371"/>
                    </a:lnTo>
                    <a:lnTo>
                      <a:pt x="87" y="343"/>
                    </a:lnTo>
                    <a:lnTo>
                      <a:pt x="0" y="291"/>
                    </a:lnTo>
                    <a:lnTo>
                      <a:pt x="17" y="134"/>
                    </a:lnTo>
                    <a:lnTo>
                      <a:pt x="11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6" name="Freeform 286"/>
              <p:cNvSpPr>
                <a:spLocks/>
              </p:cNvSpPr>
              <p:nvPr/>
            </p:nvSpPr>
            <p:spPr bwMode="auto">
              <a:xfrm>
                <a:off x="5567" y="3747"/>
                <a:ext cx="251" cy="233"/>
              </a:xfrm>
              <a:custGeom>
                <a:avLst/>
                <a:gdLst>
                  <a:gd name="T0" fmla="*/ 0 w 820"/>
                  <a:gd name="T1" fmla="*/ 126 h 854"/>
                  <a:gd name="T2" fmla="*/ 18 w 820"/>
                  <a:gd name="T3" fmla="*/ 129 h 854"/>
                  <a:gd name="T4" fmla="*/ 36 w 820"/>
                  <a:gd name="T5" fmla="*/ 221 h 854"/>
                  <a:gd name="T6" fmla="*/ 48 w 820"/>
                  <a:gd name="T7" fmla="*/ 233 h 854"/>
                  <a:gd name="T8" fmla="*/ 60 w 820"/>
                  <a:gd name="T9" fmla="*/ 230 h 854"/>
                  <a:gd name="T10" fmla="*/ 75 w 820"/>
                  <a:gd name="T11" fmla="*/ 213 h 854"/>
                  <a:gd name="T12" fmla="*/ 91 w 820"/>
                  <a:gd name="T13" fmla="*/ 214 h 854"/>
                  <a:gd name="T14" fmla="*/ 107 w 820"/>
                  <a:gd name="T15" fmla="*/ 233 h 854"/>
                  <a:gd name="T16" fmla="*/ 112 w 820"/>
                  <a:gd name="T17" fmla="*/ 233 h 854"/>
                  <a:gd name="T18" fmla="*/ 121 w 820"/>
                  <a:gd name="T19" fmla="*/ 222 h 854"/>
                  <a:gd name="T20" fmla="*/ 143 w 820"/>
                  <a:gd name="T21" fmla="*/ 225 h 854"/>
                  <a:gd name="T22" fmla="*/ 155 w 820"/>
                  <a:gd name="T23" fmla="*/ 198 h 854"/>
                  <a:gd name="T24" fmla="*/ 187 w 820"/>
                  <a:gd name="T25" fmla="*/ 187 h 854"/>
                  <a:gd name="T26" fmla="*/ 230 w 820"/>
                  <a:gd name="T27" fmla="*/ 187 h 854"/>
                  <a:gd name="T28" fmla="*/ 230 w 820"/>
                  <a:gd name="T29" fmla="*/ 198 h 854"/>
                  <a:gd name="T30" fmla="*/ 240 w 820"/>
                  <a:gd name="T31" fmla="*/ 203 h 854"/>
                  <a:gd name="T32" fmla="*/ 242 w 820"/>
                  <a:gd name="T33" fmla="*/ 192 h 854"/>
                  <a:gd name="T34" fmla="*/ 251 w 820"/>
                  <a:gd name="T35" fmla="*/ 183 h 854"/>
                  <a:gd name="T36" fmla="*/ 238 w 820"/>
                  <a:gd name="T37" fmla="*/ 140 h 854"/>
                  <a:gd name="T38" fmla="*/ 210 w 820"/>
                  <a:gd name="T39" fmla="*/ 132 h 854"/>
                  <a:gd name="T40" fmla="*/ 204 w 820"/>
                  <a:gd name="T41" fmla="*/ 113 h 854"/>
                  <a:gd name="T42" fmla="*/ 196 w 820"/>
                  <a:gd name="T43" fmla="*/ 108 h 854"/>
                  <a:gd name="T44" fmla="*/ 197 w 820"/>
                  <a:gd name="T45" fmla="*/ 102 h 854"/>
                  <a:gd name="T46" fmla="*/ 207 w 820"/>
                  <a:gd name="T47" fmla="*/ 95 h 854"/>
                  <a:gd name="T48" fmla="*/ 153 w 820"/>
                  <a:gd name="T49" fmla="*/ 54 h 854"/>
                  <a:gd name="T50" fmla="*/ 125 w 820"/>
                  <a:gd name="T51" fmla="*/ 49 h 854"/>
                  <a:gd name="T52" fmla="*/ 107 w 820"/>
                  <a:gd name="T53" fmla="*/ 30 h 854"/>
                  <a:gd name="T54" fmla="*/ 121 w 820"/>
                  <a:gd name="T55" fmla="*/ 24 h 854"/>
                  <a:gd name="T56" fmla="*/ 125 w 820"/>
                  <a:gd name="T57" fmla="*/ 2 h 854"/>
                  <a:gd name="T58" fmla="*/ 112 w 820"/>
                  <a:gd name="T59" fmla="*/ 0 h 854"/>
                  <a:gd name="T60" fmla="*/ 60 w 820"/>
                  <a:gd name="T61" fmla="*/ 8 h 854"/>
                  <a:gd name="T62" fmla="*/ 59 w 820"/>
                  <a:gd name="T63" fmla="*/ 5 h 854"/>
                  <a:gd name="T64" fmla="*/ 41 w 820"/>
                  <a:gd name="T65" fmla="*/ 5 h 854"/>
                  <a:gd name="T66" fmla="*/ 34 w 820"/>
                  <a:gd name="T67" fmla="*/ 19 h 854"/>
                  <a:gd name="T68" fmla="*/ 14 w 820"/>
                  <a:gd name="T69" fmla="*/ 16 h 854"/>
                  <a:gd name="T70" fmla="*/ 36 w 820"/>
                  <a:gd name="T71" fmla="*/ 60 h 854"/>
                  <a:gd name="T72" fmla="*/ 18 w 820"/>
                  <a:gd name="T73" fmla="*/ 90 h 854"/>
                  <a:gd name="T74" fmla="*/ 18 w 820"/>
                  <a:gd name="T75" fmla="*/ 111 h 854"/>
                  <a:gd name="T76" fmla="*/ 0 w 820"/>
                  <a:gd name="T77" fmla="*/ 126 h 85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20"/>
                  <a:gd name="T118" fmla="*/ 0 h 854"/>
                  <a:gd name="T119" fmla="*/ 820 w 820"/>
                  <a:gd name="T120" fmla="*/ 854 h 85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20" h="854">
                    <a:moveTo>
                      <a:pt x="0" y="460"/>
                    </a:moveTo>
                    <a:lnTo>
                      <a:pt x="58" y="471"/>
                    </a:lnTo>
                    <a:lnTo>
                      <a:pt x="117" y="809"/>
                    </a:lnTo>
                    <a:lnTo>
                      <a:pt x="157" y="854"/>
                    </a:lnTo>
                    <a:lnTo>
                      <a:pt x="197" y="843"/>
                    </a:lnTo>
                    <a:lnTo>
                      <a:pt x="244" y="779"/>
                    </a:lnTo>
                    <a:lnTo>
                      <a:pt x="297" y="785"/>
                    </a:lnTo>
                    <a:lnTo>
                      <a:pt x="349" y="854"/>
                    </a:lnTo>
                    <a:lnTo>
                      <a:pt x="366" y="854"/>
                    </a:lnTo>
                    <a:lnTo>
                      <a:pt x="396" y="814"/>
                    </a:lnTo>
                    <a:lnTo>
                      <a:pt x="466" y="826"/>
                    </a:lnTo>
                    <a:lnTo>
                      <a:pt x="506" y="727"/>
                    </a:lnTo>
                    <a:lnTo>
                      <a:pt x="611" y="687"/>
                    </a:lnTo>
                    <a:lnTo>
                      <a:pt x="750" y="687"/>
                    </a:lnTo>
                    <a:lnTo>
                      <a:pt x="750" y="727"/>
                    </a:lnTo>
                    <a:lnTo>
                      <a:pt x="785" y="744"/>
                    </a:lnTo>
                    <a:lnTo>
                      <a:pt x="790" y="704"/>
                    </a:lnTo>
                    <a:lnTo>
                      <a:pt x="820" y="669"/>
                    </a:lnTo>
                    <a:lnTo>
                      <a:pt x="779" y="512"/>
                    </a:lnTo>
                    <a:lnTo>
                      <a:pt x="686" y="483"/>
                    </a:lnTo>
                    <a:lnTo>
                      <a:pt x="668" y="413"/>
                    </a:lnTo>
                    <a:lnTo>
                      <a:pt x="640" y="396"/>
                    </a:lnTo>
                    <a:lnTo>
                      <a:pt x="645" y="373"/>
                    </a:lnTo>
                    <a:lnTo>
                      <a:pt x="675" y="349"/>
                    </a:lnTo>
                    <a:lnTo>
                      <a:pt x="500" y="198"/>
                    </a:lnTo>
                    <a:lnTo>
                      <a:pt x="407" y="181"/>
                    </a:lnTo>
                    <a:lnTo>
                      <a:pt x="349" y="111"/>
                    </a:lnTo>
                    <a:lnTo>
                      <a:pt x="396" y="87"/>
                    </a:lnTo>
                    <a:lnTo>
                      <a:pt x="407" y="7"/>
                    </a:lnTo>
                    <a:lnTo>
                      <a:pt x="366" y="0"/>
                    </a:lnTo>
                    <a:lnTo>
                      <a:pt x="197" y="30"/>
                    </a:lnTo>
                    <a:lnTo>
                      <a:pt x="192" y="18"/>
                    </a:lnTo>
                    <a:lnTo>
                      <a:pt x="134" y="18"/>
                    </a:lnTo>
                    <a:lnTo>
                      <a:pt x="110" y="70"/>
                    </a:lnTo>
                    <a:lnTo>
                      <a:pt x="47" y="59"/>
                    </a:lnTo>
                    <a:lnTo>
                      <a:pt x="117" y="221"/>
                    </a:lnTo>
                    <a:lnTo>
                      <a:pt x="58" y="331"/>
                    </a:lnTo>
                    <a:lnTo>
                      <a:pt x="58" y="408"/>
                    </a:lnTo>
                    <a:lnTo>
                      <a:pt x="0" y="46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7" name="Freeform 287"/>
              <p:cNvSpPr>
                <a:spLocks/>
              </p:cNvSpPr>
              <p:nvPr/>
            </p:nvSpPr>
            <p:spPr bwMode="auto">
              <a:xfrm>
                <a:off x="5707" y="3934"/>
                <a:ext cx="165" cy="156"/>
              </a:xfrm>
              <a:custGeom>
                <a:avLst/>
                <a:gdLst>
                  <a:gd name="T0" fmla="*/ 101 w 535"/>
                  <a:gd name="T1" fmla="*/ 16 h 563"/>
                  <a:gd name="T2" fmla="*/ 95 w 535"/>
                  <a:gd name="T3" fmla="*/ 45 h 563"/>
                  <a:gd name="T4" fmla="*/ 106 w 535"/>
                  <a:gd name="T5" fmla="*/ 56 h 563"/>
                  <a:gd name="T6" fmla="*/ 118 w 535"/>
                  <a:gd name="T7" fmla="*/ 53 h 563"/>
                  <a:gd name="T8" fmla="*/ 153 w 535"/>
                  <a:gd name="T9" fmla="*/ 74 h 563"/>
                  <a:gd name="T10" fmla="*/ 149 w 535"/>
                  <a:gd name="T11" fmla="*/ 92 h 563"/>
                  <a:gd name="T12" fmla="*/ 165 w 535"/>
                  <a:gd name="T13" fmla="*/ 101 h 563"/>
                  <a:gd name="T14" fmla="*/ 161 w 535"/>
                  <a:gd name="T15" fmla="*/ 124 h 563"/>
                  <a:gd name="T16" fmla="*/ 153 w 535"/>
                  <a:gd name="T17" fmla="*/ 122 h 563"/>
                  <a:gd name="T18" fmla="*/ 137 w 535"/>
                  <a:gd name="T19" fmla="*/ 138 h 563"/>
                  <a:gd name="T20" fmla="*/ 102 w 535"/>
                  <a:gd name="T21" fmla="*/ 156 h 563"/>
                  <a:gd name="T22" fmla="*/ 64 w 535"/>
                  <a:gd name="T23" fmla="*/ 149 h 563"/>
                  <a:gd name="T24" fmla="*/ 61 w 535"/>
                  <a:gd name="T25" fmla="*/ 138 h 563"/>
                  <a:gd name="T26" fmla="*/ 88 w 535"/>
                  <a:gd name="T27" fmla="*/ 114 h 563"/>
                  <a:gd name="T28" fmla="*/ 64 w 535"/>
                  <a:gd name="T29" fmla="*/ 92 h 563"/>
                  <a:gd name="T30" fmla="*/ 47 w 535"/>
                  <a:gd name="T31" fmla="*/ 88 h 563"/>
                  <a:gd name="T32" fmla="*/ 41 w 535"/>
                  <a:gd name="T33" fmla="*/ 74 h 563"/>
                  <a:gd name="T34" fmla="*/ 16 w 535"/>
                  <a:gd name="T35" fmla="*/ 71 h 563"/>
                  <a:gd name="T36" fmla="*/ 0 w 535"/>
                  <a:gd name="T37" fmla="*/ 39 h 563"/>
                  <a:gd name="T38" fmla="*/ 14 w 535"/>
                  <a:gd name="T39" fmla="*/ 11 h 563"/>
                  <a:gd name="T40" fmla="*/ 47 w 535"/>
                  <a:gd name="T41" fmla="*/ 0 h 563"/>
                  <a:gd name="T42" fmla="*/ 90 w 535"/>
                  <a:gd name="T43" fmla="*/ 0 h 563"/>
                  <a:gd name="T44" fmla="*/ 90 w 535"/>
                  <a:gd name="T45" fmla="*/ 11 h 563"/>
                  <a:gd name="T46" fmla="*/ 101 w 535"/>
                  <a:gd name="T47" fmla="*/ 16 h 56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35"/>
                  <a:gd name="T73" fmla="*/ 0 h 563"/>
                  <a:gd name="T74" fmla="*/ 535 w 535"/>
                  <a:gd name="T75" fmla="*/ 563 h 56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35" h="563">
                    <a:moveTo>
                      <a:pt x="326" y="57"/>
                    </a:moveTo>
                    <a:lnTo>
                      <a:pt x="309" y="162"/>
                    </a:lnTo>
                    <a:lnTo>
                      <a:pt x="343" y="202"/>
                    </a:lnTo>
                    <a:lnTo>
                      <a:pt x="384" y="191"/>
                    </a:lnTo>
                    <a:lnTo>
                      <a:pt x="495" y="267"/>
                    </a:lnTo>
                    <a:lnTo>
                      <a:pt x="483" y="331"/>
                    </a:lnTo>
                    <a:lnTo>
                      <a:pt x="535" y="366"/>
                    </a:lnTo>
                    <a:lnTo>
                      <a:pt x="523" y="446"/>
                    </a:lnTo>
                    <a:lnTo>
                      <a:pt x="495" y="441"/>
                    </a:lnTo>
                    <a:lnTo>
                      <a:pt x="443" y="499"/>
                    </a:lnTo>
                    <a:lnTo>
                      <a:pt x="331" y="563"/>
                    </a:lnTo>
                    <a:lnTo>
                      <a:pt x="209" y="539"/>
                    </a:lnTo>
                    <a:lnTo>
                      <a:pt x="198" y="499"/>
                    </a:lnTo>
                    <a:lnTo>
                      <a:pt x="286" y="411"/>
                    </a:lnTo>
                    <a:lnTo>
                      <a:pt x="209" y="331"/>
                    </a:lnTo>
                    <a:lnTo>
                      <a:pt x="152" y="319"/>
                    </a:lnTo>
                    <a:lnTo>
                      <a:pt x="134" y="267"/>
                    </a:lnTo>
                    <a:lnTo>
                      <a:pt x="52" y="255"/>
                    </a:lnTo>
                    <a:lnTo>
                      <a:pt x="0" y="139"/>
                    </a:lnTo>
                    <a:lnTo>
                      <a:pt x="47" y="40"/>
                    </a:lnTo>
                    <a:lnTo>
                      <a:pt x="152" y="0"/>
                    </a:lnTo>
                    <a:lnTo>
                      <a:pt x="291" y="0"/>
                    </a:lnTo>
                    <a:lnTo>
                      <a:pt x="291" y="40"/>
                    </a:lnTo>
                    <a:lnTo>
                      <a:pt x="326" y="5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8" name="Freeform 288"/>
              <p:cNvSpPr>
                <a:spLocks/>
              </p:cNvSpPr>
              <p:nvPr/>
            </p:nvSpPr>
            <p:spPr bwMode="auto">
              <a:xfrm>
                <a:off x="5798" y="3439"/>
                <a:ext cx="111" cy="129"/>
              </a:xfrm>
              <a:custGeom>
                <a:avLst/>
                <a:gdLst>
                  <a:gd name="T0" fmla="*/ 42 w 354"/>
                  <a:gd name="T1" fmla="*/ 0 h 471"/>
                  <a:gd name="T2" fmla="*/ 22 w 354"/>
                  <a:gd name="T3" fmla="*/ 2 h 471"/>
                  <a:gd name="T4" fmla="*/ 11 w 354"/>
                  <a:gd name="T5" fmla="*/ 6 h 471"/>
                  <a:gd name="T6" fmla="*/ 18 w 354"/>
                  <a:gd name="T7" fmla="*/ 19 h 471"/>
                  <a:gd name="T8" fmla="*/ 9 w 354"/>
                  <a:gd name="T9" fmla="*/ 27 h 471"/>
                  <a:gd name="T10" fmla="*/ 0 w 354"/>
                  <a:gd name="T11" fmla="*/ 27 h 471"/>
                  <a:gd name="T12" fmla="*/ 4 w 354"/>
                  <a:gd name="T13" fmla="*/ 46 h 471"/>
                  <a:gd name="T14" fmla="*/ 22 w 354"/>
                  <a:gd name="T15" fmla="*/ 53 h 471"/>
                  <a:gd name="T16" fmla="*/ 20 w 354"/>
                  <a:gd name="T17" fmla="*/ 64 h 471"/>
                  <a:gd name="T18" fmla="*/ 27 w 354"/>
                  <a:gd name="T19" fmla="*/ 68 h 471"/>
                  <a:gd name="T20" fmla="*/ 27 w 354"/>
                  <a:gd name="T21" fmla="*/ 116 h 471"/>
                  <a:gd name="T22" fmla="*/ 35 w 354"/>
                  <a:gd name="T23" fmla="*/ 129 h 471"/>
                  <a:gd name="T24" fmla="*/ 97 w 354"/>
                  <a:gd name="T25" fmla="*/ 119 h 471"/>
                  <a:gd name="T26" fmla="*/ 89 w 354"/>
                  <a:gd name="T27" fmla="*/ 99 h 471"/>
                  <a:gd name="T28" fmla="*/ 69 w 354"/>
                  <a:gd name="T29" fmla="*/ 89 h 471"/>
                  <a:gd name="T30" fmla="*/ 73 w 354"/>
                  <a:gd name="T31" fmla="*/ 67 h 471"/>
                  <a:gd name="T32" fmla="*/ 111 w 354"/>
                  <a:gd name="T33" fmla="*/ 41 h 471"/>
                  <a:gd name="T34" fmla="*/ 75 w 354"/>
                  <a:gd name="T35" fmla="*/ 40 h 471"/>
                  <a:gd name="T36" fmla="*/ 42 w 354"/>
                  <a:gd name="T37" fmla="*/ 0 h 47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54"/>
                  <a:gd name="T58" fmla="*/ 0 h 471"/>
                  <a:gd name="T59" fmla="*/ 354 w 354"/>
                  <a:gd name="T60" fmla="*/ 471 h 47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54" h="471">
                    <a:moveTo>
                      <a:pt x="134" y="0"/>
                    </a:moveTo>
                    <a:lnTo>
                      <a:pt x="69" y="6"/>
                    </a:lnTo>
                    <a:lnTo>
                      <a:pt x="34" y="23"/>
                    </a:lnTo>
                    <a:lnTo>
                      <a:pt x="58" y="70"/>
                    </a:lnTo>
                    <a:lnTo>
                      <a:pt x="29" y="98"/>
                    </a:lnTo>
                    <a:lnTo>
                      <a:pt x="0" y="98"/>
                    </a:lnTo>
                    <a:lnTo>
                      <a:pt x="12" y="168"/>
                    </a:lnTo>
                    <a:lnTo>
                      <a:pt x="69" y="192"/>
                    </a:lnTo>
                    <a:lnTo>
                      <a:pt x="64" y="232"/>
                    </a:lnTo>
                    <a:lnTo>
                      <a:pt x="87" y="250"/>
                    </a:lnTo>
                    <a:lnTo>
                      <a:pt x="87" y="424"/>
                    </a:lnTo>
                    <a:lnTo>
                      <a:pt x="111" y="471"/>
                    </a:lnTo>
                    <a:lnTo>
                      <a:pt x="308" y="436"/>
                    </a:lnTo>
                    <a:lnTo>
                      <a:pt x="285" y="360"/>
                    </a:lnTo>
                    <a:lnTo>
                      <a:pt x="221" y="325"/>
                    </a:lnTo>
                    <a:lnTo>
                      <a:pt x="233" y="244"/>
                    </a:lnTo>
                    <a:lnTo>
                      <a:pt x="354" y="151"/>
                    </a:lnTo>
                    <a:lnTo>
                      <a:pt x="238" y="145"/>
                    </a:lnTo>
                    <a:lnTo>
                      <a:pt x="13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9" name="Freeform 289"/>
              <p:cNvSpPr>
                <a:spLocks/>
              </p:cNvSpPr>
              <p:nvPr/>
            </p:nvSpPr>
            <p:spPr bwMode="auto">
              <a:xfrm>
                <a:off x="5867" y="3480"/>
                <a:ext cx="94" cy="77"/>
              </a:xfrm>
              <a:custGeom>
                <a:avLst/>
                <a:gdLst>
                  <a:gd name="T0" fmla="*/ 41 w 302"/>
                  <a:gd name="T1" fmla="*/ 0 h 285"/>
                  <a:gd name="T2" fmla="*/ 4 w 302"/>
                  <a:gd name="T3" fmla="*/ 25 h 285"/>
                  <a:gd name="T4" fmla="*/ 0 w 302"/>
                  <a:gd name="T5" fmla="*/ 47 h 285"/>
                  <a:gd name="T6" fmla="*/ 20 w 302"/>
                  <a:gd name="T7" fmla="*/ 56 h 285"/>
                  <a:gd name="T8" fmla="*/ 27 w 302"/>
                  <a:gd name="T9" fmla="*/ 77 h 285"/>
                  <a:gd name="T10" fmla="*/ 41 w 302"/>
                  <a:gd name="T11" fmla="*/ 68 h 285"/>
                  <a:gd name="T12" fmla="*/ 58 w 302"/>
                  <a:gd name="T13" fmla="*/ 77 h 285"/>
                  <a:gd name="T14" fmla="*/ 79 w 302"/>
                  <a:gd name="T15" fmla="*/ 77 h 285"/>
                  <a:gd name="T16" fmla="*/ 92 w 302"/>
                  <a:gd name="T17" fmla="*/ 49 h 285"/>
                  <a:gd name="T18" fmla="*/ 85 w 302"/>
                  <a:gd name="T19" fmla="*/ 36 h 285"/>
                  <a:gd name="T20" fmla="*/ 94 w 302"/>
                  <a:gd name="T21" fmla="*/ 24 h 285"/>
                  <a:gd name="T22" fmla="*/ 76 w 302"/>
                  <a:gd name="T23" fmla="*/ 21 h 285"/>
                  <a:gd name="T24" fmla="*/ 50 w 302"/>
                  <a:gd name="T25" fmla="*/ 2 h 285"/>
                  <a:gd name="T26" fmla="*/ 41 w 302"/>
                  <a:gd name="T27" fmla="*/ 0 h 28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2"/>
                  <a:gd name="T43" fmla="*/ 0 h 285"/>
                  <a:gd name="T44" fmla="*/ 302 w 302"/>
                  <a:gd name="T45" fmla="*/ 285 h 28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2" h="285">
                    <a:moveTo>
                      <a:pt x="133" y="0"/>
                    </a:moveTo>
                    <a:lnTo>
                      <a:pt x="12" y="93"/>
                    </a:lnTo>
                    <a:lnTo>
                      <a:pt x="0" y="174"/>
                    </a:lnTo>
                    <a:lnTo>
                      <a:pt x="64" y="209"/>
                    </a:lnTo>
                    <a:lnTo>
                      <a:pt x="87" y="285"/>
                    </a:lnTo>
                    <a:lnTo>
                      <a:pt x="133" y="250"/>
                    </a:lnTo>
                    <a:lnTo>
                      <a:pt x="185" y="285"/>
                    </a:lnTo>
                    <a:lnTo>
                      <a:pt x="255" y="285"/>
                    </a:lnTo>
                    <a:lnTo>
                      <a:pt x="296" y="180"/>
                    </a:lnTo>
                    <a:lnTo>
                      <a:pt x="272" y="134"/>
                    </a:lnTo>
                    <a:lnTo>
                      <a:pt x="302" y="87"/>
                    </a:lnTo>
                    <a:lnTo>
                      <a:pt x="244" y="76"/>
                    </a:lnTo>
                    <a:lnTo>
                      <a:pt x="162" y="6"/>
                    </a:lnTo>
                    <a:lnTo>
                      <a:pt x="13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0" name="Freeform 290"/>
              <p:cNvSpPr>
                <a:spLocks/>
              </p:cNvSpPr>
              <p:nvPr/>
            </p:nvSpPr>
            <p:spPr bwMode="auto">
              <a:xfrm>
                <a:off x="5946" y="3504"/>
                <a:ext cx="49" cy="61"/>
              </a:xfrm>
              <a:custGeom>
                <a:avLst/>
                <a:gdLst>
                  <a:gd name="T0" fmla="*/ 14 w 163"/>
                  <a:gd name="T1" fmla="*/ 0 h 226"/>
                  <a:gd name="T2" fmla="*/ 5 w 163"/>
                  <a:gd name="T3" fmla="*/ 13 h 226"/>
                  <a:gd name="T4" fmla="*/ 12 w 163"/>
                  <a:gd name="T5" fmla="*/ 25 h 226"/>
                  <a:gd name="T6" fmla="*/ 0 w 163"/>
                  <a:gd name="T7" fmla="*/ 53 h 226"/>
                  <a:gd name="T8" fmla="*/ 11 w 163"/>
                  <a:gd name="T9" fmla="*/ 61 h 226"/>
                  <a:gd name="T10" fmla="*/ 23 w 163"/>
                  <a:gd name="T11" fmla="*/ 60 h 226"/>
                  <a:gd name="T12" fmla="*/ 49 w 163"/>
                  <a:gd name="T13" fmla="*/ 25 h 226"/>
                  <a:gd name="T14" fmla="*/ 25 w 163"/>
                  <a:gd name="T15" fmla="*/ 3 h 226"/>
                  <a:gd name="T16" fmla="*/ 14 w 163"/>
                  <a:gd name="T17" fmla="*/ 0 h 2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63"/>
                  <a:gd name="T28" fmla="*/ 0 h 226"/>
                  <a:gd name="T29" fmla="*/ 163 w 163"/>
                  <a:gd name="T30" fmla="*/ 226 h 2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63" h="226">
                    <a:moveTo>
                      <a:pt x="47" y="0"/>
                    </a:moveTo>
                    <a:lnTo>
                      <a:pt x="17" y="47"/>
                    </a:lnTo>
                    <a:lnTo>
                      <a:pt x="41" y="93"/>
                    </a:lnTo>
                    <a:lnTo>
                      <a:pt x="0" y="198"/>
                    </a:lnTo>
                    <a:lnTo>
                      <a:pt x="35" y="226"/>
                    </a:lnTo>
                    <a:lnTo>
                      <a:pt x="76" y="221"/>
                    </a:lnTo>
                    <a:lnTo>
                      <a:pt x="163" y="93"/>
                    </a:lnTo>
                    <a:lnTo>
                      <a:pt x="82" y="12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1" name="Freeform 291"/>
              <p:cNvSpPr>
                <a:spLocks/>
              </p:cNvSpPr>
              <p:nvPr/>
            </p:nvSpPr>
            <p:spPr bwMode="auto">
              <a:xfrm>
                <a:off x="5495" y="3484"/>
                <a:ext cx="828" cy="710"/>
              </a:xfrm>
              <a:custGeom>
                <a:avLst/>
                <a:gdLst>
                  <a:gd name="T0" fmla="*/ 513 w 2685"/>
                  <a:gd name="T1" fmla="*/ 52 h 2603"/>
                  <a:gd name="T2" fmla="*/ 543 w 2685"/>
                  <a:gd name="T3" fmla="*/ 94 h 2603"/>
                  <a:gd name="T4" fmla="*/ 516 w 2685"/>
                  <a:gd name="T5" fmla="*/ 140 h 2603"/>
                  <a:gd name="T6" fmla="*/ 552 w 2685"/>
                  <a:gd name="T7" fmla="*/ 133 h 2603"/>
                  <a:gd name="T8" fmla="*/ 525 w 2685"/>
                  <a:gd name="T9" fmla="*/ 147 h 2603"/>
                  <a:gd name="T10" fmla="*/ 572 w 2685"/>
                  <a:gd name="T11" fmla="*/ 143 h 2603"/>
                  <a:gd name="T12" fmla="*/ 625 w 2685"/>
                  <a:gd name="T13" fmla="*/ 155 h 2603"/>
                  <a:gd name="T14" fmla="*/ 631 w 2685"/>
                  <a:gd name="T15" fmla="*/ 170 h 2603"/>
                  <a:gd name="T16" fmla="*/ 638 w 2685"/>
                  <a:gd name="T17" fmla="*/ 181 h 2603"/>
                  <a:gd name="T18" fmla="*/ 704 w 2685"/>
                  <a:gd name="T19" fmla="*/ 197 h 2603"/>
                  <a:gd name="T20" fmla="*/ 739 w 2685"/>
                  <a:gd name="T21" fmla="*/ 192 h 2603"/>
                  <a:gd name="T22" fmla="*/ 798 w 2685"/>
                  <a:gd name="T23" fmla="*/ 241 h 2603"/>
                  <a:gd name="T24" fmla="*/ 826 w 2685"/>
                  <a:gd name="T25" fmla="*/ 244 h 2603"/>
                  <a:gd name="T26" fmla="*/ 815 w 2685"/>
                  <a:gd name="T27" fmla="*/ 315 h 2603"/>
                  <a:gd name="T28" fmla="*/ 740 w 2685"/>
                  <a:gd name="T29" fmla="*/ 366 h 2603"/>
                  <a:gd name="T30" fmla="*/ 720 w 2685"/>
                  <a:gd name="T31" fmla="*/ 408 h 2603"/>
                  <a:gd name="T32" fmla="*/ 699 w 2685"/>
                  <a:gd name="T33" fmla="*/ 465 h 2603"/>
                  <a:gd name="T34" fmla="*/ 618 w 2685"/>
                  <a:gd name="T35" fmla="*/ 544 h 2603"/>
                  <a:gd name="T36" fmla="*/ 554 w 2685"/>
                  <a:gd name="T37" fmla="*/ 558 h 2603"/>
                  <a:gd name="T38" fmla="*/ 480 w 2685"/>
                  <a:gd name="T39" fmla="*/ 580 h 2603"/>
                  <a:gd name="T40" fmla="*/ 407 w 2685"/>
                  <a:gd name="T41" fmla="*/ 688 h 2603"/>
                  <a:gd name="T42" fmla="*/ 414 w 2685"/>
                  <a:gd name="T43" fmla="*/ 650 h 2603"/>
                  <a:gd name="T44" fmla="*/ 371 w 2685"/>
                  <a:gd name="T45" fmla="*/ 710 h 2603"/>
                  <a:gd name="T46" fmla="*/ 355 w 2685"/>
                  <a:gd name="T47" fmla="*/ 678 h 2603"/>
                  <a:gd name="T48" fmla="*/ 319 w 2685"/>
                  <a:gd name="T49" fmla="*/ 659 h 2603"/>
                  <a:gd name="T50" fmla="*/ 301 w 2685"/>
                  <a:gd name="T51" fmla="*/ 634 h 2603"/>
                  <a:gd name="T52" fmla="*/ 378 w 2685"/>
                  <a:gd name="T53" fmla="*/ 574 h 2603"/>
                  <a:gd name="T54" fmla="*/ 378 w 2685"/>
                  <a:gd name="T55" fmla="*/ 550 h 2603"/>
                  <a:gd name="T56" fmla="*/ 366 w 2685"/>
                  <a:gd name="T57" fmla="*/ 523 h 2603"/>
                  <a:gd name="T58" fmla="*/ 319 w 2685"/>
                  <a:gd name="T59" fmla="*/ 505 h 2603"/>
                  <a:gd name="T60" fmla="*/ 315 w 2685"/>
                  <a:gd name="T61" fmla="*/ 455 h 2603"/>
                  <a:gd name="T62" fmla="*/ 312 w 2685"/>
                  <a:gd name="T63" fmla="*/ 403 h 2603"/>
                  <a:gd name="T64" fmla="*/ 278 w 2685"/>
                  <a:gd name="T65" fmla="*/ 377 h 2603"/>
                  <a:gd name="T66" fmla="*/ 270 w 2685"/>
                  <a:gd name="T67" fmla="*/ 366 h 2603"/>
                  <a:gd name="T68" fmla="*/ 224 w 2685"/>
                  <a:gd name="T69" fmla="*/ 315 h 2603"/>
                  <a:gd name="T70" fmla="*/ 179 w 2685"/>
                  <a:gd name="T71" fmla="*/ 292 h 2603"/>
                  <a:gd name="T72" fmla="*/ 197 w 2685"/>
                  <a:gd name="T73" fmla="*/ 265 h 2603"/>
                  <a:gd name="T74" fmla="*/ 132 w 2685"/>
                  <a:gd name="T75" fmla="*/ 271 h 2603"/>
                  <a:gd name="T76" fmla="*/ 113 w 2685"/>
                  <a:gd name="T77" fmla="*/ 268 h 2603"/>
                  <a:gd name="T78" fmla="*/ 88 w 2685"/>
                  <a:gd name="T79" fmla="*/ 279 h 2603"/>
                  <a:gd name="T80" fmla="*/ 72 w 2685"/>
                  <a:gd name="T81" fmla="*/ 250 h 2603"/>
                  <a:gd name="T82" fmla="*/ 38 w 2685"/>
                  <a:gd name="T83" fmla="*/ 250 h 2603"/>
                  <a:gd name="T84" fmla="*/ 7 w 2685"/>
                  <a:gd name="T85" fmla="*/ 246 h 2603"/>
                  <a:gd name="T86" fmla="*/ 16 w 2685"/>
                  <a:gd name="T87" fmla="*/ 189 h 2603"/>
                  <a:gd name="T88" fmla="*/ 81 w 2685"/>
                  <a:gd name="T89" fmla="*/ 144 h 2603"/>
                  <a:gd name="T90" fmla="*/ 97 w 2685"/>
                  <a:gd name="T91" fmla="*/ 78 h 2603"/>
                  <a:gd name="T92" fmla="*/ 118 w 2685"/>
                  <a:gd name="T93" fmla="*/ 52 h 2603"/>
                  <a:gd name="T94" fmla="*/ 105 w 2685"/>
                  <a:gd name="T95" fmla="*/ 47 h 2603"/>
                  <a:gd name="T96" fmla="*/ 116 w 2685"/>
                  <a:gd name="T97" fmla="*/ 41 h 2603"/>
                  <a:gd name="T98" fmla="*/ 147 w 2685"/>
                  <a:gd name="T99" fmla="*/ 51 h 2603"/>
                  <a:gd name="T100" fmla="*/ 202 w 2685"/>
                  <a:gd name="T101" fmla="*/ 73 h 2603"/>
                  <a:gd name="T102" fmla="*/ 213 w 2685"/>
                  <a:gd name="T103" fmla="*/ 14 h 2603"/>
                  <a:gd name="T104" fmla="*/ 260 w 2685"/>
                  <a:gd name="T105" fmla="*/ 29 h 2603"/>
                  <a:gd name="T106" fmla="*/ 298 w 2685"/>
                  <a:gd name="T107" fmla="*/ 27 h 2603"/>
                  <a:gd name="T108" fmla="*/ 308 w 2685"/>
                  <a:gd name="T109" fmla="*/ 0 h 2603"/>
                  <a:gd name="T110" fmla="*/ 324 w 2685"/>
                  <a:gd name="T111" fmla="*/ 16 h 2603"/>
                  <a:gd name="T112" fmla="*/ 332 w 2685"/>
                  <a:gd name="T113" fmla="*/ 70 h 2603"/>
                  <a:gd name="T114" fmla="*/ 400 w 2685"/>
                  <a:gd name="T115" fmla="*/ 73 h 2603"/>
                  <a:gd name="T116" fmla="*/ 432 w 2685"/>
                  <a:gd name="T117" fmla="*/ 73 h 2603"/>
                  <a:gd name="T118" fmla="*/ 462 w 2685"/>
                  <a:gd name="T119" fmla="*/ 81 h 2603"/>
                  <a:gd name="T120" fmla="*/ 504 w 2685"/>
                  <a:gd name="T121" fmla="*/ 44 h 260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685"/>
                  <a:gd name="T184" fmla="*/ 0 h 2603"/>
                  <a:gd name="T185" fmla="*/ 2685 w 2685"/>
                  <a:gd name="T186" fmla="*/ 2603 h 260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685" h="2603">
                    <a:moveTo>
                      <a:pt x="1633" y="163"/>
                    </a:moveTo>
                    <a:lnTo>
                      <a:pt x="1662" y="192"/>
                    </a:lnTo>
                    <a:lnTo>
                      <a:pt x="1715" y="308"/>
                    </a:lnTo>
                    <a:lnTo>
                      <a:pt x="1760" y="343"/>
                    </a:lnTo>
                    <a:lnTo>
                      <a:pt x="1580" y="523"/>
                    </a:lnTo>
                    <a:lnTo>
                      <a:pt x="1673" y="512"/>
                    </a:lnTo>
                    <a:lnTo>
                      <a:pt x="1737" y="477"/>
                    </a:lnTo>
                    <a:lnTo>
                      <a:pt x="1790" y="488"/>
                    </a:lnTo>
                    <a:lnTo>
                      <a:pt x="1772" y="535"/>
                    </a:lnTo>
                    <a:lnTo>
                      <a:pt x="1703" y="540"/>
                    </a:lnTo>
                    <a:lnTo>
                      <a:pt x="1778" y="582"/>
                    </a:lnTo>
                    <a:lnTo>
                      <a:pt x="1854" y="523"/>
                    </a:lnTo>
                    <a:lnTo>
                      <a:pt x="2022" y="535"/>
                    </a:lnTo>
                    <a:lnTo>
                      <a:pt x="2028" y="570"/>
                    </a:lnTo>
                    <a:lnTo>
                      <a:pt x="2057" y="570"/>
                    </a:lnTo>
                    <a:lnTo>
                      <a:pt x="2046" y="622"/>
                    </a:lnTo>
                    <a:lnTo>
                      <a:pt x="2086" y="640"/>
                    </a:lnTo>
                    <a:lnTo>
                      <a:pt x="2069" y="662"/>
                    </a:lnTo>
                    <a:lnTo>
                      <a:pt x="2191" y="669"/>
                    </a:lnTo>
                    <a:lnTo>
                      <a:pt x="2284" y="721"/>
                    </a:lnTo>
                    <a:lnTo>
                      <a:pt x="2348" y="680"/>
                    </a:lnTo>
                    <a:lnTo>
                      <a:pt x="2395" y="704"/>
                    </a:lnTo>
                    <a:lnTo>
                      <a:pt x="2545" y="872"/>
                    </a:lnTo>
                    <a:lnTo>
                      <a:pt x="2587" y="884"/>
                    </a:lnTo>
                    <a:lnTo>
                      <a:pt x="2644" y="860"/>
                    </a:lnTo>
                    <a:lnTo>
                      <a:pt x="2679" y="894"/>
                    </a:lnTo>
                    <a:lnTo>
                      <a:pt x="2685" y="1081"/>
                    </a:lnTo>
                    <a:lnTo>
                      <a:pt x="2644" y="1156"/>
                    </a:lnTo>
                    <a:lnTo>
                      <a:pt x="2580" y="1180"/>
                    </a:lnTo>
                    <a:lnTo>
                      <a:pt x="2400" y="1342"/>
                    </a:lnTo>
                    <a:lnTo>
                      <a:pt x="2348" y="1372"/>
                    </a:lnTo>
                    <a:lnTo>
                      <a:pt x="2336" y="1494"/>
                    </a:lnTo>
                    <a:lnTo>
                      <a:pt x="2290" y="1592"/>
                    </a:lnTo>
                    <a:lnTo>
                      <a:pt x="2266" y="1703"/>
                    </a:lnTo>
                    <a:lnTo>
                      <a:pt x="2051" y="1975"/>
                    </a:lnTo>
                    <a:lnTo>
                      <a:pt x="2004" y="1993"/>
                    </a:lnTo>
                    <a:lnTo>
                      <a:pt x="1917" y="1982"/>
                    </a:lnTo>
                    <a:lnTo>
                      <a:pt x="1795" y="2045"/>
                    </a:lnTo>
                    <a:lnTo>
                      <a:pt x="1743" y="2034"/>
                    </a:lnTo>
                    <a:lnTo>
                      <a:pt x="1558" y="2127"/>
                    </a:lnTo>
                    <a:lnTo>
                      <a:pt x="1516" y="2306"/>
                    </a:lnTo>
                    <a:lnTo>
                      <a:pt x="1319" y="2521"/>
                    </a:lnTo>
                    <a:lnTo>
                      <a:pt x="1279" y="2521"/>
                    </a:lnTo>
                    <a:lnTo>
                      <a:pt x="1342" y="2382"/>
                    </a:lnTo>
                    <a:lnTo>
                      <a:pt x="1313" y="2394"/>
                    </a:lnTo>
                    <a:lnTo>
                      <a:pt x="1203" y="2603"/>
                    </a:lnTo>
                    <a:lnTo>
                      <a:pt x="1144" y="2528"/>
                    </a:lnTo>
                    <a:lnTo>
                      <a:pt x="1151" y="2486"/>
                    </a:lnTo>
                    <a:lnTo>
                      <a:pt x="1081" y="2423"/>
                    </a:lnTo>
                    <a:lnTo>
                      <a:pt x="1034" y="2417"/>
                    </a:lnTo>
                    <a:lnTo>
                      <a:pt x="1029" y="2359"/>
                    </a:lnTo>
                    <a:lnTo>
                      <a:pt x="977" y="2324"/>
                    </a:lnTo>
                    <a:lnTo>
                      <a:pt x="1226" y="2196"/>
                    </a:lnTo>
                    <a:lnTo>
                      <a:pt x="1226" y="2104"/>
                    </a:lnTo>
                    <a:lnTo>
                      <a:pt x="1214" y="2097"/>
                    </a:lnTo>
                    <a:lnTo>
                      <a:pt x="1226" y="2017"/>
                    </a:lnTo>
                    <a:lnTo>
                      <a:pt x="1174" y="1982"/>
                    </a:lnTo>
                    <a:lnTo>
                      <a:pt x="1186" y="1918"/>
                    </a:lnTo>
                    <a:lnTo>
                      <a:pt x="1075" y="1842"/>
                    </a:lnTo>
                    <a:lnTo>
                      <a:pt x="1034" y="1853"/>
                    </a:lnTo>
                    <a:lnTo>
                      <a:pt x="1000" y="1825"/>
                    </a:lnTo>
                    <a:lnTo>
                      <a:pt x="1022" y="1668"/>
                    </a:lnTo>
                    <a:lnTo>
                      <a:pt x="1052" y="1633"/>
                    </a:lnTo>
                    <a:lnTo>
                      <a:pt x="1011" y="1476"/>
                    </a:lnTo>
                    <a:lnTo>
                      <a:pt x="918" y="1447"/>
                    </a:lnTo>
                    <a:lnTo>
                      <a:pt x="900" y="1383"/>
                    </a:lnTo>
                    <a:lnTo>
                      <a:pt x="877" y="1360"/>
                    </a:lnTo>
                    <a:lnTo>
                      <a:pt x="877" y="1342"/>
                    </a:lnTo>
                    <a:lnTo>
                      <a:pt x="918" y="1313"/>
                    </a:lnTo>
                    <a:lnTo>
                      <a:pt x="726" y="1156"/>
                    </a:lnTo>
                    <a:lnTo>
                      <a:pt x="639" y="1145"/>
                    </a:lnTo>
                    <a:lnTo>
                      <a:pt x="581" y="1069"/>
                    </a:lnTo>
                    <a:lnTo>
                      <a:pt x="628" y="1051"/>
                    </a:lnTo>
                    <a:lnTo>
                      <a:pt x="639" y="971"/>
                    </a:lnTo>
                    <a:lnTo>
                      <a:pt x="598" y="964"/>
                    </a:lnTo>
                    <a:lnTo>
                      <a:pt x="429" y="994"/>
                    </a:lnTo>
                    <a:lnTo>
                      <a:pt x="424" y="976"/>
                    </a:lnTo>
                    <a:lnTo>
                      <a:pt x="366" y="982"/>
                    </a:lnTo>
                    <a:lnTo>
                      <a:pt x="342" y="1034"/>
                    </a:lnTo>
                    <a:lnTo>
                      <a:pt x="284" y="1023"/>
                    </a:lnTo>
                    <a:lnTo>
                      <a:pt x="215" y="988"/>
                    </a:lnTo>
                    <a:lnTo>
                      <a:pt x="232" y="918"/>
                    </a:lnTo>
                    <a:lnTo>
                      <a:pt x="203" y="889"/>
                    </a:lnTo>
                    <a:lnTo>
                      <a:pt x="122" y="918"/>
                    </a:lnTo>
                    <a:lnTo>
                      <a:pt x="87" y="860"/>
                    </a:lnTo>
                    <a:lnTo>
                      <a:pt x="23" y="901"/>
                    </a:lnTo>
                    <a:lnTo>
                      <a:pt x="0" y="784"/>
                    </a:lnTo>
                    <a:lnTo>
                      <a:pt x="52" y="692"/>
                    </a:lnTo>
                    <a:lnTo>
                      <a:pt x="58" y="640"/>
                    </a:lnTo>
                    <a:lnTo>
                      <a:pt x="262" y="529"/>
                    </a:lnTo>
                    <a:lnTo>
                      <a:pt x="360" y="326"/>
                    </a:lnTo>
                    <a:lnTo>
                      <a:pt x="314" y="285"/>
                    </a:lnTo>
                    <a:lnTo>
                      <a:pt x="319" y="239"/>
                    </a:lnTo>
                    <a:lnTo>
                      <a:pt x="384" y="192"/>
                    </a:lnTo>
                    <a:lnTo>
                      <a:pt x="360" y="186"/>
                    </a:lnTo>
                    <a:lnTo>
                      <a:pt x="342" y="174"/>
                    </a:lnTo>
                    <a:lnTo>
                      <a:pt x="349" y="146"/>
                    </a:lnTo>
                    <a:lnTo>
                      <a:pt x="377" y="151"/>
                    </a:lnTo>
                    <a:lnTo>
                      <a:pt x="429" y="186"/>
                    </a:lnTo>
                    <a:lnTo>
                      <a:pt x="476" y="186"/>
                    </a:lnTo>
                    <a:lnTo>
                      <a:pt x="511" y="239"/>
                    </a:lnTo>
                    <a:lnTo>
                      <a:pt x="656" y="268"/>
                    </a:lnTo>
                    <a:lnTo>
                      <a:pt x="778" y="174"/>
                    </a:lnTo>
                    <a:lnTo>
                      <a:pt x="691" y="52"/>
                    </a:lnTo>
                    <a:lnTo>
                      <a:pt x="720" y="29"/>
                    </a:lnTo>
                    <a:lnTo>
                      <a:pt x="843" y="105"/>
                    </a:lnTo>
                    <a:lnTo>
                      <a:pt x="872" y="87"/>
                    </a:lnTo>
                    <a:lnTo>
                      <a:pt x="965" y="99"/>
                    </a:lnTo>
                    <a:lnTo>
                      <a:pt x="1000" y="24"/>
                    </a:lnTo>
                    <a:lnTo>
                      <a:pt x="1000" y="0"/>
                    </a:lnTo>
                    <a:lnTo>
                      <a:pt x="1057" y="24"/>
                    </a:lnTo>
                    <a:lnTo>
                      <a:pt x="1052" y="59"/>
                    </a:lnTo>
                    <a:lnTo>
                      <a:pt x="1075" y="82"/>
                    </a:lnTo>
                    <a:lnTo>
                      <a:pt x="1075" y="256"/>
                    </a:lnTo>
                    <a:lnTo>
                      <a:pt x="1099" y="303"/>
                    </a:lnTo>
                    <a:lnTo>
                      <a:pt x="1296" y="268"/>
                    </a:lnTo>
                    <a:lnTo>
                      <a:pt x="1342" y="233"/>
                    </a:lnTo>
                    <a:lnTo>
                      <a:pt x="1401" y="268"/>
                    </a:lnTo>
                    <a:lnTo>
                      <a:pt x="1470" y="268"/>
                    </a:lnTo>
                    <a:lnTo>
                      <a:pt x="1499" y="296"/>
                    </a:lnTo>
                    <a:lnTo>
                      <a:pt x="1540" y="291"/>
                    </a:lnTo>
                    <a:lnTo>
                      <a:pt x="1633" y="16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2" name="Freeform 292"/>
              <p:cNvSpPr>
                <a:spLocks/>
              </p:cNvSpPr>
              <p:nvPr/>
            </p:nvSpPr>
            <p:spPr bwMode="auto">
              <a:xfrm rot="-882543">
                <a:off x="5860" y="3247"/>
                <a:ext cx="22" cy="14"/>
              </a:xfrm>
              <a:custGeom>
                <a:avLst/>
                <a:gdLst>
                  <a:gd name="T0" fmla="*/ 14 w 75"/>
                  <a:gd name="T1" fmla="*/ 0 h 57"/>
                  <a:gd name="T2" fmla="*/ 0 w 75"/>
                  <a:gd name="T3" fmla="*/ 6 h 57"/>
                  <a:gd name="T4" fmla="*/ 0 w 75"/>
                  <a:gd name="T5" fmla="*/ 11 h 57"/>
                  <a:gd name="T6" fmla="*/ 12 w 75"/>
                  <a:gd name="T7" fmla="*/ 10 h 57"/>
                  <a:gd name="T8" fmla="*/ 14 w 75"/>
                  <a:gd name="T9" fmla="*/ 13 h 57"/>
                  <a:gd name="T10" fmla="*/ 22 w 75"/>
                  <a:gd name="T11" fmla="*/ 14 h 57"/>
                  <a:gd name="T12" fmla="*/ 21 w 75"/>
                  <a:gd name="T13" fmla="*/ 4 h 57"/>
                  <a:gd name="T14" fmla="*/ 14 w 75"/>
                  <a:gd name="T15" fmla="*/ 0 h 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5"/>
                  <a:gd name="T25" fmla="*/ 0 h 57"/>
                  <a:gd name="T26" fmla="*/ 75 w 75"/>
                  <a:gd name="T27" fmla="*/ 57 h 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5" h="57">
                    <a:moveTo>
                      <a:pt x="47" y="0"/>
                    </a:moveTo>
                    <a:lnTo>
                      <a:pt x="0" y="23"/>
                    </a:lnTo>
                    <a:lnTo>
                      <a:pt x="0" y="45"/>
                    </a:lnTo>
                    <a:lnTo>
                      <a:pt x="40" y="40"/>
                    </a:lnTo>
                    <a:lnTo>
                      <a:pt x="47" y="52"/>
                    </a:lnTo>
                    <a:lnTo>
                      <a:pt x="75" y="57"/>
                    </a:lnTo>
                    <a:lnTo>
                      <a:pt x="70" y="17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3" name="Freeform 293"/>
              <p:cNvSpPr>
                <a:spLocks/>
              </p:cNvSpPr>
              <p:nvPr/>
            </p:nvSpPr>
            <p:spPr bwMode="auto">
              <a:xfrm rot="-882543">
                <a:off x="5329" y="2968"/>
                <a:ext cx="273" cy="99"/>
              </a:xfrm>
              <a:custGeom>
                <a:avLst/>
                <a:gdLst>
                  <a:gd name="T0" fmla="*/ 0 w 884"/>
                  <a:gd name="T1" fmla="*/ 23 h 377"/>
                  <a:gd name="T2" fmla="*/ 11 w 884"/>
                  <a:gd name="T3" fmla="*/ 11 h 377"/>
                  <a:gd name="T4" fmla="*/ 73 w 884"/>
                  <a:gd name="T5" fmla="*/ 0 h 377"/>
                  <a:gd name="T6" fmla="*/ 160 w 884"/>
                  <a:gd name="T7" fmla="*/ 26 h 377"/>
                  <a:gd name="T8" fmla="*/ 188 w 884"/>
                  <a:gd name="T9" fmla="*/ 50 h 377"/>
                  <a:gd name="T10" fmla="*/ 248 w 884"/>
                  <a:gd name="T11" fmla="*/ 62 h 377"/>
                  <a:gd name="T12" fmla="*/ 249 w 884"/>
                  <a:gd name="T13" fmla="*/ 73 h 377"/>
                  <a:gd name="T14" fmla="*/ 273 w 884"/>
                  <a:gd name="T15" fmla="*/ 88 h 377"/>
                  <a:gd name="T16" fmla="*/ 258 w 884"/>
                  <a:gd name="T17" fmla="*/ 99 h 377"/>
                  <a:gd name="T18" fmla="*/ 176 w 884"/>
                  <a:gd name="T19" fmla="*/ 93 h 377"/>
                  <a:gd name="T20" fmla="*/ 178 w 884"/>
                  <a:gd name="T21" fmla="*/ 73 h 377"/>
                  <a:gd name="T22" fmla="*/ 149 w 884"/>
                  <a:gd name="T23" fmla="*/ 49 h 377"/>
                  <a:gd name="T24" fmla="*/ 131 w 884"/>
                  <a:gd name="T25" fmla="*/ 47 h 377"/>
                  <a:gd name="T26" fmla="*/ 70 w 884"/>
                  <a:gd name="T27" fmla="*/ 24 h 377"/>
                  <a:gd name="T28" fmla="*/ 61 w 884"/>
                  <a:gd name="T29" fmla="*/ 15 h 377"/>
                  <a:gd name="T30" fmla="*/ 25 w 884"/>
                  <a:gd name="T31" fmla="*/ 28 h 377"/>
                  <a:gd name="T32" fmla="*/ 0 w 884"/>
                  <a:gd name="T33" fmla="*/ 23 h 37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884"/>
                  <a:gd name="T52" fmla="*/ 0 h 377"/>
                  <a:gd name="T53" fmla="*/ 884 w 884"/>
                  <a:gd name="T54" fmla="*/ 377 h 377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884" h="377">
                    <a:moveTo>
                      <a:pt x="0" y="87"/>
                    </a:moveTo>
                    <a:lnTo>
                      <a:pt x="35" y="41"/>
                    </a:lnTo>
                    <a:lnTo>
                      <a:pt x="238" y="0"/>
                    </a:lnTo>
                    <a:lnTo>
                      <a:pt x="517" y="98"/>
                    </a:lnTo>
                    <a:lnTo>
                      <a:pt x="610" y="192"/>
                    </a:lnTo>
                    <a:lnTo>
                      <a:pt x="802" y="238"/>
                    </a:lnTo>
                    <a:lnTo>
                      <a:pt x="807" y="279"/>
                    </a:lnTo>
                    <a:lnTo>
                      <a:pt x="884" y="337"/>
                    </a:lnTo>
                    <a:lnTo>
                      <a:pt x="837" y="377"/>
                    </a:lnTo>
                    <a:lnTo>
                      <a:pt x="570" y="354"/>
                    </a:lnTo>
                    <a:lnTo>
                      <a:pt x="575" y="279"/>
                    </a:lnTo>
                    <a:lnTo>
                      <a:pt x="483" y="185"/>
                    </a:lnTo>
                    <a:lnTo>
                      <a:pt x="424" y="180"/>
                    </a:lnTo>
                    <a:lnTo>
                      <a:pt x="226" y="93"/>
                    </a:lnTo>
                    <a:lnTo>
                      <a:pt x="198" y="58"/>
                    </a:lnTo>
                    <a:lnTo>
                      <a:pt x="81" y="105"/>
                    </a:lnTo>
                    <a:lnTo>
                      <a:pt x="0" y="8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4" name="Freeform 294"/>
              <p:cNvSpPr>
                <a:spLocks/>
              </p:cNvSpPr>
              <p:nvPr/>
            </p:nvSpPr>
            <p:spPr bwMode="auto">
              <a:xfrm rot="-882543">
                <a:off x="5779" y="3030"/>
                <a:ext cx="56" cy="17"/>
              </a:xfrm>
              <a:custGeom>
                <a:avLst/>
                <a:gdLst>
                  <a:gd name="T0" fmla="*/ 0 w 180"/>
                  <a:gd name="T1" fmla="*/ 12 h 57"/>
                  <a:gd name="T2" fmla="*/ 5 w 180"/>
                  <a:gd name="T3" fmla="*/ 1 h 57"/>
                  <a:gd name="T4" fmla="*/ 40 w 180"/>
                  <a:gd name="T5" fmla="*/ 1 h 57"/>
                  <a:gd name="T6" fmla="*/ 52 w 180"/>
                  <a:gd name="T7" fmla="*/ 0 h 57"/>
                  <a:gd name="T8" fmla="*/ 56 w 180"/>
                  <a:gd name="T9" fmla="*/ 7 h 57"/>
                  <a:gd name="T10" fmla="*/ 32 w 180"/>
                  <a:gd name="T11" fmla="*/ 17 h 57"/>
                  <a:gd name="T12" fmla="*/ 22 w 180"/>
                  <a:gd name="T13" fmla="*/ 12 h 57"/>
                  <a:gd name="T14" fmla="*/ 0 w 180"/>
                  <a:gd name="T15" fmla="*/ 12 h 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80"/>
                  <a:gd name="T25" fmla="*/ 0 h 57"/>
                  <a:gd name="T26" fmla="*/ 180 w 180"/>
                  <a:gd name="T27" fmla="*/ 57 h 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80" h="57">
                    <a:moveTo>
                      <a:pt x="0" y="40"/>
                    </a:moveTo>
                    <a:lnTo>
                      <a:pt x="17" y="5"/>
                    </a:lnTo>
                    <a:lnTo>
                      <a:pt x="127" y="5"/>
                    </a:lnTo>
                    <a:lnTo>
                      <a:pt x="168" y="0"/>
                    </a:lnTo>
                    <a:lnTo>
                      <a:pt x="180" y="22"/>
                    </a:lnTo>
                    <a:lnTo>
                      <a:pt x="104" y="57"/>
                    </a:lnTo>
                    <a:lnTo>
                      <a:pt x="70" y="4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5" name="Freeform 295"/>
              <p:cNvSpPr>
                <a:spLocks/>
              </p:cNvSpPr>
              <p:nvPr/>
            </p:nvSpPr>
            <p:spPr bwMode="auto">
              <a:xfrm rot="-882543">
                <a:off x="5494" y="3078"/>
                <a:ext cx="64" cy="25"/>
              </a:xfrm>
              <a:custGeom>
                <a:avLst/>
                <a:gdLst>
                  <a:gd name="T0" fmla="*/ 0 w 209"/>
                  <a:gd name="T1" fmla="*/ 0 h 94"/>
                  <a:gd name="T2" fmla="*/ 27 w 209"/>
                  <a:gd name="T3" fmla="*/ 22 h 94"/>
                  <a:gd name="T4" fmla="*/ 37 w 209"/>
                  <a:gd name="T5" fmla="*/ 25 h 94"/>
                  <a:gd name="T6" fmla="*/ 60 w 209"/>
                  <a:gd name="T7" fmla="*/ 22 h 94"/>
                  <a:gd name="T8" fmla="*/ 64 w 209"/>
                  <a:gd name="T9" fmla="*/ 14 h 94"/>
                  <a:gd name="T10" fmla="*/ 39 w 209"/>
                  <a:gd name="T11" fmla="*/ 13 h 94"/>
                  <a:gd name="T12" fmla="*/ 28 w 209"/>
                  <a:gd name="T13" fmla="*/ 9 h 94"/>
                  <a:gd name="T14" fmla="*/ 20 w 209"/>
                  <a:gd name="T15" fmla="*/ 0 h 94"/>
                  <a:gd name="T16" fmla="*/ 0 w 209"/>
                  <a:gd name="T17" fmla="*/ 0 h 9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9"/>
                  <a:gd name="T28" fmla="*/ 0 h 94"/>
                  <a:gd name="T29" fmla="*/ 209 w 209"/>
                  <a:gd name="T30" fmla="*/ 94 h 9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9" h="94">
                    <a:moveTo>
                      <a:pt x="0" y="0"/>
                    </a:moveTo>
                    <a:lnTo>
                      <a:pt x="87" y="82"/>
                    </a:lnTo>
                    <a:lnTo>
                      <a:pt x="122" y="94"/>
                    </a:lnTo>
                    <a:lnTo>
                      <a:pt x="197" y="82"/>
                    </a:lnTo>
                    <a:lnTo>
                      <a:pt x="209" y="53"/>
                    </a:lnTo>
                    <a:lnTo>
                      <a:pt x="127" y="47"/>
                    </a:lnTo>
                    <a:lnTo>
                      <a:pt x="92" y="35"/>
                    </a:lnTo>
                    <a:lnTo>
                      <a:pt x="64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6" name="Freeform 296"/>
              <p:cNvSpPr>
                <a:spLocks/>
              </p:cNvSpPr>
              <p:nvPr/>
            </p:nvSpPr>
            <p:spPr bwMode="auto">
              <a:xfrm rot="-882543">
                <a:off x="5359" y="3027"/>
                <a:ext cx="22" cy="11"/>
              </a:xfrm>
              <a:custGeom>
                <a:avLst/>
                <a:gdLst>
                  <a:gd name="T0" fmla="*/ 17 w 70"/>
                  <a:gd name="T1" fmla="*/ 0 h 40"/>
                  <a:gd name="T2" fmla="*/ 11 w 70"/>
                  <a:gd name="T3" fmla="*/ 0 h 40"/>
                  <a:gd name="T4" fmla="*/ 2 w 70"/>
                  <a:gd name="T5" fmla="*/ 3 h 40"/>
                  <a:gd name="T6" fmla="*/ 0 w 70"/>
                  <a:gd name="T7" fmla="*/ 11 h 40"/>
                  <a:gd name="T8" fmla="*/ 22 w 70"/>
                  <a:gd name="T9" fmla="*/ 6 h 40"/>
                  <a:gd name="T10" fmla="*/ 17 w 70"/>
                  <a:gd name="T11" fmla="*/ 0 h 4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0"/>
                  <a:gd name="T19" fmla="*/ 0 h 40"/>
                  <a:gd name="T20" fmla="*/ 70 w 70"/>
                  <a:gd name="T21" fmla="*/ 40 h 4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0" h="40">
                    <a:moveTo>
                      <a:pt x="53" y="0"/>
                    </a:moveTo>
                    <a:lnTo>
                      <a:pt x="35" y="0"/>
                    </a:lnTo>
                    <a:lnTo>
                      <a:pt x="6" y="12"/>
                    </a:lnTo>
                    <a:lnTo>
                      <a:pt x="0" y="40"/>
                    </a:lnTo>
                    <a:lnTo>
                      <a:pt x="70" y="23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7" name="Freeform 297"/>
              <p:cNvSpPr>
                <a:spLocks/>
              </p:cNvSpPr>
              <p:nvPr/>
            </p:nvSpPr>
            <p:spPr bwMode="auto">
              <a:xfrm rot="-882543">
                <a:off x="5482" y="2913"/>
                <a:ext cx="13" cy="15"/>
              </a:xfrm>
              <a:custGeom>
                <a:avLst/>
                <a:gdLst>
                  <a:gd name="T0" fmla="*/ 11 w 41"/>
                  <a:gd name="T1" fmla="*/ 0 h 52"/>
                  <a:gd name="T2" fmla="*/ 0 w 41"/>
                  <a:gd name="T3" fmla="*/ 0 h 52"/>
                  <a:gd name="T4" fmla="*/ 2 w 41"/>
                  <a:gd name="T5" fmla="*/ 15 h 52"/>
                  <a:gd name="T6" fmla="*/ 13 w 41"/>
                  <a:gd name="T7" fmla="*/ 8 h 52"/>
                  <a:gd name="T8" fmla="*/ 11 w 41"/>
                  <a:gd name="T9" fmla="*/ 5 h 52"/>
                  <a:gd name="T10" fmla="*/ 11 w 41"/>
                  <a:gd name="T11" fmla="*/ 0 h 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52"/>
                  <a:gd name="T20" fmla="*/ 41 w 41"/>
                  <a:gd name="T21" fmla="*/ 52 h 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52">
                    <a:moveTo>
                      <a:pt x="35" y="0"/>
                    </a:moveTo>
                    <a:lnTo>
                      <a:pt x="0" y="0"/>
                    </a:lnTo>
                    <a:lnTo>
                      <a:pt x="6" y="52"/>
                    </a:lnTo>
                    <a:lnTo>
                      <a:pt x="41" y="28"/>
                    </a:lnTo>
                    <a:lnTo>
                      <a:pt x="35" y="17"/>
                    </a:lnTo>
                    <a:lnTo>
                      <a:pt x="35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8" name="Freeform 298"/>
              <p:cNvSpPr>
                <a:spLocks/>
              </p:cNvSpPr>
              <p:nvPr/>
            </p:nvSpPr>
            <p:spPr bwMode="auto">
              <a:xfrm rot="-882543">
                <a:off x="5493" y="2930"/>
                <a:ext cx="7" cy="8"/>
              </a:xfrm>
              <a:custGeom>
                <a:avLst/>
                <a:gdLst>
                  <a:gd name="T0" fmla="*/ 5 w 24"/>
                  <a:gd name="T1" fmla="*/ 0 h 28"/>
                  <a:gd name="T2" fmla="*/ 4 w 24"/>
                  <a:gd name="T3" fmla="*/ 3 h 28"/>
                  <a:gd name="T4" fmla="*/ 0 w 24"/>
                  <a:gd name="T5" fmla="*/ 8 h 28"/>
                  <a:gd name="T6" fmla="*/ 7 w 24"/>
                  <a:gd name="T7" fmla="*/ 7 h 28"/>
                  <a:gd name="T8" fmla="*/ 5 w 24"/>
                  <a:gd name="T9" fmla="*/ 0 h 2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28"/>
                  <a:gd name="T17" fmla="*/ 24 w 24"/>
                  <a:gd name="T18" fmla="*/ 28 h 2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28">
                    <a:moveTo>
                      <a:pt x="18" y="0"/>
                    </a:moveTo>
                    <a:lnTo>
                      <a:pt x="12" y="11"/>
                    </a:lnTo>
                    <a:lnTo>
                      <a:pt x="0" y="28"/>
                    </a:lnTo>
                    <a:lnTo>
                      <a:pt x="24" y="23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9" name="Freeform 299"/>
              <p:cNvSpPr>
                <a:spLocks/>
              </p:cNvSpPr>
              <p:nvPr/>
            </p:nvSpPr>
            <p:spPr bwMode="auto">
              <a:xfrm rot="-882543">
                <a:off x="4280" y="1844"/>
                <a:ext cx="30" cy="11"/>
              </a:xfrm>
              <a:custGeom>
                <a:avLst/>
                <a:gdLst>
                  <a:gd name="T0" fmla="*/ 19 w 99"/>
                  <a:gd name="T1" fmla="*/ 3 h 46"/>
                  <a:gd name="T2" fmla="*/ 4 w 99"/>
                  <a:gd name="T3" fmla="*/ 0 h 46"/>
                  <a:gd name="T4" fmla="*/ 0 w 99"/>
                  <a:gd name="T5" fmla="*/ 3 h 46"/>
                  <a:gd name="T6" fmla="*/ 4 w 99"/>
                  <a:gd name="T7" fmla="*/ 10 h 46"/>
                  <a:gd name="T8" fmla="*/ 19 w 99"/>
                  <a:gd name="T9" fmla="*/ 11 h 46"/>
                  <a:gd name="T10" fmla="*/ 30 w 99"/>
                  <a:gd name="T11" fmla="*/ 4 h 46"/>
                  <a:gd name="T12" fmla="*/ 19 w 99"/>
                  <a:gd name="T13" fmla="*/ 3 h 4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9"/>
                  <a:gd name="T22" fmla="*/ 0 h 46"/>
                  <a:gd name="T23" fmla="*/ 99 w 99"/>
                  <a:gd name="T24" fmla="*/ 46 h 4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9" h="46">
                    <a:moveTo>
                      <a:pt x="64" y="11"/>
                    </a:moveTo>
                    <a:lnTo>
                      <a:pt x="12" y="0"/>
                    </a:lnTo>
                    <a:lnTo>
                      <a:pt x="0" y="11"/>
                    </a:lnTo>
                    <a:lnTo>
                      <a:pt x="12" y="40"/>
                    </a:lnTo>
                    <a:lnTo>
                      <a:pt x="64" y="46"/>
                    </a:lnTo>
                    <a:lnTo>
                      <a:pt x="99" y="17"/>
                    </a:lnTo>
                    <a:lnTo>
                      <a:pt x="64" y="11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0" name="Freeform 300"/>
              <p:cNvSpPr>
                <a:spLocks/>
              </p:cNvSpPr>
              <p:nvPr/>
            </p:nvSpPr>
            <p:spPr bwMode="auto">
              <a:xfrm rot="-882543">
                <a:off x="4227" y="1960"/>
                <a:ext cx="34" cy="13"/>
              </a:xfrm>
              <a:custGeom>
                <a:avLst/>
                <a:gdLst>
                  <a:gd name="T0" fmla="*/ 18 w 110"/>
                  <a:gd name="T1" fmla="*/ 0 h 52"/>
                  <a:gd name="T2" fmla="*/ 0 w 110"/>
                  <a:gd name="T3" fmla="*/ 6 h 52"/>
                  <a:gd name="T4" fmla="*/ 7 w 110"/>
                  <a:gd name="T5" fmla="*/ 10 h 52"/>
                  <a:gd name="T6" fmla="*/ 32 w 110"/>
                  <a:gd name="T7" fmla="*/ 13 h 52"/>
                  <a:gd name="T8" fmla="*/ 34 w 110"/>
                  <a:gd name="T9" fmla="*/ 4 h 52"/>
                  <a:gd name="T10" fmla="*/ 25 w 110"/>
                  <a:gd name="T11" fmla="*/ 0 h 52"/>
                  <a:gd name="T12" fmla="*/ 18 w 110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0"/>
                  <a:gd name="T22" fmla="*/ 0 h 52"/>
                  <a:gd name="T23" fmla="*/ 110 w 110"/>
                  <a:gd name="T24" fmla="*/ 52 h 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0" h="52">
                    <a:moveTo>
                      <a:pt x="58" y="0"/>
                    </a:moveTo>
                    <a:lnTo>
                      <a:pt x="0" y="24"/>
                    </a:lnTo>
                    <a:lnTo>
                      <a:pt x="23" y="41"/>
                    </a:lnTo>
                    <a:lnTo>
                      <a:pt x="105" y="52"/>
                    </a:lnTo>
                    <a:lnTo>
                      <a:pt x="110" y="17"/>
                    </a:lnTo>
                    <a:lnTo>
                      <a:pt x="81" y="0"/>
                    </a:lnTo>
                    <a:lnTo>
                      <a:pt x="58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1" name="Freeform 301"/>
              <p:cNvSpPr>
                <a:spLocks/>
              </p:cNvSpPr>
              <p:nvPr/>
            </p:nvSpPr>
            <p:spPr bwMode="auto">
              <a:xfrm rot="-882543">
                <a:off x="5715" y="2222"/>
                <a:ext cx="135" cy="112"/>
              </a:xfrm>
              <a:custGeom>
                <a:avLst/>
                <a:gdLst>
                  <a:gd name="T0" fmla="*/ 56 w 436"/>
                  <a:gd name="T1" fmla="*/ 0 h 424"/>
                  <a:gd name="T2" fmla="*/ 33 w 436"/>
                  <a:gd name="T3" fmla="*/ 52 h 424"/>
                  <a:gd name="T4" fmla="*/ 0 w 436"/>
                  <a:gd name="T5" fmla="*/ 66 h 424"/>
                  <a:gd name="T6" fmla="*/ 25 w 436"/>
                  <a:gd name="T7" fmla="*/ 67 h 424"/>
                  <a:gd name="T8" fmla="*/ 25 w 436"/>
                  <a:gd name="T9" fmla="*/ 95 h 424"/>
                  <a:gd name="T10" fmla="*/ 50 w 436"/>
                  <a:gd name="T11" fmla="*/ 103 h 424"/>
                  <a:gd name="T12" fmla="*/ 79 w 436"/>
                  <a:gd name="T13" fmla="*/ 90 h 424"/>
                  <a:gd name="T14" fmla="*/ 86 w 436"/>
                  <a:gd name="T15" fmla="*/ 94 h 424"/>
                  <a:gd name="T16" fmla="*/ 104 w 436"/>
                  <a:gd name="T17" fmla="*/ 106 h 424"/>
                  <a:gd name="T18" fmla="*/ 122 w 436"/>
                  <a:gd name="T19" fmla="*/ 98 h 424"/>
                  <a:gd name="T20" fmla="*/ 128 w 436"/>
                  <a:gd name="T21" fmla="*/ 112 h 424"/>
                  <a:gd name="T22" fmla="*/ 135 w 436"/>
                  <a:gd name="T23" fmla="*/ 67 h 424"/>
                  <a:gd name="T24" fmla="*/ 119 w 436"/>
                  <a:gd name="T25" fmla="*/ 72 h 424"/>
                  <a:gd name="T26" fmla="*/ 128 w 436"/>
                  <a:gd name="T27" fmla="*/ 54 h 424"/>
                  <a:gd name="T28" fmla="*/ 111 w 436"/>
                  <a:gd name="T29" fmla="*/ 43 h 424"/>
                  <a:gd name="T30" fmla="*/ 113 w 436"/>
                  <a:gd name="T31" fmla="*/ 38 h 424"/>
                  <a:gd name="T32" fmla="*/ 79 w 436"/>
                  <a:gd name="T33" fmla="*/ 32 h 424"/>
                  <a:gd name="T34" fmla="*/ 61 w 436"/>
                  <a:gd name="T35" fmla="*/ 40 h 424"/>
                  <a:gd name="T36" fmla="*/ 70 w 436"/>
                  <a:gd name="T37" fmla="*/ 9 h 424"/>
                  <a:gd name="T38" fmla="*/ 56 w 436"/>
                  <a:gd name="T39" fmla="*/ 0 h 42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36"/>
                  <a:gd name="T61" fmla="*/ 0 h 424"/>
                  <a:gd name="T62" fmla="*/ 436 w 436"/>
                  <a:gd name="T63" fmla="*/ 424 h 42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36" h="424">
                    <a:moveTo>
                      <a:pt x="180" y="0"/>
                    </a:moveTo>
                    <a:lnTo>
                      <a:pt x="105" y="198"/>
                    </a:lnTo>
                    <a:lnTo>
                      <a:pt x="0" y="250"/>
                    </a:lnTo>
                    <a:lnTo>
                      <a:pt x="81" y="255"/>
                    </a:lnTo>
                    <a:lnTo>
                      <a:pt x="81" y="360"/>
                    </a:lnTo>
                    <a:lnTo>
                      <a:pt x="162" y="389"/>
                    </a:lnTo>
                    <a:lnTo>
                      <a:pt x="255" y="342"/>
                    </a:lnTo>
                    <a:lnTo>
                      <a:pt x="279" y="354"/>
                    </a:lnTo>
                    <a:lnTo>
                      <a:pt x="337" y="401"/>
                    </a:lnTo>
                    <a:lnTo>
                      <a:pt x="394" y="372"/>
                    </a:lnTo>
                    <a:lnTo>
                      <a:pt x="412" y="424"/>
                    </a:lnTo>
                    <a:lnTo>
                      <a:pt x="436" y="255"/>
                    </a:lnTo>
                    <a:lnTo>
                      <a:pt x="384" y="273"/>
                    </a:lnTo>
                    <a:lnTo>
                      <a:pt x="412" y="203"/>
                    </a:lnTo>
                    <a:lnTo>
                      <a:pt x="360" y="163"/>
                    </a:lnTo>
                    <a:lnTo>
                      <a:pt x="366" y="145"/>
                    </a:lnTo>
                    <a:lnTo>
                      <a:pt x="255" y="122"/>
                    </a:lnTo>
                    <a:lnTo>
                      <a:pt x="197" y="151"/>
                    </a:lnTo>
                    <a:lnTo>
                      <a:pt x="227" y="35"/>
                    </a:lnTo>
                    <a:lnTo>
                      <a:pt x="18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2" name="Freeform 302"/>
              <p:cNvSpPr>
                <a:spLocks/>
              </p:cNvSpPr>
              <p:nvPr/>
            </p:nvSpPr>
            <p:spPr bwMode="auto">
              <a:xfrm rot="-882543">
                <a:off x="5652" y="2309"/>
                <a:ext cx="37" cy="15"/>
              </a:xfrm>
              <a:custGeom>
                <a:avLst/>
                <a:gdLst>
                  <a:gd name="T0" fmla="*/ 28 w 122"/>
                  <a:gd name="T1" fmla="*/ 0 h 53"/>
                  <a:gd name="T2" fmla="*/ 9 w 122"/>
                  <a:gd name="T3" fmla="*/ 2 h 53"/>
                  <a:gd name="T4" fmla="*/ 0 w 122"/>
                  <a:gd name="T5" fmla="*/ 2 h 53"/>
                  <a:gd name="T6" fmla="*/ 0 w 122"/>
                  <a:gd name="T7" fmla="*/ 7 h 53"/>
                  <a:gd name="T8" fmla="*/ 25 w 122"/>
                  <a:gd name="T9" fmla="*/ 10 h 53"/>
                  <a:gd name="T10" fmla="*/ 30 w 122"/>
                  <a:gd name="T11" fmla="*/ 15 h 53"/>
                  <a:gd name="T12" fmla="*/ 37 w 122"/>
                  <a:gd name="T13" fmla="*/ 8 h 53"/>
                  <a:gd name="T14" fmla="*/ 28 w 122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2"/>
                  <a:gd name="T25" fmla="*/ 0 h 53"/>
                  <a:gd name="T26" fmla="*/ 122 w 122"/>
                  <a:gd name="T27" fmla="*/ 53 h 5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2" h="53">
                    <a:moveTo>
                      <a:pt x="93" y="0"/>
                    </a:moveTo>
                    <a:lnTo>
                      <a:pt x="30" y="7"/>
                    </a:lnTo>
                    <a:lnTo>
                      <a:pt x="0" y="7"/>
                    </a:lnTo>
                    <a:lnTo>
                      <a:pt x="0" y="24"/>
                    </a:lnTo>
                    <a:lnTo>
                      <a:pt x="82" y="35"/>
                    </a:lnTo>
                    <a:lnTo>
                      <a:pt x="99" y="53"/>
                    </a:lnTo>
                    <a:lnTo>
                      <a:pt x="122" y="30"/>
                    </a:lnTo>
                    <a:lnTo>
                      <a:pt x="9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3" name="Freeform 303"/>
              <p:cNvSpPr>
                <a:spLocks/>
              </p:cNvSpPr>
              <p:nvPr/>
            </p:nvSpPr>
            <p:spPr bwMode="auto">
              <a:xfrm rot="-882543">
                <a:off x="5679" y="2372"/>
                <a:ext cx="22" cy="12"/>
              </a:xfrm>
              <a:custGeom>
                <a:avLst/>
                <a:gdLst>
                  <a:gd name="T0" fmla="*/ 12 w 75"/>
                  <a:gd name="T1" fmla="*/ 0 h 47"/>
                  <a:gd name="T2" fmla="*/ 0 w 75"/>
                  <a:gd name="T3" fmla="*/ 6 h 47"/>
                  <a:gd name="T4" fmla="*/ 5 w 75"/>
                  <a:gd name="T5" fmla="*/ 11 h 47"/>
                  <a:gd name="T6" fmla="*/ 22 w 75"/>
                  <a:gd name="T7" fmla="*/ 12 h 47"/>
                  <a:gd name="T8" fmla="*/ 20 w 75"/>
                  <a:gd name="T9" fmla="*/ 3 h 47"/>
                  <a:gd name="T10" fmla="*/ 12 w 75"/>
                  <a:gd name="T11" fmla="*/ 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75"/>
                  <a:gd name="T19" fmla="*/ 0 h 47"/>
                  <a:gd name="T20" fmla="*/ 75 w 75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75" h="47">
                    <a:moveTo>
                      <a:pt x="40" y="0"/>
                    </a:moveTo>
                    <a:lnTo>
                      <a:pt x="0" y="24"/>
                    </a:lnTo>
                    <a:lnTo>
                      <a:pt x="17" y="42"/>
                    </a:lnTo>
                    <a:lnTo>
                      <a:pt x="75" y="47"/>
                    </a:lnTo>
                    <a:lnTo>
                      <a:pt x="69" y="12"/>
                    </a:lnTo>
                    <a:lnTo>
                      <a:pt x="4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4" name="Freeform 304"/>
              <p:cNvSpPr>
                <a:spLocks/>
              </p:cNvSpPr>
              <p:nvPr/>
            </p:nvSpPr>
            <p:spPr bwMode="auto">
              <a:xfrm rot="-882543">
                <a:off x="5728" y="2359"/>
                <a:ext cx="27" cy="27"/>
              </a:xfrm>
              <a:custGeom>
                <a:avLst/>
                <a:gdLst>
                  <a:gd name="T0" fmla="*/ 5 w 87"/>
                  <a:gd name="T1" fmla="*/ 26 h 105"/>
                  <a:gd name="T2" fmla="*/ 0 w 87"/>
                  <a:gd name="T3" fmla="*/ 15 h 105"/>
                  <a:gd name="T4" fmla="*/ 9 w 87"/>
                  <a:gd name="T5" fmla="*/ 0 h 105"/>
                  <a:gd name="T6" fmla="*/ 16 w 87"/>
                  <a:gd name="T7" fmla="*/ 3 h 105"/>
                  <a:gd name="T8" fmla="*/ 12 w 87"/>
                  <a:gd name="T9" fmla="*/ 12 h 105"/>
                  <a:gd name="T10" fmla="*/ 27 w 87"/>
                  <a:gd name="T11" fmla="*/ 18 h 105"/>
                  <a:gd name="T12" fmla="*/ 23 w 87"/>
                  <a:gd name="T13" fmla="*/ 27 h 105"/>
                  <a:gd name="T14" fmla="*/ 9 w 87"/>
                  <a:gd name="T15" fmla="*/ 26 h 105"/>
                  <a:gd name="T16" fmla="*/ 5 w 87"/>
                  <a:gd name="T17" fmla="*/ 26 h 10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7"/>
                  <a:gd name="T28" fmla="*/ 0 h 105"/>
                  <a:gd name="T29" fmla="*/ 87 w 87"/>
                  <a:gd name="T30" fmla="*/ 105 h 10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7" h="105">
                    <a:moveTo>
                      <a:pt x="17" y="100"/>
                    </a:moveTo>
                    <a:lnTo>
                      <a:pt x="0" y="59"/>
                    </a:lnTo>
                    <a:lnTo>
                      <a:pt x="28" y="0"/>
                    </a:lnTo>
                    <a:lnTo>
                      <a:pt x="52" y="12"/>
                    </a:lnTo>
                    <a:lnTo>
                      <a:pt x="40" y="47"/>
                    </a:lnTo>
                    <a:lnTo>
                      <a:pt x="87" y="70"/>
                    </a:lnTo>
                    <a:lnTo>
                      <a:pt x="75" y="105"/>
                    </a:lnTo>
                    <a:lnTo>
                      <a:pt x="28" y="100"/>
                    </a:lnTo>
                    <a:lnTo>
                      <a:pt x="17" y="10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5" name="Freeform 305"/>
              <p:cNvSpPr>
                <a:spLocks/>
              </p:cNvSpPr>
              <p:nvPr/>
            </p:nvSpPr>
            <p:spPr bwMode="auto">
              <a:xfrm rot="-882543">
                <a:off x="4534" y="2302"/>
                <a:ext cx="25" cy="61"/>
              </a:xfrm>
              <a:custGeom>
                <a:avLst/>
                <a:gdLst>
                  <a:gd name="T0" fmla="*/ 23 w 76"/>
                  <a:gd name="T1" fmla="*/ 56 h 232"/>
                  <a:gd name="T2" fmla="*/ 19 w 76"/>
                  <a:gd name="T3" fmla="*/ 41 h 232"/>
                  <a:gd name="T4" fmla="*/ 25 w 76"/>
                  <a:gd name="T5" fmla="*/ 15 h 232"/>
                  <a:gd name="T6" fmla="*/ 19 w 76"/>
                  <a:gd name="T7" fmla="*/ 0 h 232"/>
                  <a:gd name="T8" fmla="*/ 0 w 76"/>
                  <a:gd name="T9" fmla="*/ 0 h 232"/>
                  <a:gd name="T10" fmla="*/ 15 w 76"/>
                  <a:gd name="T11" fmla="*/ 12 h 232"/>
                  <a:gd name="T12" fmla="*/ 0 w 76"/>
                  <a:gd name="T13" fmla="*/ 33 h 232"/>
                  <a:gd name="T14" fmla="*/ 10 w 76"/>
                  <a:gd name="T15" fmla="*/ 46 h 232"/>
                  <a:gd name="T16" fmla="*/ 13 w 76"/>
                  <a:gd name="T17" fmla="*/ 58 h 232"/>
                  <a:gd name="T18" fmla="*/ 21 w 76"/>
                  <a:gd name="T19" fmla="*/ 61 h 232"/>
                  <a:gd name="T20" fmla="*/ 23 w 76"/>
                  <a:gd name="T21" fmla="*/ 56 h 23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"/>
                  <a:gd name="T34" fmla="*/ 0 h 232"/>
                  <a:gd name="T35" fmla="*/ 76 w 76"/>
                  <a:gd name="T36" fmla="*/ 232 h 232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" h="232">
                    <a:moveTo>
                      <a:pt x="70" y="214"/>
                    </a:moveTo>
                    <a:lnTo>
                      <a:pt x="59" y="157"/>
                    </a:lnTo>
                    <a:lnTo>
                      <a:pt x="76" y="58"/>
                    </a:lnTo>
                    <a:lnTo>
                      <a:pt x="59" y="0"/>
                    </a:lnTo>
                    <a:lnTo>
                      <a:pt x="0" y="0"/>
                    </a:lnTo>
                    <a:lnTo>
                      <a:pt x="47" y="46"/>
                    </a:lnTo>
                    <a:lnTo>
                      <a:pt x="0" y="127"/>
                    </a:lnTo>
                    <a:lnTo>
                      <a:pt x="29" y="174"/>
                    </a:lnTo>
                    <a:lnTo>
                      <a:pt x="41" y="220"/>
                    </a:lnTo>
                    <a:lnTo>
                      <a:pt x="64" y="232"/>
                    </a:lnTo>
                    <a:lnTo>
                      <a:pt x="70" y="21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6" name="Freeform 306"/>
              <p:cNvSpPr>
                <a:spLocks/>
              </p:cNvSpPr>
              <p:nvPr/>
            </p:nvSpPr>
            <p:spPr bwMode="auto">
              <a:xfrm rot="-882543">
                <a:off x="5224" y="2046"/>
                <a:ext cx="79" cy="48"/>
              </a:xfrm>
              <a:custGeom>
                <a:avLst/>
                <a:gdLst>
                  <a:gd name="T0" fmla="*/ 9 w 256"/>
                  <a:gd name="T1" fmla="*/ 0 h 187"/>
                  <a:gd name="T2" fmla="*/ 13 w 256"/>
                  <a:gd name="T3" fmla="*/ 8 h 187"/>
                  <a:gd name="T4" fmla="*/ 0 w 256"/>
                  <a:gd name="T5" fmla="*/ 31 h 187"/>
                  <a:gd name="T6" fmla="*/ 21 w 256"/>
                  <a:gd name="T7" fmla="*/ 48 h 187"/>
                  <a:gd name="T8" fmla="*/ 34 w 256"/>
                  <a:gd name="T9" fmla="*/ 43 h 187"/>
                  <a:gd name="T10" fmla="*/ 32 w 256"/>
                  <a:gd name="T11" fmla="*/ 31 h 187"/>
                  <a:gd name="T12" fmla="*/ 48 w 256"/>
                  <a:gd name="T13" fmla="*/ 43 h 187"/>
                  <a:gd name="T14" fmla="*/ 66 w 256"/>
                  <a:gd name="T15" fmla="*/ 48 h 187"/>
                  <a:gd name="T16" fmla="*/ 79 w 256"/>
                  <a:gd name="T17" fmla="*/ 42 h 187"/>
                  <a:gd name="T18" fmla="*/ 73 w 256"/>
                  <a:gd name="T19" fmla="*/ 28 h 187"/>
                  <a:gd name="T20" fmla="*/ 59 w 256"/>
                  <a:gd name="T21" fmla="*/ 30 h 187"/>
                  <a:gd name="T22" fmla="*/ 48 w 256"/>
                  <a:gd name="T23" fmla="*/ 12 h 187"/>
                  <a:gd name="T24" fmla="*/ 27 w 256"/>
                  <a:gd name="T25" fmla="*/ 0 h 187"/>
                  <a:gd name="T26" fmla="*/ 9 w 256"/>
                  <a:gd name="T27" fmla="*/ 0 h 1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56"/>
                  <a:gd name="T43" fmla="*/ 0 h 187"/>
                  <a:gd name="T44" fmla="*/ 256 w 256"/>
                  <a:gd name="T45" fmla="*/ 187 h 18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56" h="187">
                    <a:moveTo>
                      <a:pt x="29" y="0"/>
                    </a:moveTo>
                    <a:lnTo>
                      <a:pt x="41" y="30"/>
                    </a:lnTo>
                    <a:lnTo>
                      <a:pt x="0" y="122"/>
                    </a:lnTo>
                    <a:lnTo>
                      <a:pt x="69" y="187"/>
                    </a:lnTo>
                    <a:lnTo>
                      <a:pt x="111" y="169"/>
                    </a:lnTo>
                    <a:lnTo>
                      <a:pt x="104" y="122"/>
                    </a:lnTo>
                    <a:lnTo>
                      <a:pt x="157" y="169"/>
                    </a:lnTo>
                    <a:lnTo>
                      <a:pt x="215" y="187"/>
                    </a:lnTo>
                    <a:lnTo>
                      <a:pt x="256" y="164"/>
                    </a:lnTo>
                    <a:lnTo>
                      <a:pt x="238" y="111"/>
                    </a:lnTo>
                    <a:lnTo>
                      <a:pt x="191" y="117"/>
                    </a:lnTo>
                    <a:lnTo>
                      <a:pt x="157" y="47"/>
                    </a:lnTo>
                    <a:lnTo>
                      <a:pt x="87" y="0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7" name="Freeform 307"/>
              <p:cNvSpPr>
                <a:spLocks/>
              </p:cNvSpPr>
              <p:nvPr/>
            </p:nvSpPr>
            <p:spPr bwMode="auto">
              <a:xfrm rot="-882543">
                <a:off x="5252" y="2110"/>
                <a:ext cx="17" cy="19"/>
              </a:xfrm>
              <a:custGeom>
                <a:avLst/>
                <a:gdLst>
                  <a:gd name="T0" fmla="*/ 13 w 52"/>
                  <a:gd name="T1" fmla="*/ 0 h 70"/>
                  <a:gd name="T2" fmla="*/ 0 w 52"/>
                  <a:gd name="T3" fmla="*/ 1 h 70"/>
                  <a:gd name="T4" fmla="*/ 0 w 52"/>
                  <a:gd name="T5" fmla="*/ 19 h 70"/>
                  <a:gd name="T6" fmla="*/ 8 w 52"/>
                  <a:gd name="T7" fmla="*/ 14 h 70"/>
                  <a:gd name="T8" fmla="*/ 15 w 52"/>
                  <a:gd name="T9" fmla="*/ 13 h 70"/>
                  <a:gd name="T10" fmla="*/ 17 w 52"/>
                  <a:gd name="T11" fmla="*/ 8 h 70"/>
                  <a:gd name="T12" fmla="*/ 13 w 52"/>
                  <a:gd name="T13" fmla="*/ 0 h 7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2"/>
                  <a:gd name="T22" fmla="*/ 0 h 70"/>
                  <a:gd name="T23" fmla="*/ 52 w 52"/>
                  <a:gd name="T24" fmla="*/ 70 h 7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2" h="70">
                    <a:moveTo>
                      <a:pt x="41" y="0"/>
                    </a:moveTo>
                    <a:lnTo>
                      <a:pt x="0" y="5"/>
                    </a:lnTo>
                    <a:lnTo>
                      <a:pt x="0" y="70"/>
                    </a:lnTo>
                    <a:lnTo>
                      <a:pt x="24" y="52"/>
                    </a:lnTo>
                    <a:lnTo>
                      <a:pt x="47" y="47"/>
                    </a:lnTo>
                    <a:lnTo>
                      <a:pt x="52" y="29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8" name="Freeform 308"/>
              <p:cNvSpPr>
                <a:spLocks/>
              </p:cNvSpPr>
              <p:nvPr/>
            </p:nvSpPr>
            <p:spPr bwMode="auto">
              <a:xfrm rot="-882543">
                <a:off x="4861" y="1828"/>
                <a:ext cx="94" cy="64"/>
              </a:xfrm>
              <a:custGeom>
                <a:avLst/>
                <a:gdLst>
                  <a:gd name="T0" fmla="*/ 57 w 309"/>
                  <a:gd name="T1" fmla="*/ 0 h 244"/>
                  <a:gd name="T2" fmla="*/ 27 w 309"/>
                  <a:gd name="T3" fmla="*/ 28 h 244"/>
                  <a:gd name="T4" fmla="*/ 0 w 309"/>
                  <a:gd name="T5" fmla="*/ 34 h 244"/>
                  <a:gd name="T6" fmla="*/ 5 w 309"/>
                  <a:gd name="T7" fmla="*/ 61 h 244"/>
                  <a:gd name="T8" fmla="*/ 30 w 309"/>
                  <a:gd name="T9" fmla="*/ 64 h 244"/>
                  <a:gd name="T10" fmla="*/ 44 w 309"/>
                  <a:gd name="T11" fmla="*/ 46 h 244"/>
                  <a:gd name="T12" fmla="*/ 94 w 309"/>
                  <a:gd name="T13" fmla="*/ 47 h 244"/>
                  <a:gd name="T14" fmla="*/ 75 w 309"/>
                  <a:gd name="T15" fmla="*/ 5 h 244"/>
                  <a:gd name="T16" fmla="*/ 57 w 309"/>
                  <a:gd name="T17" fmla="*/ 0 h 24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09"/>
                  <a:gd name="T28" fmla="*/ 0 h 244"/>
                  <a:gd name="T29" fmla="*/ 309 w 309"/>
                  <a:gd name="T30" fmla="*/ 244 h 24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09" h="244">
                    <a:moveTo>
                      <a:pt x="187" y="0"/>
                    </a:moveTo>
                    <a:lnTo>
                      <a:pt x="88" y="105"/>
                    </a:lnTo>
                    <a:lnTo>
                      <a:pt x="0" y="128"/>
                    </a:lnTo>
                    <a:lnTo>
                      <a:pt x="18" y="232"/>
                    </a:lnTo>
                    <a:lnTo>
                      <a:pt x="100" y="244"/>
                    </a:lnTo>
                    <a:lnTo>
                      <a:pt x="145" y="175"/>
                    </a:lnTo>
                    <a:lnTo>
                      <a:pt x="309" y="180"/>
                    </a:lnTo>
                    <a:lnTo>
                      <a:pt x="245" y="18"/>
                    </a:lnTo>
                    <a:lnTo>
                      <a:pt x="18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9" name="Freeform 309"/>
              <p:cNvSpPr>
                <a:spLocks/>
              </p:cNvSpPr>
              <p:nvPr/>
            </p:nvSpPr>
            <p:spPr bwMode="auto">
              <a:xfrm rot="-882543">
                <a:off x="4917" y="1866"/>
                <a:ext cx="130" cy="127"/>
              </a:xfrm>
              <a:custGeom>
                <a:avLst/>
                <a:gdLst>
                  <a:gd name="T0" fmla="*/ 60 w 424"/>
                  <a:gd name="T1" fmla="*/ 2 h 476"/>
                  <a:gd name="T2" fmla="*/ 23 w 424"/>
                  <a:gd name="T3" fmla="*/ 0 h 476"/>
                  <a:gd name="T4" fmla="*/ 21 w 424"/>
                  <a:gd name="T5" fmla="*/ 9 h 476"/>
                  <a:gd name="T6" fmla="*/ 19 w 424"/>
                  <a:gd name="T7" fmla="*/ 25 h 476"/>
                  <a:gd name="T8" fmla="*/ 14 w 424"/>
                  <a:gd name="T9" fmla="*/ 39 h 476"/>
                  <a:gd name="T10" fmla="*/ 32 w 424"/>
                  <a:gd name="T11" fmla="*/ 56 h 476"/>
                  <a:gd name="T12" fmla="*/ 0 w 424"/>
                  <a:gd name="T13" fmla="*/ 56 h 476"/>
                  <a:gd name="T14" fmla="*/ 23 w 424"/>
                  <a:gd name="T15" fmla="*/ 74 h 476"/>
                  <a:gd name="T16" fmla="*/ 32 w 424"/>
                  <a:gd name="T17" fmla="*/ 102 h 476"/>
                  <a:gd name="T18" fmla="*/ 75 w 424"/>
                  <a:gd name="T19" fmla="*/ 105 h 476"/>
                  <a:gd name="T20" fmla="*/ 109 w 424"/>
                  <a:gd name="T21" fmla="*/ 127 h 476"/>
                  <a:gd name="T22" fmla="*/ 125 w 424"/>
                  <a:gd name="T23" fmla="*/ 116 h 476"/>
                  <a:gd name="T24" fmla="*/ 118 w 424"/>
                  <a:gd name="T25" fmla="*/ 105 h 476"/>
                  <a:gd name="T26" fmla="*/ 128 w 424"/>
                  <a:gd name="T27" fmla="*/ 107 h 476"/>
                  <a:gd name="T28" fmla="*/ 114 w 424"/>
                  <a:gd name="T29" fmla="*/ 71 h 476"/>
                  <a:gd name="T30" fmla="*/ 130 w 424"/>
                  <a:gd name="T31" fmla="*/ 30 h 476"/>
                  <a:gd name="T32" fmla="*/ 118 w 424"/>
                  <a:gd name="T33" fmla="*/ 20 h 476"/>
                  <a:gd name="T34" fmla="*/ 105 w 424"/>
                  <a:gd name="T35" fmla="*/ 46 h 476"/>
                  <a:gd name="T36" fmla="*/ 107 w 424"/>
                  <a:gd name="T37" fmla="*/ 43 h 476"/>
                  <a:gd name="T38" fmla="*/ 96 w 424"/>
                  <a:gd name="T39" fmla="*/ 23 h 476"/>
                  <a:gd name="T40" fmla="*/ 73 w 424"/>
                  <a:gd name="T41" fmla="*/ 16 h 476"/>
                  <a:gd name="T42" fmla="*/ 60 w 424"/>
                  <a:gd name="T43" fmla="*/ 2 h 47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24"/>
                  <a:gd name="T67" fmla="*/ 0 h 476"/>
                  <a:gd name="T68" fmla="*/ 424 w 424"/>
                  <a:gd name="T69" fmla="*/ 476 h 47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24" h="476">
                    <a:moveTo>
                      <a:pt x="197" y="6"/>
                    </a:moveTo>
                    <a:lnTo>
                      <a:pt x="75" y="0"/>
                    </a:lnTo>
                    <a:lnTo>
                      <a:pt x="70" y="35"/>
                    </a:lnTo>
                    <a:lnTo>
                      <a:pt x="63" y="94"/>
                    </a:lnTo>
                    <a:lnTo>
                      <a:pt x="46" y="146"/>
                    </a:lnTo>
                    <a:lnTo>
                      <a:pt x="105" y="209"/>
                    </a:lnTo>
                    <a:lnTo>
                      <a:pt x="0" y="209"/>
                    </a:lnTo>
                    <a:lnTo>
                      <a:pt x="75" y="279"/>
                    </a:lnTo>
                    <a:lnTo>
                      <a:pt x="105" y="383"/>
                    </a:lnTo>
                    <a:lnTo>
                      <a:pt x="244" y="395"/>
                    </a:lnTo>
                    <a:lnTo>
                      <a:pt x="354" y="476"/>
                    </a:lnTo>
                    <a:lnTo>
                      <a:pt x="407" y="436"/>
                    </a:lnTo>
                    <a:lnTo>
                      <a:pt x="384" y="395"/>
                    </a:lnTo>
                    <a:lnTo>
                      <a:pt x="419" y="401"/>
                    </a:lnTo>
                    <a:lnTo>
                      <a:pt x="372" y="267"/>
                    </a:lnTo>
                    <a:lnTo>
                      <a:pt x="424" y="111"/>
                    </a:lnTo>
                    <a:lnTo>
                      <a:pt x="384" y="76"/>
                    </a:lnTo>
                    <a:lnTo>
                      <a:pt x="342" y="174"/>
                    </a:lnTo>
                    <a:lnTo>
                      <a:pt x="349" y="162"/>
                    </a:lnTo>
                    <a:lnTo>
                      <a:pt x="314" y="87"/>
                    </a:lnTo>
                    <a:lnTo>
                      <a:pt x="238" y="59"/>
                    </a:lnTo>
                    <a:lnTo>
                      <a:pt x="197" y="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0" name="Freeform 310"/>
              <p:cNvSpPr>
                <a:spLocks/>
              </p:cNvSpPr>
              <p:nvPr/>
            </p:nvSpPr>
            <p:spPr bwMode="auto">
              <a:xfrm rot="-882543">
                <a:off x="5059" y="1869"/>
                <a:ext cx="52" cy="61"/>
              </a:xfrm>
              <a:custGeom>
                <a:avLst/>
                <a:gdLst>
                  <a:gd name="T0" fmla="*/ 0 w 163"/>
                  <a:gd name="T1" fmla="*/ 21 h 233"/>
                  <a:gd name="T2" fmla="*/ 17 w 163"/>
                  <a:gd name="T3" fmla="*/ 43 h 233"/>
                  <a:gd name="T4" fmla="*/ 9 w 163"/>
                  <a:gd name="T5" fmla="*/ 61 h 233"/>
                  <a:gd name="T6" fmla="*/ 22 w 163"/>
                  <a:gd name="T7" fmla="*/ 61 h 233"/>
                  <a:gd name="T8" fmla="*/ 48 w 163"/>
                  <a:gd name="T9" fmla="*/ 47 h 233"/>
                  <a:gd name="T10" fmla="*/ 52 w 163"/>
                  <a:gd name="T11" fmla="*/ 38 h 233"/>
                  <a:gd name="T12" fmla="*/ 47 w 163"/>
                  <a:gd name="T13" fmla="*/ 5 h 233"/>
                  <a:gd name="T14" fmla="*/ 30 w 163"/>
                  <a:gd name="T15" fmla="*/ 0 h 233"/>
                  <a:gd name="T16" fmla="*/ 20 w 163"/>
                  <a:gd name="T17" fmla="*/ 18 h 233"/>
                  <a:gd name="T18" fmla="*/ 9 w 163"/>
                  <a:gd name="T19" fmla="*/ 15 h 233"/>
                  <a:gd name="T20" fmla="*/ 0 w 163"/>
                  <a:gd name="T21" fmla="*/ 21 h 23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3"/>
                  <a:gd name="T34" fmla="*/ 0 h 233"/>
                  <a:gd name="T35" fmla="*/ 163 w 163"/>
                  <a:gd name="T36" fmla="*/ 233 h 23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3" h="233">
                    <a:moveTo>
                      <a:pt x="0" y="82"/>
                    </a:moveTo>
                    <a:lnTo>
                      <a:pt x="52" y="163"/>
                    </a:lnTo>
                    <a:lnTo>
                      <a:pt x="29" y="233"/>
                    </a:lnTo>
                    <a:lnTo>
                      <a:pt x="70" y="233"/>
                    </a:lnTo>
                    <a:lnTo>
                      <a:pt x="151" y="180"/>
                    </a:lnTo>
                    <a:lnTo>
                      <a:pt x="163" y="145"/>
                    </a:lnTo>
                    <a:lnTo>
                      <a:pt x="146" y="18"/>
                    </a:lnTo>
                    <a:lnTo>
                      <a:pt x="94" y="0"/>
                    </a:lnTo>
                    <a:lnTo>
                      <a:pt x="64" y="70"/>
                    </a:lnTo>
                    <a:lnTo>
                      <a:pt x="29" y="58"/>
                    </a:lnTo>
                    <a:lnTo>
                      <a:pt x="0" y="8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1" name="Freeform 311"/>
              <p:cNvSpPr>
                <a:spLocks/>
              </p:cNvSpPr>
              <p:nvPr/>
            </p:nvSpPr>
            <p:spPr bwMode="auto">
              <a:xfrm rot="-882543">
                <a:off x="5118" y="1861"/>
                <a:ext cx="37" cy="40"/>
              </a:xfrm>
              <a:custGeom>
                <a:avLst/>
                <a:gdLst>
                  <a:gd name="T0" fmla="*/ 4 w 116"/>
                  <a:gd name="T1" fmla="*/ 12 h 150"/>
                  <a:gd name="T2" fmla="*/ 0 w 116"/>
                  <a:gd name="T3" fmla="*/ 39 h 150"/>
                  <a:gd name="T4" fmla="*/ 19 w 116"/>
                  <a:gd name="T5" fmla="*/ 40 h 150"/>
                  <a:gd name="T6" fmla="*/ 37 w 116"/>
                  <a:gd name="T7" fmla="*/ 12 h 150"/>
                  <a:gd name="T8" fmla="*/ 24 w 116"/>
                  <a:gd name="T9" fmla="*/ 0 h 150"/>
                  <a:gd name="T10" fmla="*/ 9 w 116"/>
                  <a:gd name="T11" fmla="*/ 0 h 150"/>
                  <a:gd name="T12" fmla="*/ 4 w 116"/>
                  <a:gd name="T13" fmla="*/ 12 h 1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16"/>
                  <a:gd name="T22" fmla="*/ 0 h 150"/>
                  <a:gd name="T23" fmla="*/ 116 w 116"/>
                  <a:gd name="T24" fmla="*/ 150 h 1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16" h="150">
                    <a:moveTo>
                      <a:pt x="11" y="46"/>
                    </a:moveTo>
                    <a:lnTo>
                      <a:pt x="0" y="145"/>
                    </a:lnTo>
                    <a:lnTo>
                      <a:pt x="58" y="150"/>
                    </a:lnTo>
                    <a:lnTo>
                      <a:pt x="116" y="46"/>
                    </a:lnTo>
                    <a:lnTo>
                      <a:pt x="75" y="0"/>
                    </a:lnTo>
                    <a:lnTo>
                      <a:pt x="29" y="0"/>
                    </a:lnTo>
                    <a:lnTo>
                      <a:pt x="11" y="4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2" name="Freeform 312"/>
              <p:cNvSpPr>
                <a:spLocks/>
              </p:cNvSpPr>
              <p:nvPr/>
            </p:nvSpPr>
            <p:spPr bwMode="auto">
              <a:xfrm rot="-882543">
                <a:off x="5180" y="1834"/>
                <a:ext cx="305" cy="282"/>
              </a:xfrm>
              <a:custGeom>
                <a:avLst/>
                <a:gdLst>
                  <a:gd name="T0" fmla="*/ 29 w 987"/>
                  <a:gd name="T1" fmla="*/ 14 h 1074"/>
                  <a:gd name="T2" fmla="*/ 0 w 987"/>
                  <a:gd name="T3" fmla="*/ 35 h 1074"/>
                  <a:gd name="T4" fmla="*/ 9 w 987"/>
                  <a:gd name="T5" fmla="*/ 59 h 1074"/>
                  <a:gd name="T6" fmla="*/ 59 w 987"/>
                  <a:gd name="T7" fmla="*/ 78 h 1074"/>
                  <a:gd name="T8" fmla="*/ 106 w 987"/>
                  <a:gd name="T9" fmla="*/ 88 h 1074"/>
                  <a:gd name="T10" fmla="*/ 116 w 987"/>
                  <a:gd name="T11" fmla="*/ 78 h 1074"/>
                  <a:gd name="T12" fmla="*/ 153 w 987"/>
                  <a:gd name="T13" fmla="*/ 99 h 1074"/>
                  <a:gd name="T14" fmla="*/ 149 w 987"/>
                  <a:gd name="T15" fmla="*/ 123 h 1074"/>
                  <a:gd name="T16" fmla="*/ 174 w 987"/>
                  <a:gd name="T17" fmla="*/ 155 h 1074"/>
                  <a:gd name="T18" fmla="*/ 172 w 987"/>
                  <a:gd name="T19" fmla="*/ 187 h 1074"/>
                  <a:gd name="T20" fmla="*/ 134 w 987"/>
                  <a:gd name="T21" fmla="*/ 190 h 1074"/>
                  <a:gd name="T22" fmla="*/ 163 w 987"/>
                  <a:gd name="T23" fmla="*/ 226 h 1074"/>
                  <a:gd name="T24" fmla="*/ 206 w 987"/>
                  <a:gd name="T25" fmla="*/ 256 h 1074"/>
                  <a:gd name="T26" fmla="*/ 228 w 987"/>
                  <a:gd name="T27" fmla="*/ 265 h 1074"/>
                  <a:gd name="T28" fmla="*/ 291 w 987"/>
                  <a:gd name="T29" fmla="*/ 270 h 1074"/>
                  <a:gd name="T30" fmla="*/ 255 w 987"/>
                  <a:gd name="T31" fmla="*/ 239 h 1074"/>
                  <a:gd name="T32" fmla="*/ 300 w 987"/>
                  <a:gd name="T33" fmla="*/ 248 h 1074"/>
                  <a:gd name="T34" fmla="*/ 285 w 987"/>
                  <a:gd name="T35" fmla="*/ 222 h 1074"/>
                  <a:gd name="T36" fmla="*/ 260 w 987"/>
                  <a:gd name="T37" fmla="*/ 189 h 1074"/>
                  <a:gd name="T38" fmla="*/ 287 w 987"/>
                  <a:gd name="T39" fmla="*/ 187 h 1074"/>
                  <a:gd name="T40" fmla="*/ 293 w 987"/>
                  <a:gd name="T41" fmla="*/ 204 h 1074"/>
                  <a:gd name="T42" fmla="*/ 305 w 987"/>
                  <a:gd name="T43" fmla="*/ 177 h 1074"/>
                  <a:gd name="T44" fmla="*/ 277 w 987"/>
                  <a:gd name="T45" fmla="*/ 152 h 1074"/>
                  <a:gd name="T46" fmla="*/ 231 w 987"/>
                  <a:gd name="T47" fmla="*/ 128 h 1074"/>
                  <a:gd name="T48" fmla="*/ 228 w 987"/>
                  <a:gd name="T49" fmla="*/ 102 h 1074"/>
                  <a:gd name="T50" fmla="*/ 196 w 987"/>
                  <a:gd name="T51" fmla="*/ 75 h 1074"/>
                  <a:gd name="T52" fmla="*/ 163 w 987"/>
                  <a:gd name="T53" fmla="*/ 46 h 1074"/>
                  <a:gd name="T54" fmla="*/ 127 w 987"/>
                  <a:gd name="T55" fmla="*/ 38 h 1074"/>
                  <a:gd name="T56" fmla="*/ 93 w 987"/>
                  <a:gd name="T57" fmla="*/ 27 h 1074"/>
                  <a:gd name="T58" fmla="*/ 86 w 987"/>
                  <a:gd name="T59" fmla="*/ 15 h 1074"/>
                  <a:gd name="T60" fmla="*/ 52 w 987"/>
                  <a:gd name="T61" fmla="*/ 47 h 1074"/>
                  <a:gd name="T62" fmla="*/ 46 w 987"/>
                  <a:gd name="T63" fmla="*/ 14 h 1074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87"/>
                  <a:gd name="T97" fmla="*/ 0 h 1074"/>
                  <a:gd name="T98" fmla="*/ 987 w 987"/>
                  <a:gd name="T99" fmla="*/ 1074 h 1074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87" h="1074">
                    <a:moveTo>
                      <a:pt x="110" y="0"/>
                    </a:moveTo>
                    <a:lnTo>
                      <a:pt x="93" y="52"/>
                    </a:lnTo>
                    <a:lnTo>
                      <a:pt x="16" y="80"/>
                    </a:lnTo>
                    <a:lnTo>
                      <a:pt x="0" y="133"/>
                    </a:lnTo>
                    <a:lnTo>
                      <a:pt x="58" y="197"/>
                    </a:lnTo>
                    <a:lnTo>
                      <a:pt x="28" y="226"/>
                    </a:lnTo>
                    <a:lnTo>
                      <a:pt x="86" y="284"/>
                    </a:lnTo>
                    <a:lnTo>
                      <a:pt x="191" y="296"/>
                    </a:lnTo>
                    <a:lnTo>
                      <a:pt x="330" y="377"/>
                    </a:lnTo>
                    <a:lnTo>
                      <a:pt x="342" y="336"/>
                    </a:lnTo>
                    <a:lnTo>
                      <a:pt x="307" y="267"/>
                    </a:lnTo>
                    <a:lnTo>
                      <a:pt x="377" y="296"/>
                    </a:lnTo>
                    <a:lnTo>
                      <a:pt x="394" y="359"/>
                    </a:lnTo>
                    <a:lnTo>
                      <a:pt x="494" y="377"/>
                    </a:lnTo>
                    <a:lnTo>
                      <a:pt x="522" y="418"/>
                    </a:lnTo>
                    <a:lnTo>
                      <a:pt x="482" y="470"/>
                    </a:lnTo>
                    <a:lnTo>
                      <a:pt x="586" y="523"/>
                    </a:lnTo>
                    <a:lnTo>
                      <a:pt x="563" y="592"/>
                    </a:lnTo>
                    <a:lnTo>
                      <a:pt x="539" y="610"/>
                    </a:lnTo>
                    <a:lnTo>
                      <a:pt x="557" y="714"/>
                    </a:lnTo>
                    <a:lnTo>
                      <a:pt x="499" y="755"/>
                    </a:lnTo>
                    <a:lnTo>
                      <a:pt x="435" y="725"/>
                    </a:lnTo>
                    <a:lnTo>
                      <a:pt x="424" y="865"/>
                    </a:lnTo>
                    <a:lnTo>
                      <a:pt x="529" y="859"/>
                    </a:lnTo>
                    <a:lnTo>
                      <a:pt x="557" y="836"/>
                    </a:lnTo>
                    <a:lnTo>
                      <a:pt x="668" y="976"/>
                    </a:lnTo>
                    <a:lnTo>
                      <a:pt x="714" y="976"/>
                    </a:lnTo>
                    <a:lnTo>
                      <a:pt x="738" y="1011"/>
                    </a:lnTo>
                    <a:lnTo>
                      <a:pt x="947" y="1074"/>
                    </a:lnTo>
                    <a:lnTo>
                      <a:pt x="941" y="1028"/>
                    </a:lnTo>
                    <a:lnTo>
                      <a:pt x="842" y="952"/>
                    </a:lnTo>
                    <a:lnTo>
                      <a:pt x="825" y="912"/>
                    </a:lnTo>
                    <a:lnTo>
                      <a:pt x="953" y="993"/>
                    </a:lnTo>
                    <a:lnTo>
                      <a:pt x="970" y="946"/>
                    </a:lnTo>
                    <a:lnTo>
                      <a:pt x="918" y="865"/>
                    </a:lnTo>
                    <a:lnTo>
                      <a:pt x="923" y="847"/>
                    </a:lnTo>
                    <a:lnTo>
                      <a:pt x="825" y="772"/>
                    </a:lnTo>
                    <a:lnTo>
                      <a:pt x="842" y="720"/>
                    </a:lnTo>
                    <a:lnTo>
                      <a:pt x="784" y="673"/>
                    </a:lnTo>
                    <a:lnTo>
                      <a:pt x="930" y="714"/>
                    </a:lnTo>
                    <a:lnTo>
                      <a:pt x="930" y="772"/>
                    </a:lnTo>
                    <a:lnTo>
                      <a:pt x="947" y="778"/>
                    </a:lnTo>
                    <a:lnTo>
                      <a:pt x="965" y="702"/>
                    </a:lnTo>
                    <a:lnTo>
                      <a:pt x="987" y="673"/>
                    </a:lnTo>
                    <a:lnTo>
                      <a:pt x="975" y="586"/>
                    </a:lnTo>
                    <a:lnTo>
                      <a:pt x="895" y="580"/>
                    </a:lnTo>
                    <a:lnTo>
                      <a:pt x="860" y="523"/>
                    </a:lnTo>
                    <a:lnTo>
                      <a:pt x="749" y="488"/>
                    </a:lnTo>
                    <a:lnTo>
                      <a:pt x="714" y="435"/>
                    </a:lnTo>
                    <a:lnTo>
                      <a:pt x="738" y="389"/>
                    </a:lnTo>
                    <a:lnTo>
                      <a:pt x="703" y="313"/>
                    </a:lnTo>
                    <a:lnTo>
                      <a:pt x="633" y="284"/>
                    </a:lnTo>
                    <a:lnTo>
                      <a:pt x="539" y="249"/>
                    </a:lnTo>
                    <a:lnTo>
                      <a:pt x="529" y="174"/>
                    </a:lnTo>
                    <a:lnTo>
                      <a:pt x="435" y="197"/>
                    </a:lnTo>
                    <a:lnTo>
                      <a:pt x="412" y="145"/>
                    </a:lnTo>
                    <a:lnTo>
                      <a:pt x="319" y="174"/>
                    </a:lnTo>
                    <a:lnTo>
                      <a:pt x="302" y="104"/>
                    </a:lnTo>
                    <a:lnTo>
                      <a:pt x="382" y="92"/>
                    </a:lnTo>
                    <a:lnTo>
                      <a:pt x="278" y="57"/>
                    </a:lnTo>
                    <a:lnTo>
                      <a:pt x="191" y="63"/>
                    </a:lnTo>
                    <a:lnTo>
                      <a:pt x="168" y="179"/>
                    </a:lnTo>
                    <a:lnTo>
                      <a:pt x="133" y="122"/>
                    </a:lnTo>
                    <a:lnTo>
                      <a:pt x="150" y="52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3" name="Freeform 313"/>
              <p:cNvSpPr>
                <a:spLocks/>
              </p:cNvSpPr>
              <p:nvPr/>
            </p:nvSpPr>
            <p:spPr bwMode="auto">
              <a:xfrm rot="-882543">
                <a:off x="5121" y="1791"/>
                <a:ext cx="108" cy="59"/>
              </a:xfrm>
              <a:custGeom>
                <a:avLst/>
                <a:gdLst>
                  <a:gd name="T0" fmla="*/ 0 w 354"/>
                  <a:gd name="T1" fmla="*/ 11 h 227"/>
                  <a:gd name="T2" fmla="*/ 16 w 354"/>
                  <a:gd name="T3" fmla="*/ 21 h 227"/>
                  <a:gd name="T4" fmla="*/ 16 w 354"/>
                  <a:gd name="T5" fmla="*/ 51 h 227"/>
                  <a:gd name="T6" fmla="*/ 108 w 354"/>
                  <a:gd name="T7" fmla="*/ 59 h 227"/>
                  <a:gd name="T8" fmla="*/ 108 w 354"/>
                  <a:gd name="T9" fmla="*/ 44 h 227"/>
                  <a:gd name="T10" fmla="*/ 49 w 354"/>
                  <a:gd name="T11" fmla="*/ 32 h 227"/>
                  <a:gd name="T12" fmla="*/ 17 w 354"/>
                  <a:gd name="T13" fmla="*/ 5 h 227"/>
                  <a:gd name="T14" fmla="*/ 0 w 354"/>
                  <a:gd name="T15" fmla="*/ 0 h 227"/>
                  <a:gd name="T16" fmla="*/ 0 w 354"/>
                  <a:gd name="T17" fmla="*/ 11 h 22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54"/>
                  <a:gd name="T28" fmla="*/ 0 h 227"/>
                  <a:gd name="T29" fmla="*/ 354 w 354"/>
                  <a:gd name="T30" fmla="*/ 227 h 22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54" h="227">
                    <a:moveTo>
                      <a:pt x="0" y="41"/>
                    </a:moveTo>
                    <a:lnTo>
                      <a:pt x="52" y="82"/>
                    </a:lnTo>
                    <a:lnTo>
                      <a:pt x="52" y="197"/>
                    </a:lnTo>
                    <a:lnTo>
                      <a:pt x="354" y="227"/>
                    </a:lnTo>
                    <a:lnTo>
                      <a:pt x="354" y="169"/>
                    </a:lnTo>
                    <a:lnTo>
                      <a:pt x="162" y="122"/>
                    </a:lnTo>
                    <a:lnTo>
                      <a:pt x="57" y="18"/>
                    </a:lnTo>
                    <a:lnTo>
                      <a:pt x="0" y="0"/>
                    </a:lnTo>
                    <a:lnTo>
                      <a:pt x="0" y="41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4" name="Freeform 314"/>
              <p:cNvSpPr>
                <a:spLocks/>
              </p:cNvSpPr>
              <p:nvPr/>
            </p:nvSpPr>
            <p:spPr bwMode="auto">
              <a:xfrm rot="-882543">
                <a:off x="4971" y="1798"/>
                <a:ext cx="86" cy="49"/>
              </a:xfrm>
              <a:custGeom>
                <a:avLst/>
                <a:gdLst>
                  <a:gd name="T0" fmla="*/ 19 w 284"/>
                  <a:gd name="T1" fmla="*/ 0 h 185"/>
                  <a:gd name="T2" fmla="*/ 61 w 284"/>
                  <a:gd name="T3" fmla="*/ 14 h 185"/>
                  <a:gd name="T4" fmla="*/ 86 w 284"/>
                  <a:gd name="T5" fmla="*/ 32 h 185"/>
                  <a:gd name="T6" fmla="*/ 60 w 284"/>
                  <a:gd name="T7" fmla="*/ 49 h 185"/>
                  <a:gd name="T8" fmla="*/ 33 w 284"/>
                  <a:gd name="T9" fmla="*/ 43 h 185"/>
                  <a:gd name="T10" fmla="*/ 16 w 284"/>
                  <a:gd name="T11" fmla="*/ 35 h 185"/>
                  <a:gd name="T12" fmla="*/ 14 w 284"/>
                  <a:gd name="T13" fmla="*/ 24 h 185"/>
                  <a:gd name="T14" fmla="*/ 0 w 284"/>
                  <a:gd name="T15" fmla="*/ 14 h 185"/>
                  <a:gd name="T16" fmla="*/ 19 w 284"/>
                  <a:gd name="T17" fmla="*/ 0 h 18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84"/>
                  <a:gd name="T28" fmla="*/ 0 h 185"/>
                  <a:gd name="T29" fmla="*/ 284 w 284"/>
                  <a:gd name="T30" fmla="*/ 185 h 18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84" h="185">
                    <a:moveTo>
                      <a:pt x="63" y="0"/>
                    </a:moveTo>
                    <a:lnTo>
                      <a:pt x="202" y="52"/>
                    </a:lnTo>
                    <a:lnTo>
                      <a:pt x="284" y="122"/>
                    </a:lnTo>
                    <a:lnTo>
                      <a:pt x="197" y="185"/>
                    </a:lnTo>
                    <a:lnTo>
                      <a:pt x="110" y="162"/>
                    </a:lnTo>
                    <a:lnTo>
                      <a:pt x="52" y="133"/>
                    </a:lnTo>
                    <a:lnTo>
                      <a:pt x="45" y="92"/>
                    </a:lnTo>
                    <a:lnTo>
                      <a:pt x="0" y="52"/>
                    </a:lnTo>
                    <a:lnTo>
                      <a:pt x="6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5" name="Freeform 315"/>
              <p:cNvSpPr>
                <a:spLocks/>
              </p:cNvSpPr>
              <p:nvPr/>
            </p:nvSpPr>
            <p:spPr bwMode="auto">
              <a:xfrm rot="-882543">
                <a:off x="5061" y="1811"/>
                <a:ext cx="39" cy="36"/>
              </a:xfrm>
              <a:custGeom>
                <a:avLst/>
                <a:gdLst>
                  <a:gd name="T0" fmla="*/ 28 w 127"/>
                  <a:gd name="T1" fmla="*/ 0 h 134"/>
                  <a:gd name="T2" fmla="*/ 5 w 127"/>
                  <a:gd name="T3" fmla="*/ 6 h 134"/>
                  <a:gd name="T4" fmla="*/ 0 w 127"/>
                  <a:gd name="T5" fmla="*/ 17 h 134"/>
                  <a:gd name="T6" fmla="*/ 12 w 127"/>
                  <a:gd name="T7" fmla="*/ 21 h 134"/>
                  <a:gd name="T8" fmla="*/ 12 w 127"/>
                  <a:gd name="T9" fmla="*/ 31 h 134"/>
                  <a:gd name="T10" fmla="*/ 30 w 127"/>
                  <a:gd name="T11" fmla="*/ 36 h 134"/>
                  <a:gd name="T12" fmla="*/ 39 w 127"/>
                  <a:gd name="T13" fmla="*/ 35 h 134"/>
                  <a:gd name="T14" fmla="*/ 30 w 127"/>
                  <a:gd name="T15" fmla="*/ 21 h 134"/>
                  <a:gd name="T16" fmla="*/ 39 w 127"/>
                  <a:gd name="T17" fmla="*/ 17 h 134"/>
                  <a:gd name="T18" fmla="*/ 28 w 127"/>
                  <a:gd name="T19" fmla="*/ 0 h 13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27"/>
                  <a:gd name="T31" fmla="*/ 0 h 134"/>
                  <a:gd name="T32" fmla="*/ 127 w 127"/>
                  <a:gd name="T33" fmla="*/ 134 h 13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27" h="134">
                    <a:moveTo>
                      <a:pt x="92" y="0"/>
                    </a:moveTo>
                    <a:lnTo>
                      <a:pt x="17" y="24"/>
                    </a:lnTo>
                    <a:lnTo>
                      <a:pt x="0" y="65"/>
                    </a:lnTo>
                    <a:lnTo>
                      <a:pt x="40" y="77"/>
                    </a:lnTo>
                    <a:lnTo>
                      <a:pt x="40" y="117"/>
                    </a:lnTo>
                    <a:lnTo>
                      <a:pt x="98" y="134"/>
                    </a:lnTo>
                    <a:lnTo>
                      <a:pt x="127" y="129"/>
                    </a:lnTo>
                    <a:lnTo>
                      <a:pt x="98" y="77"/>
                    </a:lnTo>
                    <a:lnTo>
                      <a:pt x="127" y="65"/>
                    </a:lnTo>
                    <a:lnTo>
                      <a:pt x="9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6" name="Freeform 316"/>
              <p:cNvSpPr>
                <a:spLocks/>
              </p:cNvSpPr>
              <p:nvPr/>
            </p:nvSpPr>
            <p:spPr bwMode="auto">
              <a:xfrm rot="-882543">
                <a:off x="4936" y="1807"/>
                <a:ext cx="15" cy="10"/>
              </a:xfrm>
              <a:custGeom>
                <a:avLst/>
                <a:gdLst>
                  <a:gd name="T0" fmla="*/ 9 w 47"/>
                  <a:gd name="T1" fmla="*/ 0 h 35"/>
                  <a:gd name="T2" fmla="*/ 0 w 47"/>
                  <a:gd name="T3" fmla="*/ 0 h 35"/>
                  <a:gd name="T4" fmla="*/ 5 w 47"/>
                  <a:gd name="T5" fmla="*/ 10 h 35"/>
                  <a:gd name="T6" fmla="*/ 15 w 47"/>
                  <a:gd name="T7" fmla="*/ 7 h 35"/>
                  <a:gd name="T8" fmla="*/ 9 w 47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7"/>
                  <a:gd name="T16" fmla="*/ 0 h 35"/>
                  <a:gd name="T17" fmla="*/ 47 w 47"/>
                  <a:gd name="T18" fmla="*/ 35 h 3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7" h="35">
                    <a:moveTo>
                      <a:pt x="29" y="0"/>
                    </a:moveTo>
                    <a:lnTo>
                      <a:pt x="0" y="0"/>
                    </a:lnTo>
                    <a:lnTo>
                      <a:pt x="17" y="35"/>
                    </a:lnTo>
                    <a:lnTo>
                      <a:pt x="47" y="23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7" name="Freeform 317"/>
              <p:cNvSpPr>
                <a:spLocks/>
              </p:cNvSpPr>
              <p:nvPr/>
            </p:nvSpPr>
            <p:spPr bwMode="auto">
              <a:xfrm rot="-882543">
                <a:off x="5121" y="1829"/>
                <a:ext cx="7" cy="11"/>
              </a:xfrm>
              <a:custGeom>
                <a:avLst/>
                <a:gdLst>
                  <a:gd name="T0" fmla="*/ 7 w 24"/>
                  <a:gd name="T1" fmla="*/ 5 h 41"/>
                  <a:gd name="T2" fmla="*/ 4 w 24"/>
                  <a:gd name="T3" fmla="*/ 0 h 41"/>
                  <a:gd name="T4" fmla="*/ 0 w 24"/>
                  <a:gd name="T5" fmla="*/ 11 h 41"/>
                  <a:gd name="T6" fmla="*/ 5 w 24"/>
                  <a:gd name="T7" fmla="*/ 11 h 41"/>
                  <a:gd name="T8" fmla="*/ 7 w 24"/>
                  <a:gd name="T9" fmla="*/ 5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4"/>
                  <a:gd name="T16" fmla="*/ 0 h 41"/>
                  <a:gd name="T17" fmla="*/ 24 w 24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4" h="41">
                    <a:moveTo>
                      <a:pt x="24" y="18"/>
                    </a:moveTo>
                    <a:lnTo>
                      <a:pt x="12" y="0"/>
                    </a:lnTo>
                    <a:lnTo>
                      <a:pt x="0" y="41"/>
                    </a:lnTo>
                    <a:lnTo>
                      <a:pt x="17" y="41"/>
                    </a:lnTo>
                    <a:lnTo>
                      <a:pt x="24" y="1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8" name="Freeform 318"/>
              <p:cNvSpPr>
                <a:spLocks/>
              </p:cNvSpPr>
              <p:nvPr/>
            </p:nvSpPr>
            <p:spPr bwMode="auto">
              <a:xfrm rot="-882543">
                <a:off x="5308" y="1961"/>
                <a:ext cx="20" cy="30"/>
              </a:xfrm>
              <a:custGeom>
                <a:avLst/>
                <a:gdLst>
                  <a:gd name="T0" fmla="*/ 17 w 70"/>
                  <a:gd name="T1" fmla="*/ 27 h 104"/>
                  <a:gd name="T2" fmla="*/ 20 w 70"/>
                  <a:gd name="T3" fmla="*/ 14 h 104"/>
                  <a:gd name="T4" fmla="*/ 7 w 70"/>
                  <a:gd name="T5" fmla="*/ 0 h 104"/>
                  <a:gd name="T6" fmla="*/ 3 w 70"/>
                  <a:gd name="T7" fmla="*/ 3 h 104"/>
                  <a:gd name="T8" fmla="*/ 5 w 70"/>
                  <a:gd name="T9" fmla="*/ 17 h 104"/>
                  <a:gd name="T10" fmla="*/ 0 w 70"/>
                  <a:gd name="T11" fmla="*/ 30 h 104"/>
                  <a:gd name="T12" fmla="*/ 13 w 70"/>
                  <a:gd name="T13" fmla="*/ 30 h 104"/>
                  <a:gd name="T14" fmla="*/ 17 w 70"/>
                  <a:gd name="T15" fmla="*/ 27 h 1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0"/>
                  <a:gd name="T25" fmla="*/ 0 h 104"/>
                  <a:gd name="T26" fmla="*/ 70 w 70"/>
                  <a:gd name="T27" fmla="*/ 104 h 1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0" h="104">
                    <a:moveTo>
                      <a:pt x="58" y="92"/>
                    </a:moveTo>
                    <a:lnTo>
                      <a:pt x="70" y="47"/>
                    </a:lnTo>
                    <a:lnTo>
                      <a:pt x="23" y="0"/>
                    </a:lnTo>
                    <a:lnTo>
                      <a:pt x="12" y="12"/>
                    </a:lnTo>
                    <a:lnTo>
                      <a:pt x="17" y="58"/>
                    </a:lnTo>
                    <a:lnTo>
                      <a:pt x="0" y="104"/>
                    </a:lnTo>
                    <a:lnTo>
                      <a:pt x="47" y="104"/>
                    </a:lnTo>
                    <a:lnTo>
                      <a:pt x="58" y="9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9" name="Freeform 319"/>
              <p:cNvSpPr>
                <a:spLocks/>
              </p:cNvSpPr>
              <p:nvPr/>
            </p:nvSpPr>
            <p:spPr bwMode="auto">
              <a:xfrm rot="-882543">
                <a:off x="4274" y="1757"/>
                <a:ext cx="465" cy="475"/>
              </a:xfrm>
              <a:custGeom>
                <a:avLst/>
                <a:gdLst>
                  <a:gd name="T0" fmla="*/ 233 w 1518"/>
                  <a:gd name="T1" fmla="*/ 475 h 1801"/>
                  <a:gd name="T2" fmla="*/ 278 w 1518"/>
                  <a:gd name="T3" fmla="*/ 466 h 1801"/>
                  <a:gd name="T4" fmla="*/ 287 w 1518"/>
                  <a:gd name="T5" fmla="*/ 343 h 1801"/>
                  <a:gd name="T6" fmla="*/ 267 w 1518"/>
                  <a:gd name="T7" fmla="*/ 331 h 1801"/>
                  <a:gd name="T8" fmla="*/ 262 w 1518"/>
                  <a:gd name="T9" fmla="*/ 303 h 1801"/>
                  <a:gd name="T10" fmla="*/ 282 w 1518"/>
                  <a:gd name="T11" fmla="*/ 267 h 1801"/>
                  <a:gd name="T12" fmla="*/ 465 w 1518"/>
                  <a:gd name="T13" fmla="*/ 159 h 1801"/>
                  <a:gd name="T14" fmla="*/ 461 w 1518"/>
                  <a:gd name="T15" fmla="*/ 144 h 1801"/>
                  <a:gd name="T16" fmla="*/ 440 w 1518"/>
                  <a:gd name="T17" fmla="*/ 123 h 1801"/>
                  <a:gd name="T18" fmla="*/ 440 w 1518"/>
                  <a:gd name="T19" fmla="*/ 107 h 1801"/>
                  <a:gd name="T20" fmla="*/ 422 w 1518"/>
                  <a:gd name="T21" fmla="*/ 86 h 1801"/>
                  <a:gd name="T22" fmla="*/ 427 w 1518"/>
                  <a:gd name="T23" fmla="*/ 55 h 1801"/>
                  <a:gd name="T24" fmla="*/ 406 w 1518"/>
                  <a:gd name="T25" fmla="*/ 32 h 1801"/>
                  <a:gd name="T26" fmla="*/ 353 w 1518"/>
                  <a:gd name="T27" fmla="*/ 28 h 1801"/>
                  <a:gd name="T28" fmla="*/ 321 w 1518"/>
                  <a:gd name="T29" fmla="*/ 0 h 1801"/>
                  <a:gd name="T30" fmla="*/ 278 w 1518"/>
                  <a:gd name="T31" fmla="*/ 40 h 1801"/>
                  <a:gd name="T32" fmla="*/ 282 w 1518"/>
                  <a:gd name="T33" fmla="*/ 47 h 1801"/>
                  <a:gd name="T34" fmla="*/ 266 w 1518"/>
                  <a:gd name="T35" fmla="*/ 57 h 1801"/>
                  <a:gd name="T36" fmla="*/ 258 w 1518"/>
                  <a:gd name="T37" fmla="*/ 46 h 1801"/>
                  <a:gd name="T38" fmla="*/ 260 w 1518"/>
                  <a:gd name="T39" fmla="*/ 29 h 1801"/>
                  <a:gd name="T40" fmla="*/ 246 w 1518"/>
                  <a:gd name="T41" fmla="*/ 8 h 1801"/>
                  <a:gd name="T42" fmla="*/ 215 w 1518"/>
                  <a:gd name="T43" fmla="*/ 15 h 1801"/>
                  <a:gd name="T44" fmla="*/ 203 w 1518"/>
                  <a:gd name="T45" fmla="*/ 47 h 1801"/>
                  <a:gd name="T46" fmla="*/ 214 w 1518"/>
                  <a:gd name="T47" fmla="*/ 67 h 1801"/>
                  <a:gd name="T48" fmla="*/ 199 w 1518"/>
                  <a:gd name="T49" fmla="*/ 70 h 1801"/>
                  <a:gd name="T50" fmla="*/ 144 w 1518"/>
                  <a:gd name="T51" fmla="*/ 43 h 1801"/>
                  <a:gd name="T52" fmla="*/ 82 w 1518"/>
                  <a:gd name="T53" fmla="*/ 74 h 1801"/>
                  <a:gd name="T54" fmla="*/ 78 w 1518"/>
                  <a:gd name="T55" fmla="*/ 98 h 1801"/>
                  <a:gd name="T56" fmla="*/ 89 w 1518"/>
                  <a:gd name="T57" fmla="*/ 101 h 1801"/>
                  <a:gd name="T58" fmla="*/ 61 w 1518"/>
                  <a:gd name="T59" fmla="*/ 118 h 1801"/>
                  <a:gd name="T60" fmla="*/ 80 w 1518"/>
                  <a:gd name="T61" fmla="*/ 126 h 1801"/>
                  <a:gd name="T62" fmla="*/ 71 w 1518"/>
                  <a:gd name="T63" fmla="*/ 143 h 1801"/>
                  <a:gd name="T64" fmla="*/ 91 w 1518"/>
                  <a:gd name="T65" fmla="*/ 166 h 1801"/>
                  <a:gd name="T66" fmla="*/ 2 w 1518"/>
                  <a:gd name="T67" fmla="*/ 161 h 1801"/>
                  <a:gd name="T68" fmla="*/ 0 w 1518"/>
                  <a:gd name="T69" fmla="*/ 169 h 1801"/>
                  <a:gd name="T70" fmla="*/ 105 w 1518"/>
                  <a:gd name="T71" fmla="*/ 190 h 1801"/>
                  <a:gd name="T72" fmla="*/ 167 w 1518"/>
                  <a:gd name="T73" fmla="*/ 195 h 1801"/>
                  <a:gd name="T74" fmla="*/ 139 w 1518"/>
                  <a:gd name="T75" fmla="*/ 212 h 1801"/>
                  <a:gd name="T76" fmla="*/ 157 w 1518"/>
                  <a:gd name="T77" fmla="*/ 230 h 1801"/>
                  <a:gd name="T78" fmla="*/ 191 w 1518"/>
                  <a:gd name="T79" fmla="*/ 230 h 1801"/>
                  <a:gd name="T80" fmla="*/ 196 w 1518"/>
                  <a:gd name="T81" fmla="*/ 213 h 1801"/>
                  <a:gd name="T82" fmla="*/ 210 w 1518"/>
                  <a:gd name="T83" fmla="*/ 222 h 1801"/>
                  <a:gd name="T84" fmla="*/ 205 w 1518"/>
                  <a:gd name="T85" fmla="*/ 241 h 1801"/>
                  <a:gd name="T86" fmla="*/ 214 w 1518"/>
                  <a:gd name="T87" fmla="*/ 244 h 1801"/>
                  <a:gd name="T88" fmla="*/ 214 w 1518"/>
                  <a:gd name="T89" fmla="*/ 262 h 1801"/>
                  <a:gd name="T90" fmla="*/ 233 w 1518"/>
                  <a:gd name="T91" fmla="*/ 284 h 1801"/>
                  <a:gd name="T92" fmla="*/ 239 w 1518"/>
                  <a:gd name="T93" fmla="*/ 308 h 1801"/>
                  <a:gd name="T94" fmla="*/ 233 w 1518"/>
                  <a:gd name="T95" fmla="*/ 326 h 1801"/>
                  <a:gd name="T96" fmla="*/ 244 w 1518"/>
                  <a:gd name="T97" fmla="*/ 352 h 1801"/>
                  <a:gd name="T98" fmla="*/ 258 w 1518"/>
                  <a:gd name="T99" fmla="*/ 360 h 1801"/>
                  <a:gd name="T100" fmla="*/ 267 w 1518"/>
                  <a:gd name="T101" fmla="*/ 372 h 1801"/>
                  <a:gd name="T102" fmla="*/ 239 w 1518"/>
                  <a:gd name="T103" fmla="*/ 423 h 1801"/>
                  <a:gd name="T104" fmla="*/ 233 w 1518"/>
                  <a:gd name="T105" fmla="*/ 475 h 180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518"/>
                  <a:gd name="T160" fmla="*/ 0 h 1801"/>
                  <a:gd name="T161" fmla="*/ 1518 w 1518"/>
                  <a:gd name="T162" fmla="*/ 1801 h 180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518" h="1801">
                    <a:moveTo>
                      <a:pt x="762" y="1801"/>
                    </a:moveTo>
                    <a:lnTo>
                      <a:pt x="907" y="1766"/>
                    </a:lnTo>
                    <a:lnTo>
                      <a:pt x="937" y="1301"/>
                    </a:lnTo>
                    <a:lnTo>
                      <a:pt x="872" y="1254"/>
                    </a:lnTo>
                    <a:lnTo>
                      <a:pt x="855" y="1150"/>
                    </a:lnTo>
                    <a:lnTo>
                      <a:pt x="919" y="1011"/>
                    </a:lnTo>
                    <a:lnTo>
                      <a:pt x="1518" y="604"/>
                    </a:lnTo>
                    <a:lnTo>
                      <a:pt x="1506" y="546"/>
                    </a:lnTo>
                    <a:lnTo>
                      <a:pt x="1436" y="465"/>
                    </a:lnTo>
                    <a:lnTo>
                      <a:pt x="1436" y="407"/>
                    </a:lnTo>
                    <a:lnTo>
                      <a:pt x="1378" y="325"/>
                    </a:lnTo>
                    <a:lnTo>
                      <a:pt x="1395" y="210"/>
                    </a:lnTo>
                    <a:lnTo>
                      <a:pt x="1326" y="122"/>
                    </a:lnTo>
                    <a:lnTo>
                      <a:pt x="1151" y="105"/>
                    </a:lnTo>
                    <a:lnTo>
                      <a:pt x="1047" y="0"/>
                    </a:lnTo>
                    <a:lnTo>
                      <a:pt x="907" y="151"/>
                    </a:lnTo>
                    <a:lnTo>
                      <a:pt x="919" y="180"/>
                    </a:lnTo>
                    <a:lnTo>
                      <a:pt x="867" y="215"/>
                    </a:lnTo>
                    <a:lnTo>
                      <a:pt x="843" y="175"/>
                    </a:lnTo>
                    <a:lnTo>
                      <a:pt x="849" y="110"/>
                    </a:lnTo>
                    <a:lnTo>
                      <a:pt x="803" y="29"/>
                    </a:lnTo>
                    <a:lnTo>
                      <a:pt x="703" y="58"/>
                    </a:lnTo>
                    <a:lnTo>
                      <a:pt x="663" y="180"/>
                    </a:lnTo>
                    <a:lnTo>
                      <a:pt x="698" y="255"/>
                    </a:lnTo>
                    <a:lnTo>
                      <a:pt x="651" y="267"/>
                    </a:lnTo>
                    <a:lnTo>
                      <a:pt x="471" y="163"/>
                    </a:lnTo>
                    <a:lnTo>
                      <a:pt x="267" y="279"/>
                    </a:lnTo>
                    <a:lnTo>
                      <a:pt x="256" y="372"/>
                    </a:lnTo>
                    <a:lnTo>
                      <a:pt x="291" y="384"/>
                    </a:lnTo>
                    <a:lnTo>
                      <a:pt x="198" y="447"/>
                    </a:lnTo>
                    <a:lnTo>
                      <a:pt x="262" y="477"/>
                    </a:lnTo>
                    <a:lnTo>
                      <a:pt x="232" y="541"/>
                    </a:lnTo>
                    <a:lnTo>
                      <a:pt x="297" y="628"/>
                    </a:lnTo>
                    <a:lnTo>
                      <a:pt x="7" y="611"/>
                    </a:lnTo>
                    <a:lnTo>
                      <a:pt x="0" y="639"/>
                    </a:lnTo>
                    <a:lnTo>
                      <a:pt x="344" y="721"/>
                    </a:lnTo>
                    <a:lnTo>
                      <a:pt x="546" y="738"/>
                    </a:lnTo>
                    <a:lnTo>
                      <a:pt x="454" y="802"/>
                    </a:lnTo>
                    <a:lnTo>
                      <a:pt x="511" y="872"/>
                    </a:lnTo>
                    <a:lnTo>
                      <a:pt x="623" y="872"/>
                    </a:lnTo>
                    <a:lnTo>
                      <a:pt x="640" y="808"/>
                    </a:lnTo>
                    <a:lnTo>
                      <a:pt x="686" y="843"/>
                    </a:lnTo>
                    <a:lnTo>
                      <a:pt x="668" y="912"/>
                    </a:lnTo>
                    <a:lnTo>
                      <a:pt x="698" y="924"/>
                    </a:lnTo>
                    <a:lnTo>
                      <a:pt x="698" y="994"/>
                    </a:lnTo>
                    <a:lnTo>
                      <a:pt x="762" y="1075"/>
                    </a:lnTo>
                    <a:lnTo>
                      <a:pt x="780" y="1167"/>
                    </a:lnTo>
                    <a:lnTo>
                      <a:pt x="762" y="1237"/>
                    </a:lnTo>
                    <a:lnTo>
                      <a:pt x="797" y="1336"/>
                    </a:lnTo>
                    <a:lnTo>
                      <a:pt x="843" y="1366"/>
                    </a:lnTo>
                    <a:lnTo>
                      <a:pt x="872" y="1411"/>
                    </a:lnTo>
                    <a:lnTo>
                      <a:pt x="780" y="1603"/>
                    </a:lnTo>
                    <a:lnTo>
                      <a:pt x="762" y="1801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0" name="Freeform 320"/>
              <p:cNvSpPr>
                <a:spLocks/>
              </p:cNvSpPr>
              <p:nvPr/>
            </p:nvSpPr>
            <p:spPr bwMode="auto">
              <a:xfrm rot="-882543">
                <a:off x="4562" y="1762"/>
                <a:ext cx="1147" cy="861"/>
              </a:xfrm>
              <a:custGeom>
                <a:avLst/>
                <a:gdLst>
                  <a:gd name="T0" fmla="*/ 970 w 3724"/>
                  <a:gd name="T1" fmla="*/ 783 h 3264"/>
                  <a:gd name="T2" fmla="*/ 959 w 3724"/>
                  <a:gd name="T3" fmla="*/ 760 h 3264"/>
                  <a:gd name="T4" fmla="*/ 820 w 3724"/>
                  <a:gd name="T5" fmla="*/ 826 h 3264"/>
                  <a:gd name="T6" fmla="*/ 702 w 3724"/>
                  <a:gd name="T7" fmla="*/ 861 h 3264"/>
                  <a:gd name="T8" fmla="*/ 727 w 3724"/>
                  <a:gd name="T9" fmla="*/ 830 h 3264"/>
                  <a:gd name="T10" fmla="*/ 750 w 3724"/>
                  <a:gd name="T11" fmla="*/ 835 h 3264"/>
                  <a:gd name="T12" fmla="*/ 668 w 3724"/>
                  <a:gd name="T13" fmla="*/ 739 h 3264"/>
                  <a:gd name="T14" fmla="*/ 583 w 3724"/>
                  <a:gd name="T15" fmla="*/ 706 h 3264"/>
                  <a:gd name="T16" fmla="*/ 14 w 3724"/>
                  <a:gd name="T17" fmla="*/ 481 h 3264"/>
                  <a:gd name="T18" fmla="*/ 11 w 3724"/>
                  <a:gd name="T19" fmla="*/ 418 h 3264"/>
                  <a:gd name="T20" fmla="*/ 14 w 3724"/>
                  <a:gd name="T21" fmla="*/ 332 h 3264"/>
                  <a:gd name="T22" fmla="*/ 70 w 3724"/>
                  <a:gd name="T23" fmla="*/ 187 h 3264"/>
                  <a:gd name="T24" fmla="*/ 64 w 3724"/>
                  <a:gd name="T25" fmla="*/ 110 h 3264"/>
                  <a:gd name="T26" fmla="*/ 317 w 3724"/>
                  <a:gd name="T27" fmla="*/ 52 h 3264"/>
                  <a:gd name="T28" fmla="*/ 356 w 3724"/>
                  <a:gd name="T29" fmla="*/ 72 h 3264"/>
                  <a:gd name="T30" fmla="*/ 395 w 3724"/>
                  <a:gd name="T31" fmla="*/ 118 h 3264"/>
                  <a:gd name="T32" fmla="*/ 419 w 3724"/>
                  <a:gd name="T33" fmla="*/ 164 h 3264"/>
                  <a:gd name="T34" fmla="*/ 476 w 3724"/>
                  <a:gd name="T35" fmla="*/ 213 h 3264"/>
                  <a:gd name="T36" fmla="*/ 523 w 3724"/>
                  <a:gd name="T37" fmla="*/ 202 h 3264"/>
                  <a:gd name="T38" fmla="*/ 569 w 3724"/>
                  <a:gd name="T39" fmla="*/ 211 h 3264"/>
                  <a:gd name="T40" fmla="*/ 601 w 3724"/>
                  <a:gd name="T41" fmla="*/ 211 h 3264"/>
                  <a:gd name="T42" fmla="*/ 607 w 3724"/>
                  <a:gd name="T43" fmla="*/ 240 h 3264"/>
                  <a:gd name="T44" fmla="*/ 632 w 3724"/>
                  <a:gd name="T45" fmla="*/ 221 h 3264"/>
                  <a:gd name="T46" fmla="*/ 639 w 3724"/>
                  <a:gd name="T47" fmla="*/ 170 h 3264"/>
                  <a:gd name="T48" fmla="*/ 655 w 3724"/>
                  <a:gd name="T49" fmla="*/ 236 h 3264"/>
                  <a:gd name="T50" fmla="*/ 682 w 3724"/>
                  <a:gd name="T51" fmla="*/ 251 h 3264"/>
                  <a:gd name="T52" fmla="*/ 718 w 3724"/>
                  <a:gd name="T53" fmla="*/ 225 h 3264"/>
                  <a:gd name="T54" fmla="*/ 739 w 3724"/>
                  <a:gd name="T55" fmla="*/ 300 h 3264"/>
                  <a:gd name="T56" fmla="*/ 660 w 3724"/>
                  <a:gd name="T57" fmla="*/ 311 h 3264"/>
                  <a:gd name="T58" fmla="*/ 646 w 3724"/>
                  <a:gd name="T59" fmla="*/ 340 h 3264"/>
                  <a:gd name="T60" fmla="*/ 628 w 3724"/>
                  <a:gd name="T61" fmla="*/ 361 h 3264"/>
                  <a:gd name="T62" fmla="*/ 576 w 3724"/>
                  <a:gd name="T63" fmla="*/ 461 h 3264"/>
                  <a:gd name="T64" fmla="*/ 683 w 3724"/>
                  <a:gd name="T65" fmla="*/ 550 h 3264"/>
                  <a:gd name="T66" fmla="*/ 739 w 3724"/>
                  <a:gd name="T67" fmla="*/ 585 h 3264"/>
                  <a:gd name="T68" fmla="*/ 784 w 3724"/>
                  <a:gd name="T69" fmla="*/ 642 h 3264"/>
                  <a:gd name="T70" fmla="*/ 764 w 3724"/>
                  <a:gd name="T71" fmla="*/ 567 h 3264"/>
                  <a:gd name="T72" fmla="*/ 773 w 3724"/>
                  <a:gd name="T73" fmla="*/ 486 h 3264"/>
                  <a:gd name="T74" fmla="*/ 789 w 3724"/>
                  <a:gd name="T75" fmla="*/ 438 h 3264"/>
                  <a:gd name="T76" fmla="*/ 852 w 3724"/>
                  <a:gd name="T77" fmla="*/ 397 h 3264"/>
                  <a:gd name="T78" fmla="*/ 913 w 3724"/>
                  <a:gd name="T79" fmla="*/ 444 h 3264"/>
                  <a:gd name="T80" fmla="*/ 952 w 3724"/>
                  <a:gd name="T81" fmla="*/ 489 h 3264"/>
                  <a:gd name="T82" fmla="*/ 1029 w 3724"/>
                  <a:gd name="T83" fmla="*/ 501 h 3264"/>
                  <a:gd name="T84" fmla="*/ 1113 w 3724"/>
                  <a:gd name="T85" fmla="*/ 551 h 3264"/>
                  <a:gd name="T86" fmla="*/ 1147 w 3724"/>
                  <a:gd name="T87" fmla="*/ 606 h 3264"/>
                  <a:gd name="T88" fmla="*/ 1104 w 3724"/>
                  <a:gd name="T89" fmla="*/ 659 h 3264"/>
                  <a:gd name="T90" fmla="*/ 967 w 3724"/>
                  <a:gd name="T91" fmla="*/ 711 h 3264"/>
                  <a:gd name="T92" fmla="*/ 947 w 3724"/>
                  <a:gd name="T93" fmla="*/ 746 h 3264"/>
                  <a:gd name="T94" fmla="*/ 1027 w 3724"/>
                  <a:gd name="T95" fmla="*/ 714 h 3264"/>
                  <a:gd name="T96" fmla="*/ 1031 w 3724"/>
                  <a:gd name="T97" fmla="*/ 740 h 3264"/>
                  <a:gd name="T98" fmla="*/ 1068 w 3724"/>
                  <a:gd name="T99" fmla="*/ 795 h 3264"/>
                  <a:gd name="T100" fmla="*/ 1038 w 3724"/>
                  <a:gd name="T101" fmla="*/ 794 h 326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3724"/>
                  <a:gd name="T154" fmla="*/ 0 h 3264"/>
                  <a:gd name="T155" fmla="*/ 3724 w 3724"/>
                  <a:gd name="T156" fmla="*/ 3264 h 3264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3724" h="3264">
                    <a:moveTo>
                      <a:pt x="3248" y="3056"/>
                    </a:moveTo>
                    <a:lnTo>
                      <a:pt x="3196" y="3049"/>
                    </a:lnTo>
                    <a:lnTo>
                      <a:pt x="3150" y="2968"/>
                    </a:lnTo>
                    <a:lnTo>
                      <a:pt x="3185" y="2904"/>
                    </a:lnTo>
                    <a:lnTo>
                      <a:pt x="3190" y="2887"/>
                    </a:lnTo>
                    <a:lnTo>
                      <a:pt x="3115" y="2881"/>
                    </a:lnTo>
                    <a:lnTo>
                      <a:pt x="2981" y="3026"/>
                    </a:lnTo>
                    <a:lnTo>
                      <a:pt x="2795" y="3061"/>
                    </a:lnTo>
                    <a:lnTo>
                      <a:pt x="2662" y="3131"/>
                    </a:lnTo>
                    <a:lnTo>
                      <a:pt x="2574" y="3096"/>
                    </a:lnTo>
                    <a:lnTo>
                      <a:pt x="2470" y="3212"/>
                    </a:lnTo>
                    <a:lnTo>
                      <a:pt x="2278" y="3264"/>
                    </a:lnTo>
                    <a:lnTo>
                      <a:pt x="2237" y="3264"/>
                    </a:lnTo>
                    <a:lnTo>
                      <a:pt x="2266" y="3212"/>
                    </a:lnTo>
                    <a:lnTo>
                      <a:pt x="2359" y="3148"/>
                    </a:lnTo>
                    <a:lnTo>
                      <a:pt x="2365" y="3078"/>
                    </a:lnTo>
                    <a:lnTo>
                      <a:pt x="2400" y="3148"/>
                    </a:lnTo>
                    <a:lnTo>
                      <a:pt x="2435" y="3166"/>
                    </a:lnTo>
                    <a:lnTo>
                      <a:pt x="2428" y="3026"/>
                    </a:lnTo>
                    <a:lnTo>
                      <a:pt x="2226" y="2916"/>
                    </a:lnTo>
                    <a:lnTo>
                      <a:pt x="2168" y="2800"/>
                    </a:lnTo>
                    <a:lnTo>
                      <a:pt x="2104" y="2695"/>
                    </a:lnTo>
                    <a:lnTo>
                      <a:pt x="2004" y="2637"/>
                    </a:lnTo>
                    <a:lnTo>
                      <a:pt x="1894" y="2678"/>
                    </a:lnTo>
                    <a:lnTo>
                      <a:pt x="1069" y="2352"/>
                    </a:lnTo>
                    <a:lnTo>
                      <a:pt x="506" y="2073"/>
                    </a:lnTo>
                    <a:lnTo>
                      <a:pt x="46" y="1823"/>
                    </a:lnTo>
                    <a:lnTo>
                      <a:pt x="17" y="1725"/>
                    </a:lnTo>
                    <a:lnTo>
                      <a:pt x="5" y="1656"/>
                    </a:lnTo>
                    <a:lnTo>
                      <a:pt x="35" y="1586"/>
                    </a:lnTo>
                    <a:lnTo>
                      <a:pt x="0" y="1551"/>
                    </a:lnTo>
                    <a:lnTo>
                      <a:pt x="70" y="1300"/>
                    </a:lnTo>
                    <a:lnTo>
                      <a:pt x="46" y="1260"/>
                    </a:lnTo>
                    <a:lnTo>
                      <a:pt x="58" y="1185"/>
                    </a:lnTo>
                    <a:lnTo>
                      <a:pt x="192" y="1173"/>
                    </a:lnTo>
                    <a:lnTo>
                      <a:pt x="227" y="708"/>
                    </a:lnTo>
                    <a:lnTo>
                      <a:pt x="162" y="650"/>
                    </a:lnTo>
                    <a:lnTo>
                      <a:pt x="145" y="545"/>
                    </a:lnTo>
                    <a:lnTo>
                      <a:pt x="209" y="418"/>
                    </a:lnTo>
                    <a:lnTo>
                      <a:pt x="808" y="0"/>
                    </a:lnTo>
                    <a:lnTo>
                      <a:pt x="848" y="151"/>
                    </a:lnTo>
                    <a:lnTo>
                      <a:pt x="1028" y="197"/>
                    </a:lnTo>
                    <a:lnTo>
                      <a:pt x="1045" y="266"/>
                    </a:lnTo>
                    <a:lnTo>
                      <a:pt x="1139" y="244"/>
                    </a:lnTo>
                    <a:lnTo>
                      <a:pt x="1156" y="273"/>
                    </a:lnTo>
                    <a:lnTo>
                      <a:pt x="1115" y="331"/>
                    </a:lnTo>
                    <a:lnTo>
                      <a:pt x="1174" y="360"/>
                    </a:lnTo>
                    <a:lnTo>
                      <a:pt x="1284" y="446"/>
                    </a:lnTo>
                    <a:lnTo>
                      <a:pt x="1301" y="540"/>
                    </a:lnTo>
                    <a:lnTo>
                      <a:pt x="1394" y="575"/>
                    </a:lnTo>
                    <a:lnTo>
                      <a:pt x="1359" y="621"/>
                    </a:lnTo>
                    <a:lnTo>
                      <a:pt x="1366" y="662"/>
                    </a:lnTo>
                    <a:lnTo>
                      <a:pt x="1534" y="743"/>
                    </a:lnTo>
                    <a:lnTo>
                      <a:pt x="1545" y="807"/>
                    </a:lnTo>
                    <a:lnTo>
                      <a:pt x="1627" y="801"/>
                    </a:lnTo>
                    <a:lnTo>
                      <a:pt x="1603" y="732"/>
                    </a:lnTo>
                    <a:lnTo>
                      <a:pt x="1697" y="767"/>
                    </a:lnTo>
                    <a:lnTo>
                      <a:pt x="1807" y="894"/>
                    </a:lnTo>
                    <a:lnTo>
                      <a:pt x="1859" y="854"/>
                    </a:lnTo>
                    <a:lnTo>
                      <a:pt x="1847" y="801"/>
                    </a:lnTo>
                    <a:lnTo>
                      <a:pt x="1859" y="767"/>
                    </a:lnTo>
                    <a:lnTo>
                      <a:pt x="1935" y="772"/>
                    </a:lnTo>
                    <a:lnTo>
                      <a:pt x="1952" y="801"/>
                    </a:lnTo>
                    <a:lnTo>
                      <a:pt x="1929" y="941"/>
                    </a:lnTo>
                    <a:lnTo>
                      <a:pt x="1947" y="946"/>
                    </a:lnTo>
                    <a:lnTo>
                      <a:pt x="1970" y="911"/>
                    </a:lnTo>
                    <a:lnTo>
                      <a:pt x="2016" y="917"/>
                    </a:lnTo>
                    <a:lnTo>
                      <a:pt x="2011" y="882"/>
                    </a:lnTo>
                    <a:lnTo>
                      <a:pt x="2051" y="836"/>
                    </a:lnTo>
                    <a:lnTo>
                      <a:pt x="1987" y="714"/>
                    </a:lnTo>
                    <a:lnTo>
                      <a:pt x="2039" y="633"/>
                    </a:lnTo>
                    <a:lnTo>
                      <a:pt x="2074" y="645"/>
                    </a:lnTo>
                    <a:lnTo>
                      <a:pt x="2126" y="737"/>
                    </a:lnTo>
                    <a:lnTo>
                      <a:pt x="2109" y="777"/>
                    </a:lnTo>
                    <a:lnTo>
                      <a:pt x="2126" y="894"/>
                    </a:lnTo>
                    <a:lnTo>
                      <a:pt x="2196" y="894"/>
                    </a:lnTo>
                    <a:lnTo>
                      <a:pt x="2226" y="911"/>
                    </a:lnTo>
                    <a:lnTo>
                      <a:pt x="2214" y="952"/>
                    </a:lnTo>
                    <a:lnTo>
                      <a:pt x="2243" y="1028"/>
                    </a:lnTo>
                    <a:lnTo>
                      <a:pt x="2341" y="941"/>
                    </a:lnTo>
                    <a:lnTo>
                      <a:pt x="2330" y="854"/>
                    </a:lnTo>
                    <a:lnTo>
                      <a:pt x="2423" y="882"/>
                    </a:lnTo>
                    <a:lnTo>
                      <a:pt x="2446" y="1045"/>
                    </a:lnTo>
                    <a:lnTo>
                      <a:pt x="2400" y="1138"/>
                    </a:lnTo>
                    <a:lnTo>
                      <a:pt x="2278" y="1121"/>
                    </a:lnTo>
                    <a:lnTo>
                      <a:pt x="2226" y="1178"/>
                    </a:lnTo>
                    <a:lnTo>
                      <a:pt x="2144" y="1178"/>
                    </a:lnTo>
                    <a:lnTo>
                      <a:pt x="2184" y="1225"/>
                    </a:lnTo>
                    <a:lnTo>
                      <a:pt x="2138" y="1300"/>
                    </a:lnTo>
                    <a:lnTo>
                      <a:pt x="2098" y="1290"/>
                    </a:lnTo>
                    <a:lnTo>
                      <a:pt x="2081" y="1318"/>
                    </a:lnTo>
                    <a:lnTo>
                      <a:pt x="2028" y="1324"/>
                    </a:lnTo>
                    <a:lnTo>
                      <a:pt x="2039" y="1370"/>
                    </a:lnTo>
                    <a:lnTo>
                      <a:pt x="1859" y="1499"/>
                    </a:lnTo>
                    <a:lnTo>
                      <a:pt x="1772" y="1644"/>
                    </a:lnTo>
                    <a:lnTo>
                      <a:pt x="1871" y="1748"/>
                    </a:lnTo>
                    <a:lnTo>
                      <a:pt x="1871" y="1858"/>
                    </a:lnTo>
                    <a:lnTo>
                      <a:pt x="2069" y="1933"/>
                    </a:lnTo>
                    <a:lnTo>
                      <a:pt x="2219" y="2085"/>
                    </a:lnTo>
                    <a:lnTo>
                      <a:pt x="2353" y="2114"/>
                    </a:lnTo>
                    <a:lnTo>
                      <a:pt x="2324" y="2195"/>
                    </a:lnTo>
                    <a:lnTo>
                      <a:pt x="2400" y="2219"/>
                    </a:lnTo>
                    <a:lnTo>
                      <a:pt x="2365" y="2306"/>
                    </a:lnTo>
                    <a:lnTo>
                      <a:pt x="2463" y="2445"/>
                    </a:lnTo>
                    <a:lnTo>
                      <a:pt x="2545" y="2434"/>
                    </a:lnTo>
                    <a:lnTo>
                      <a:pt x="2550" y="2311"/>
                    </a:lnTo>
                    <a:lnTo>
                      <a:pt x="2458" y="2230"/>
                    </a:lnTo>
                    <a:lnTo>
                      <a:pt x="2481" y="2149"/>
                    </a:lnTo>
                    <a:lnTo>
                      <a:pt x="2597" y="2055"/>
                    </a:lnTo>
                    <a:lnTo>
                      <a:pt x="2562" y="1858"/>
                    </a:lnTo>
                    <a:lnTo>
                      <a:pt x="2510" y="1841"/>
                    </a:lnTo>
                    <a:lnTo>
                      <a:pt x="2516" y="1783"/>
                    </a:lnTo>
                    <a:lnTo>
                      <a:pt x="2585" y="1713"/>
                    </a:lnTo>
                    <a:lnTo>
                      <a:pt x="2562" y="1661"/>
                    </a:lnTo>
                    <a:lnTo>
                      <a:pt x="2557" y="1510"/>
                    </a:lnTo>
                    <a:lnTo>
                      <a:pt x="2697" y="1527"/>
                    </a:lnTo>
                    <a:lnTo>
                      <a:pt x="2766" y="1504"/>
                    </a:lnTo>
                    <a:lnTo>
                      <a:pt x="2847" y="1562"/>
                    </a:lnTo>
                    <a:lnTo>
                      <a:pt x="2864" y="1603"/>
                    </a:lnTo>
                    <a:lnTo>
                      <a:pt x="2964" y="1684"/>
                    </a:lnTo>
                    <a:lnTo>
                      <a:pt x="2981" y="1812"/>
                    </a:lnTo>
                    <a:lnTo>
                      <a:pt x="3028" y="1841"/>
                    </a:lnTo>
                    <a:lnTo>
                      <a:pt x="3091" y="1853"/>
                    </a:lnTo>
                    <a:lnTo>
                      <a:pt x="3150" y="1708"/>
                    </a:lnTo>
                    <a:lnTo>
                      <a:pt x="3255" y="1864"/>
                    </a:lnTo>
                    <a:lnTo>
                      <a:pt x="3342" y="1899"/>
                    </a:lnTo>
                    <a:lnTo>
                      <a:pt x="3335" y="1975"/>
                    </a:lnTo>
                    <a:lnTo>
                      <a:pt x="3429" y="2090"/>
                    </a:lnTo>
                    <a:lnTo>
                      <a:pt x="3614" y="2090"/>
                    </a:lnTo>
                    <a:lnTo>
                      <a:pt x="3661" y="2132"/>
                    </a:lnTo>
                    <a:lnTo>
                      <a:pt x="3667" y="2224"/>
                    </a:lnTo>
                    <a:lnTo>
                      <a:pt x="3724" y="2299"/>
                    </a:lnTo>
                    <a:lnTo>
                      <a:pt x="3724" y="2352"/>
                    </a:lnTo>
                    <a:lnTo>
                      <a:pt x="3679" y="2376"/>
                    </a:lnTo>
                    <a:lnTo>
                      <a:pt x="3586" y="2498"/>
                    </a:lnTo>
                    <a:lnTo>
                      <a:pt x="3446" y="2544"/>
                    </a:lnTo>
                    <a:lnTo>
                      <a:pt x="3272" y="2550"/>
                    </a:lnTo>
                    <a:lnTo>
                      <a:pt x="3138" y="2695"/>
                    </a:lnTo>
                    <a:lnTo>
                      <a:pt x="3033" y="2753"/>
                    </a:lnTo>
                    <a:lnTo>
                      <a:pt x="2969" y="2834"/>
                    </a:lnTo>
                    <a:lnTo>
                      <a:pt x="3074" y="2829"/>
                    </a:lnTo>
                    <a:lnTo>
                      <a:pt x="3255" y="2678"/>
                    </a:lnTo>
                    <a:lnTo>
                      <a:pt x="3272" y="2666"/>
                    </a:lnTo>
                    <a:lnTo>
                      <a:pt x="3335" y="2707"/>
                    </a:lnTo>
                    <a:lnTo>
                      <a:pt x="3370" y="2759"/>
                    </a:lnTo>
                    <a:lnTo>
                      <a:pt x="3312" y="2800"/>
                    </a:lnTo>
                    <a:lnTo>
                      <a:pt x="3347" y="2805"/>
                    </a:lnTo>
                    <a:lnTo>
                      <a:pt x="3342" y="2881"/>
                    </a:lnTo>
                    <a:lnTo>
                      <a:pt x="3562" y="2956"/>
                    </a:lnTo>
                    <a:lnTo>
                      <a:pt x="3469" y="3014"/>
                    </a:lnTo>
                    <a:lnTo>
                      <a:pt x="3347" y="3160"/>
                    </a:lnTo>
                    <a:lnTo>
                      <a:pt x="3312" y="3108"/>
                    </a:lnTo>
                    <a:lnTo>
                      <a:pt x="3370" y="3009"/>
                    </a:lnTo>
                    <a:lnTo>
                      <a:pt x="3272" y="3044"/>
                    </a:lnTo>
                    <a:lnTo>
                      <a:pt x="3248" y="305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1" name="Freeform 321"/>
              <p:cNvSpPr>
                <a:spLocks/>
              </p:cNvSpPr>
              <p:nvPr/>
            </p:nvSpPr>
            <p:spPr bwMode="auto">
              <a:xfrm rot="-882543">
                <a:off x="4518" y="2252"/>
                <a:ext cx="1160" cy="789"/>
              </a:xfrm>
              <a:custGeom>
                <a:avLst/>
                <a:gdLst>
                  <a:gd name="T0" fmla="*/ 156 w 3767"/>
                  <a:gd name="T1" fmla="*/ 14 h 2992"/>
                  <a:gd name="T2" fmla="*/ 127 w 3767"/>
                  <a:gd name="T3" fmla="*/ 37 h 2992"/>
                  <a:gd name="T4" fmla="*/ 54 w 3767"/>
                  <a:gd name="T5" fmla="*/ 95 h 2992"/>
                  <a:gd name="T6" fmla="*/ 21 w 3767"/>
                  <a:gd name="T7" fmla="*/ 141 h 2992"/>
                  <a:gd name="T8" fmla="*/ 0 w 3767"/>
                  <a:gd name="T9" fmla="*/ 294 h 2992"/>
                  <a:gd name="T10" fmla="*/ 39 w 3767"/>
                  <a:gd name="T11" fmla="*/ 359 h 2992"/>
                  <a:gd name="T12" fmla="*/ 136 w 3767"/>
                  <a:gd name="T13" fmla="*/ 455 h 2992"/>
                  <a:gd name="T14" fmla="*/ 218 w 3767"/>
                  <a:gd name="T15" fmla="*/ 474 h 2992"/>
                  <a:gd name="T16" fmla="*/ 276 w 3767"/>
                  <a:gd name="T17" fmla="*/ 513 h 2992"/>
                  <a:gd name="T18" fmla="*/ 295 w 3767"/>
                  <a:gd name="T19" fmla="*/ 570 h 2992"/>
                  <a:gd name="T20" fmla="*/ 363 w 3767"/>
                  <a:gd name="T21" fmla="*/ 639 h 2992"/>
                  <a:gd name="T22" fmla="*/ 406 w 3767"/>
                  <a:gd name="T23" fmla="*/ 683 h 2992"/>
                  <a:gd name="T24" fmla="*/ 439 w 3767"/>
                  <a:gd name="T25" fmla="*/ 620 h 2992"/>
                  <a:gd name="T26" fmla="*/ 544 w 3767"/>
                  <a:gd name="T27" fmla="*/ 627 h 2992"/>
                  <a:gd name="T28" fmla="*/ 569 w 3767"/>
                  <a:gd name="T29" fmla="*/ 628 h 2992"/>
                  <a:gd name="T30" fmla="*/ 591 w 3767"/>
                  <a:gd name="T31" fmla="*/ 645 h 2992"/>
                  <a:gd name="T32" fmla="*/ 616 w 3767"/>
                  <a:gd name="T33" fmla="*/ 648 h 2992"/>
                  <a:gd name="T34" fmla="*/ 635 w 3767"/>
                  <a:gd name="T35" fmla="*/ 654 h 2992"/>
                  <a:gd name="T36" fmla="*/ 673 w 3767"/>
                  <a:gd name="T37" fmla="*/ 641 h 2992"/>
                  <a:gd name="T38" fmla="*/ 710 w 3767"/>
                  <a:gd name="T39" fmla="*/ 642 h 2992"/>
                  <a:gd name="T40" fmla="*/ 770 w 3767"/>
                  <a:gd name="T41" fmla="*/ 667 h 2992"/>
                  <a:gd name="T42" fmla="*/ 782 w 3767"/>
                  <a:gd name="T43" fmla="*/ 729 h 2992"/>
                  <a:gd name="T44" fmla="*/ 802 w 3767"/>
                  <a:gd name="T45" fmla="*/ 760 h 2992"/>
                  <a:gd name="T46" fmla="*/ 809 w 3767"/>
                  <a:gd name="T47" fmla="*/ 789 h 2992"/>
                  <a:gd name="T48" fmla="*/ 845 w 3767"/>
                  <a:gd name="T49" fmla="*/ 746 h 2992"/>
                  <a:gd name="T50" fmla="*/ 841 w 3767"/>
                  <a:gd name="T51" fmla="*/ 628 h 2992"/>
                  <a:gd name="T52" fmla="*/ 961 w 3767"/>
                  <a:gd name="T53" fmla="*/ 550 h 2992"/>
                  <a:gd name="T54" fmla="*/ 961 w 3767"/>
                  <a:gd name="T55" fmla="*/ 506 h 2992"/>
                  <a:gd name="T56" fmla="*/ 970 w 3767"/>
                  <a:gd name="T57" fmla="*/ 503 h 2992"/>
                  <a:gd name="T58" fmla="*/ 984 w 3767"/>
                  <a:gd name="T59" fmla="*/ 479 h 2992"/>
                  <a:gd name="T60" fmla="*/ 1026 w 3767"/>
                  <a:gd name="T61" fmla="*/ 434 h 2992"/>
                  <a:gd name="T62" fmla="*/ 1104 w 3767"/>
                  <a:gd name="T63" fmla="*/ 397 h 2992"/>
                  <a:gd name="T64" fmla="*/ 1088 w 3767"/>
                  <a:gd name="T65" fmla="*/ 389 h 2992"/>
                  <a:gd name="T66" fmla="*/ 1149 w 3767"/>
                  <a:gd name="T67" fmla="*/ 353 h 2992"/>
                  <a:gd name="T68" fmla="*/ 1144 w 3767"/>
                  <a:gd name="T69" fmla="*/ 336 h 2992"/>
                  <a:gd name="T70" fmla="*/ 1142 w 3767"/>
                  <a:gd name="T71" fmla="*/ 294 h 2992"/>
                  <a:gd name="T72" fmla="*/ 1074 w 3767"/>
                  <a:gd name="T73" fmla="*/ 331 h 2992"/>
                  <a:gd name="T74" fmla="*/ 977 w 3767"/>
                  <a:gd name="T75" fmla="*/ 359 h 2992"/>
                  <a:gd name="T76" fmla="*/ 950 w 3767"/>
                  <a:gd name="T77" fmla="*/ 384 h 2992"/>
                  <a:gd name="T78" fmla="*/ 897 w 3767"/>
                  <a:gd name="T79" fmla="*/ 409 h 2992"/>
                  <a:gd name="T80" fmla="*/ 843 w 3767"/>
                  <a:gd name="T81" fmla="*/ 403 h 2992"/>
                  <a:gd name="T82" fmla="*/ 847 w 3767"/>
                  <a:gd name="T83" fmla="*/ 394 h 2992"/>
                  <a:gd name="T84" fmla="*/ 841 w 3767"/>
                  <a:gd name="T85" fmla="*/ 377 h 2992"/>
                  <a:gd name="T86" fmla="*/ 836 w 3767"/>
                  <a:gd name="T87" fmla="*/ 359 h 2992"/>
                  <a:gd name="T88" fmla="*/ 807 w 3767"/>
                  <a:gd name="T89" fmla="*/ 355 h 2992"/>
                  <a:gd name="T90" fmla="*/ 823 w 3767"/>
                  <a:gd name="T91" fmla="*/ 316 h 2992"/>
                  <a:gd name="T92" fmla="*/ 804 w 3767"/>
                  <a:gd name="T93" fmla="*/ 309 h 2992"/>
                  <a:gd name="T94" fmla="*/ 764 w 3767"/>
                  <a:gd name="T95" fmla="*/ 353 h 2992"/>
                  <a:gd name="T96" fmla="*/ 755 w 3767"/>
                  <a:gd name="T97" fmla="*/ 388 h 2992"/>
                  <a:gd name="T98" fmla="*/ 713 w 3767"/>
                  <a:gd name="T99" fmla="*/ 376 h 2992"/>
                  <a:gd name="T100" fmla="*/ 748 w 3767"/>
                  <a:gd name="T101" fmla="*/ 322 h 2992"/>
                  <a:gd name="T102" fmla="*/ 741 w 3767"/>
                  <a:gd name="T103" fmla="*/ 307 h 2992"/>
                  <a:gd name="T104" fmla="*/ 818 w 3767"/>
                  <a:gd name="T105" fmla="*/ 304 h 2992"/>
                  <a:gd name="T106" fmla="*/ 770 w 3767"/>
                  <a:gd name="T107" fmla="*/ 283 h 2992"/>
                  <a:gd name="T108" fmla="*/ 762 w 3767"/>
                  <a:gd name="T109" fmla="*/ 273 h 2992"/>
                  <a:gd name="T110" fmla="*/ 707 w 3767"/>
                  <a:gd name="T111" fmla="*/ 276 h 2992"/>
                  <a:gd name="T112" fmla="*/ 677 w 3767"/>
                  <a:gd name="T113" fmla="*/ 273 h 2992"/>
                  <a:gd name="T114" fmla="*/ 700 w 3767"/>
                  <a:gd name="T115" fmla="*/ 247 h 2992"/>
                  <a:gd name="T116" fmla="*/ 498 w 3767"/>
                  <a:gd name="T117" fmla="*/ 155 h 2992"/>
                  <a:gd name="T118" fmla="*/ 176 w 3767"/>
                  <a:gd name="T119" fmla="*/ 16 h 299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3767"/>
                  <a:gd name="T181" fmla="*/ 0 h 2992"/>
                  <a:gd name="T182" fmla="*/ 3767 w 3767"/>
                  <a:gd name="T183" fmla="*/ 2992 h 299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3767" h="2992">
                    <a:moveTo>
                      <a:pt x="570" y="59"/>
                    </a:moveTo>
                    <a:lnTo>
                      <a:pt x="505" y="52"/>
                    </a:lnTo>
                    <a:lnTo>
                      <a:pt x="425" y="0"/>
                    </a:lnTo>
                    <a:lnTo>
                      <a:pt x="413" y="140"/>
                    </a:lnTo>
                    <a:lnTo>
                      <a:pt x="296" y="314"/>
                    </a:lnTo>
                    <a:lnTo>
                      <a:pt x="174" y="361"/>
                    </a:lnTo>
                    <a:lnTo>
                      <a:pt x="157" y="465"/>
                    </a:lnTo>
                    <a:lnTo>
                      <a:pt x="69" y="535"/>
                    </a:lnTo>
                    <a:lnTo>
                      <a:pt x="12" y="802"/>
                    </a:lnTo>
                    <a:lnTo>
                      <a:pt x="0" y="1116"/>
                    </a:lnTo>
                    <a:lnTo>
                      <a:pt x="122" y="1302"/>
                    </a:lnTo>
                    <a:lnTo>
                      <a:pt x="128" y="1360"/>
                    </a:lnTo>
                    <a:lnTo>
                      <a:pt x="320" y="1487"/>
                    </a:lnTo>
                    <a:lnTo>
                      <a:pt x="442" y="1726"/>
                    </a:lnTo>
                    <a:lnTo>
                      <a:pt x="697" y="1830"/>
                    </a:lnTo>
                    <a:lnTo>
                      <a:pt x="709" y="1796"/>
                    </a:lnTo>
                    <a:lnTo>
                      <a:pt x="831" y="1836"/>
                    </a:lnTo>
                    <a:lnTo>
                      <a:pt x="896" y="1946"/>
                    </a:lnTo>
                    <a:lnTo>
                      <a:pt x="906" y="2080"/>
                    </a:lnTo>
                    <a:lnTo>
                      <a:pt x="959" y="2162"/>
                    </a:lnTo>
                    <a:lnTo>
                      <a:pt x="1116" y="2162"/>
                    </a:lnTo>
                    <a:lnTo>
                      <a:pt x="1180" y="2423"/>
                    </a:lnTo>
                    <a:lnTo>
                      <a:pt x="1255" y="2551"/>
                    </a:lnTo>
                    <a:lnTo>
                      <a:pt x="1320" y="2591"/>
                    </a:lnTo>
                    <a:lnTo>
                      <a:pt x="1372" y="2399"/>
                    </a:lnTo>
                    <a:lnTo>
                      <a:pt x="1424" y="2353"/>
                    </a:lnTo>
                    <a:lnTo>
                      <a:pt x="1703" y="2336"/>
                    </a:lnTo>
                    <a:lnTo>
                      <a:pt x="1766" y="2376"/>
                    </a:lnTo>
                    <a:lnTo>
                      <a:pt x="1790" y="2388"/>
                    </a:lnTo>
                    <a:lnTo>
                      <a:pt x="1848" y="2382"/>
                    </a:lnTo>
                    <a:lnTo>
                      <a:pt x="1878" y="2429"/>
                    </a:lnTo>
                    <a:lnTo>
                      <a:pt x="1918" y="2446"/>
                    </a:lnTo>
                    <a:lnTo>
                      <a:pt x="1941" y="2486"/>
                    </a:lnTo>
                    <a:lnTo>
                      <a:pt x="2000" y="2458"/>
                    </a:lnTo>
                    <a:lnTo>
                      <a:pt x="2028" y="2486"/>
                    </a:lnTo>
                    <a:lnTo>
                      <a:pt x="2063" y="2481"/>
                    </a:lnTo>
                    <a:lnTo>
                      <a:pt x="2046" y="2399"/>
                    </a:lnTo>
                    <a:lnTo>
                      <a:pt x="2185" y="2429"/>
                    </a:lnTo>
                    <a:lnTo>
                      <a:pt x="2232" y="2406"/>
                    </a:lnTo>
                    <a:lnTo>
                      <a:pt x="2307" y="2434"/>
                    </a:lnTo>
                    <a:lnTo>
                      <a:pt x="2325" y="2481"/>
                    </a:lnTo>
                    <a:lnTo>
                      <a:pt x="2499" y="2528"/>
                    </a:lnTo>
                    <a:lnTo>
                      <a:pt x="2569" y="2591"/>
                    </a:lnTo>
                    <a:lnTo>
                      <a:pt x="2540" y="2765"/>
                    </a:lnTo>
                    <a:lnTo>
                      <a:pt x="2586" y="2789"/>
                    </a:lnTo>
                    <a:lnTo>
                      <a:pt x="2604" y="2882"/>
                    </a:lnTo>
                    <a:lnTo>
                      <a:pt x="2633" y="2962"/>
                    </a:lnTo>
                    <a:lnTo>
                      <a:pt x="2628" y="2992"/>
                    </a:lnTo>
                    <a:lnTo>
                      <a:pt x="2708" y="2945"/>
                    </a:lnTo>
                    <a:lnTo>
                      <a:pt x="2743" y="2830"/>
                    </a:lnTo>
                    <a:lnTo>
                      <a:pt x="2696" y="2516"/>
                    </a:lnTo>
                    <a:lnTo>
                      <a:pt x="2731" y="2382"/>
                    </a:lnTo>
                    <a:lnTo>
                      <a:pt x="3069" y="2173"/>
                    </a:lnTo>
                    <a:lnTo>
                      <a:pt x="3121" y="2085"/>
                    </a:lnTo>
                    <a:lnTo>
                      <a:pt x="3197" y="2068"/>
                    </a:lnTo>
                    <a:lnTo>
                      <a:pt x="3121" y="1918"/>
                    </a:lnTo>
                    <a:lnTo>
                      <a:pt x="3127" y="1859"/>
                    </a:lnTo>
                    <a:lnTo>
                      <a:pt x="3150" y="1906"/>
                    </a:lnTo>
                    <a:lnTo>
                      <a:pt x="3179" y="1888"/>
                    </a:lnTo>
                    <a:lnTo>
                      <a:pt x="3197" y="1818"/>
                    </a:lnTo>
                    <a:lnTo>
                      <a:pt x="3307" y="1719"/>
                    </a:lnTo>
                    <a:lnTo>
                      <a:pt x="3331" y="1644"/>
                    </a:lnTo>
                    <a:lnTo>
                      <a:pt x="3505" y="1604"/>
                    </a:lnTo>
                    <a:lnTo>
                      <a:pt x="3586" y="1505"/>
                    </a:lnTo>
                    <a:lnTo>
                      <a:pt x="3540" y="1510"/>
                    </a:lnTo>
                    <a:lnTo>
                      <a:pt x="3533" y="1475"/>
                    </a:lnTo>
                    <a:lnTo>
                      <a:pt x="3690" y="1330"/>
                    </a:lnTo>
                    <a:lnTo>
                      <a:pt x="3732" y="1337"/>
                    </a:lnTo>
                    <a:lnTo>
                      <a:pt x="3767" y="1285"/>
                    </a:lnTo>
                    <a:lnTo>
                      <a:pt x="3714" y="1273"/>
                    </a:lnTo>
                    <a:lnTo>
                      <a:pt x="3662" y="1197"/>
                    </a:lnTo>
                    <a:lnTo>
                      <a:pt x="3708" y="1116"/>
                    </a:lnTo>
                    <a:lnTo>
                      <a:pt x="3627" y="1104"/>
                    </a:lnTo>
                    <a:lnTo>
                      <a:pt x="3488" y="1255"/>
                    </a:lnTo>
                    <a:lnTo>
                      <a:pt x="3307" y="1290"/>
                    </a:lnTo>
                    <a:lnTo>
                      <a:pt x="3174" y="1360"/>
                    </a:lnTo>
                    <a:lnTo>
                      <a:pt x="3156" y="1430"/>
                    </a:lnTo>
                    <a:lnTo>
                      <a:pt x="3086" y="1458"/>
                    </a:lnTo>
                    <a:lnTo>
                      <a:pt x="3017" y="1470"/>
                    </a:lnTo>
                    <a:lnTo>
                      <a:pt x="2912" y="1552"/>
                    </a:lnTo>
                    <a:lnTo>
                      <a:pt x="2818" y="1580"/>
                    </a:lnTo>
                    <a:lnTo>
                      <a:pt x="2738" y="1528"/>
                    </a:lnTo>
                    <a:lnTo>
                      <a:pt x="2731" y="1505"/>
                    </a:lnTo>
                    <a:lnTo>
                      <a:pt x="2749" y="1493"/>
                    </a:lnTo>
                    <a:lnTo>
                      <a:pt x="2778" y="1435"/>
                    </a:lnTo>
                    <a:lnTo>
                      <a:pt x="2731" y="1430"/>
                    </a:lnTo>
                    <a:lnTo>
                      <a:pt x="2714" y="1424"/>
                    </a:lnTo>
                    <a:lnTo>
                      <a:pt x="2714" y="1360"/>
                    </a:lnTo>
                    <a:lnTo>
                      <a:pt x="2645" y="1395"/>
                    </a:lnTo>
                    <a:lnTo>
                      <a:pt x="2621" y="1348"/>
                    </a:lnTo>
                    <a:lnTo>
                      <a:pt x="2703" y="1285"/>
                    </a:lnTo>
                    <a:lnTo>
                      <a:pt x="2673" y="1197"/>
                    </a:lnTo>
                    <a:lnTo>
                      <a:pt x="2638" y="1185"/>
                    </a:lnTo>
                    <a:lnTo>
                      <a:pt x="2610" y="1173"/>
                    </a:lnTo>
                    <a:lnTo>
                      <a:pt x="2523" y="1238"/>
                    </a:lnTo>
                    <a:lnTo>
                      <a:pt x="2482" y="1337"/>
                    </a:lnTo>
                    <a:lnTo>
                      <a:pt x="2488" y="1424"/>
                    </a:lnTo>
                    <a:lnTo>
                      <a:pt x="2453" y="1470"/>
                    </a:lnTo>
                    <a:lnTo>
                      <a:pt x="2389" y="1505"/>
                    </a:lnTo>
                    <a:lnTo>
                      <a:pt x="2314" y="1424"/>
                    </a:lnTo>
                    <a:lnTo>
                      <a:pt x="2366" y="1278"/>
                    </a:lnTo>
                    <a:lnTo>
                      <a:pt x="2429" y="1220"/>
                    </a:lnTo>
                    <a:lnTo>
                      <a:pt x="2394" y="1208"/>
                    </a:lnTo>
                    <a:lnTo>
                      <a:pt x="2406" y="1163"/>
                    </a:lnTo>
                    <a:lnTo>
                      <a:pt x="2528" y="1110"/>
                    </a:lnTo>
                    <a:lnTo>
                      <a:pt x="2656" y="1151"/>
                    </a:lnTo>
                    <a:lnTo>
                      <a:pt x="2569" y="1063"/>
                    </a:lnTo>
                    <a:lnTo>
                      <a:pt x="2499" y="1075"/>
                    </a:lnTo>
                    <a:lnTo>
                      <a:pt x="2441" y="1034"/>
                    </a:lnTo>
                    <a:lnTo>
                      <a:pt x="2476" y="1034"/>
                    </a:lnTo>
                    <a:lnTo>
                      <a:pt x="2436" y="976"/>
                    </a:lnTo>
                    <a:lnTo>
                      <a:pt x="2296" y="1046"/>
                    </a:lnTo>
                    <a:lnTo>
                      <a:pt x="2220" y="1017"/>
                    </a:lnTo>
                    <a:lnTo>
                      <a:pt x="2197" y="1034"/>
                    </a:lnTo>
                    <a:lnTo>
                      <a:pt x="2145" y="1017"/>
                    </a:lnTo>
                    <a:lnTo>
                      <a:pt x="2272" y="936"/>
                    </a:lnTo>
                    <a:lnTo>
                      <a:pt x="2406" y="907"/>
                    </a:lnTo>
                    <a:lnTo>
                      <a:pt x="1616" y="587"/>
                    </a:lnTo>
                    <a:lnTo>
                      <a:pt x="1023" y="302"/>
                    </a:lnTo>
                    <a:lnTo>
                      <a:pt x="570" y="5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2" name="Freeform 322"/>
              <p:cNvSpPr>
                <a:spLocks/>
              </p:cNvSpPr>
              <p:nvPr/>
            </p:nvSpPr>
            <p:spPr bwMode="auto">
              <a:xfrm rot="-882543">
                <a:off x="5590" y="3033"/>
                <a:ext cx="101" cy="48"/>
              </a:xfrm>
              <a:custGeom>
                <a:avLst/>
                <a:gdLst>
                  <a:gd name="T0" fmla="*/ 81 w 325"/>
                  <a:gd name="T1" fmla="*/ 0 h 186"/>
                  <a:gd name="T2" fmla="*/ 101 w 325"/>
                  <a:gd name="T3" fmla="*/ 15 h 186"/>
                  <a:gd name="T4" fmla="*/ 92 w 325"/>
                  <a:gd name="T5" fmla="*/ 19 h 186"/>
                  <a:gd name="T6" fmla="*/ 99 w 325"/>
                  <a:gd name="T7" fmla="*/ 46 h 186"/>
                  <a:gd name="T8" fmla="*/ 80 w 325"/>
                  <a:gd name="T9" fmla="*/ 48 h 186"/>
                  <a:gd name="T10" fmla="*/ 51 w 325"/>
                  <a:gd name="T11" fmla="*/ 39 h 186"/>
                  <a:gd name="T12" fmla="*/ 27 w 325"/>
                  <a:gd name="T13" fmla="*/ 42 h 186"/>
                  <a:gd name="T14" fmla="*/ 0 w 325"/>
                  <a:gd name="T15" fmla="*/ 30 h 186"/>
                  <a:gd name="T16" fmla="*/ 27 w 325"/>
                  <a:gd name="T17" fmla="*/ 17 h 186"/>
                  <a:gd name="T18" fmla="*/ 54 w 325"/>
                  <a:gd name="T19" fmla="*/ 19 h 186"/>
                  <a:gd name="T20" fmla="*/ 58 w 325"/>
                  <a:gd name="T21" fmla="*/ 15 h 186"/>
                  <a:gd name="T22" fmla="*/ 40 w 325"/>
                  <a:gd name="T23" fmla="*/ 0 h 186"/>
                  <a:gd name="T24" fmla="*/ 71 w 325"/>
                  <a:gd name="T25" fmla="*/ 3 h 186"/>
                  <a:gd name="T26" fmla="*/ 81 w 325"/>
                  <a:gd name="T27" fmla="*/ 0 h 18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25"/>
                  <a:gd name="T43" fmla="*/ 0 h 186"/>
                  <a:gd name="T44" fmla="*/ 325 w 325"/>
                  <a:gd name="T45" fmla="*/ 186 h 18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25" h="186">
                    <a:moveTo>
                      <a:pt x="262" y="0"/>
                    </a:moveTo>
                    <a:lnTo>
                      <a:pt x="325" y="57"/>
                    </a:lnTo>
                    <a:lnTo>
                      <a:pt x="297" y="75"/>
                    </a:lnTo>
                    <a:lnTo>
                      <a:pt x="320" y="179"/>
                    </a:lnTo>
                    <a:lnTo>
                      <a:pt x="256" y="186"/>
                    </a:lnTo>
                    <a:lnTo>
                      <a:pt x="163" y="151"/>
                    </a:lnTo>
                    <a:lnTo>
                      <a:pt x="88" y="162"/>
                    </a:lnTo>
                    <a:lnTo>
                      <a:pt x="0" y="116"/>
                    </a:lnTo>
                    <a:lnTo>
                      <a:pt x="88" y="64"/>
                    </a:lnTo>
                    <a:lnTo>
                      <a:pt x="175" y="75"/>
                    </a:lnTo>
                    <a:lnTo>
                      <a:pt x="186" y="57"/>
                    </a:lnTo>
                    <a:lnTo>
                      <a:pt x="128" y="0"/>
                    </a:lnTo>
                    <a:lnTo>
                      <a:pt x="227" y="12"/>
                    </a:lnTo>
                    <a:lnTo>
                      <a:pt x="26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3" name="Freeform 323"/>
              <p:cNvSpPr>
                <a:spLocks/>
              </p:cNvSpPr>
              <p:nvPr/>
            </p:nvSpPr>
            <p:spPr bwMode="auto">
              <a:xfrm rot="-882543">
                <a:off x="5670" y="3011"/>
                <a:ext cx="93" cy="53"/>
              </a:xfrm>
              <a:custGeom>
                <a:avLst/>
                <a:gdLst>
                  <a:gd name="T0" fmla="*/ 0 w 307"/>
                  <a:gd name="T1" fmla="*/ 2 h 197"/>
                  <a:gd name="T2" fmla="*/ 18 w 307"/>
                  <a:gd name="T3" fmla="*/ 0 h 197"/>
                  <a:gd name="T4" fmla="*/ 53 w 307"/>
                  <a:gd name="T5" fmla="*/ 5 h 197"/>
                  <a:gd name="T6" fmla="*/ 58 w 307"/>
                  <a:gd name="T7" fmla="*/ 22 h 197"/>
                  <a:gd name="T8" fmla="*/ 83 w 307"/>
                  <a:gd name="T9" fmla="*/ 25 h 197"/>
                  <a:gd name="T10" fmla="*/ 93 w 307"/>
                  <a:gd name="T11" fmla="*/ 45 h 197"/>
                  <a:gd name="T12" fmla="*/ 85 w 307"/>
                  <a:gd name="T13" fmla="*/ 47 h 197"/>
                  <a:gd name="T14" fmla="*/ 58 w 307"/>
                  <a:gd name="T15" fmla="*/ 39 h 197"/>
                  <a:gd name="T16" fmla="*/ 39 w 307"/>
                  <a:gd name="T17" fmla="*/ 53 h 197"/>
                  <a:gd name="T18" fmla="*/ 28 w 307"/>
                  <a:gd name="T19" fmla="*/ 48 h 197"/>
                  <a:gd name="T20" fmla="*/ 18 w 307"/>
                  <a:gd name="T21" fmla="*/ 48 h 197"/>
                  <a:gd name="T22" fmla="*/ 11 w 307"/>
                  <a:gd name="T23" fmla="*/ 22 h 197"/>
                  <a:gd name="T24" fmla="*/ 19 w 307"/>
                  <a:gd name="T25" fmla="*/ 17 h 197"/>
                  <a:gd name="T26" fmla="*/ 0 w 307"/>
                  <a:gd name="T27" fmla="*/ 2 h 1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07"/>
                  <a:gd name="T43" fmla="*/ 0 h 197"/>
                  <a:gd name="T44" fmla="*/ 307 w 307"/>
                  <a:gd name="T45" fmla="*/ 197 h 19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07" h="197">
                    <a:moveTo>
                      <a:pt x="0" y="6"/>
                    </a:moveTo>
                    <a:lnTo>
                      <a:pt x="58" y="0"/>
                    </a:lnTo>
                    <a:lnTo>
                      <a:pt x="174" y="18"/>
                    </a:lnTo>
                    <a:lnTo>
                      <a:pt x="192" y="81"/>
                    </a:lnTo>
                    <a:lnTo>
                      <a:pt x="273" y="93"/>
                    </a:lnTo>
                    <a:lnTo>
                      <a:pt x="307" y="168"/>
                    </a:lnTo>
                    <a:lnTo>
                      <a:pt x="279" y="175"/>
                    </a:lnTo>
                    <a:lnTo>
                      <a:pt x="192" y="145"/>
                    </a:lnTo>
                    <a:lnTo>
                      <a:pt x="128" y="197"/>
                    </a:lnTo>
                    <a:lnTo>
                      <a:pt x="93" y="180"/>
                    </a:lnTo>
                    <a:lnTo>
                      <a:pt x="58" y="180"/>
                    </a:lnTo>
                    <a:lnTo>
                      <a:pt x="35" y="81"/>
                    </a:lnTo>
                    <a:lnTo>
                      <a:pt x="63" y="63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4" name="Freeform 324"/>
              <p:cNvSpPr>
                <a:spLocks/>
              </p:cNvSpPr>
              <p:nvPr/>
            </p:nvSpPr>
            <p:spPr bwMode="auto">
              <a:xfrm rot="20717457">
                <a:off x="4618" y="2666"/>
                <a:ext cx="608" cy="597"/>
              </a:xfrm>
              <a:custGeom>
                <a:avLst/>
                <a:gdLst>
                  <a:gd name="T0" fmla="*/ 14 w 1976"/>
                  <a:gd name="T1" fmla="*/ 11 h 2259"/>
                  <a:gd name="T2" fmla="*/ 32 w 1976"/>
                  <a:gd name="T3" fmla="*/ 120 h 2259"/>
                  <a:gd name="T4" fmla="*/ 0 w 1976"/>
                  <a:gd name="T5" fmla="*/ 120 h 2259"/>
                  <a:gd name="T6" fmla="*/ 25 w 1976"/>
                  <a:gd name="T7" fmla="*/ 170 h 2259"/>
                  <a:gd name="T8" fmla="*/ 23 w 1976"/>
                  <a:gd name="T9" fmla="*/ 224 h 2259"/>
                  <a:gd name="T10" fmla="*/ 68 w 1976"/>
                  <a:gd name="T11" fmla="*/ 253 h 2259"/>
                  <a:gd name="T12" fmla="*/ 58 w 1976"/>
                  <a:gd name="T13" fmla="*/ 212 h 2259"/>
                  <a:gd name="T14" fmla="*/ 55 w 1976"/>
                  <a:gd name="T15" fmla="*/ 129 h 2259"/>
                  <a:gd name="T16" fmla="*/ 47 w 1976"/>
                  <a:gd name="T17" fmla="*/ 57 h 2259"/>
                  <a:gd name="T18" fmla="*/ 77 w 1976"/>
                  <a:gd name="T19" fmla="*/ 81 h 2259"/>
                  <a:gd name="T20" fmla="*/ 100 w 1976"/>
                  <a:gd name="T21" fmla="*/ 166 h 2259"/>
                  <a:gd name="T22" fmla="*/ 102 w 1976"/>
                  <a:gd name="T23" fmla="*/ 210 h 2259"/>
                  <a:gd name="T24" fmla="*/ 102 w 1976"/>
                  <a:gd name="T25" fmla="*/ 227 h 2259"/>
                  <a:gd name="T26" fmla="*/ 156 w 1976"/>
                  <a:gd name="T27" fmla="*/ 341 h 2259"/>
                  <a:gd name="T28" fmla="*/ 161 w 1976"/>
                  <a:gd name="T29" fmla="*/ 441 h 2259"/>
                  <a:gd name="T30" fmla="*/ 234 w 1976"/>
                  <a:gd name="T31" fmla="*/ 490 h 2259"/>
                  <a:gd name="T32" fmla="*/ 383 w 1976"/>
                  <a:gd name="T33" fmla="*/ 548 h 2259"/>
                  <a:gd name="T34" fmla="*/ 424 w 1976"/>
                  <a:gd name="T35" fmla="*/ 597 h 2259"/>
                  <a:gd name="T36" fmla="*/ 494 w 1976"/>
                  <a:gd name="T37" fmla="*/ 573 h 2259"/>
                  <a:gd name="T38" fmla="*/ 497 w 1976"/>
                  <a:gd name="T39" fmla="*/ 537 h 2259"/>
                  <a:gd name="T40" fmla="*/ 547 w 1976"/>
                  <a:gd name="T41" fmla="*/ 545 h 2259"/>
                  <a:gd name="T42" fmla="*/ 574 w 1976"/>
                  <a:gd name="T43" fmla="*/ 537 h 2259"/>
                  <a:gd name="T44" fmla="*/ 588 w 1976"/>
                  <a:gd name="T45" fmla="*/ 508 h 2259"/>
                  <a:gd name="T46" fmla="*/ 606 w 1976"/>
                  <a:gd name="T47" fmla="*/ 471 h 2259"/>
                  <a:gd name="T48" fmla="*/ 529 w 1976"/>
                  <a:gd name="T49" fmla="*/ 471 h 2259"/>
                  <a:gd name="T50" fmla="*/ 492 w 1976"/>
                  <a:gd name="T51" fmla="*/ 517 h 2259"/>
                  <a:gd name="T52" fmla="*/ 422 w 1976"/>
                  <a:gd name="T53" fmla="*/ 506 h 2259"/>
                  <a:gd name="T54" fmla="*/ 347 w 1976"/>
                  <a:gd name="T55" fmla="*/ 462 h 2259"/>
                  <a:gd name="T56" fmla="*/ 338 w 1976"/>
                  <a:gd name="T57" fmla="*/ 396 h 2259"/>
                  <a:gd name="T58" fmla="*/ 374 w 1976"/>
                  <a:gd name="T59" fmla="*/ 345 h 2259"/>
                  <a:gd name="T60" fmla="*/ 347 w 1976"/>
                  <a:gd name="T61" fmla="*/ 291 h 2259"/>
                  <a:gd name="T62" fmla="*/ 272 w 1976"/>
                  <a:gd name="T63" fmla="*/ 212 h 2259"/>
                  <a:gd name="T64" fmla="*/ 251 w 1976"/>
                  <a:gd name="T65" fmla="*/ 155 h 2259"/>
                  <a:gd name="T66" fmla="*/ 193 w 1976"/>
                  <a:gd name="T67" fmla="*/ 115 h 2259"/>
                  <a:gd name="T68" fmla="*/ 113 w 1976"/>
                  <a:gd name="T69" fmla="*/ 97 h 2259"/>
                  <a:gd name="T70" fmla="*/ 14 w 1976"/>
                  <a:gd name="T71" fmla="*/ 0 h 225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976"/>
                  <a:gd name="T109" fmla="*/ 0 h 2259"/>
                  <a:gd name="T110" fmla="*/ 1976 w 1976"/>
                  <a:gd name="T111" fmla="*/ 2259 h 2259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976" h="2259">
                    <a:moveTo>
                      <a:pt x="47" y="0"/>
                    </a:moveTo>
                    <a:lnTo>
                      <a:pt x="47" y="40"/>
                    </a:lnTo>
                    <a:lnTo>
                      <a:pt x="18" y="122"/>
                    </a:lnTo>
                    <a:lnTo>
                      <a:pt x="105" y="453"/>
                    </a:lnTo>
                    <a:lnTo>
                      <a:pt x="65" y="499"/>
                    </a:lnTo>
                    <a:lnTo>
                      <a:pt x="0" y="453"/>
                    </a:lnTo>
                    <a:lnTo>
                      <a:pt x="47" y="633"/>
                    </a:lnTo>
                    <a:lnTo>
                      <a:pt x="82" y="645"/>
                    </a:lnTo>
                    <a:lnTo>
                      <a:pt x="128" y="720"/>
                    </a:lnTo>
                    <a:lnTo>
                      <a:pt x="76" y="847"/>
                    </a:lnTo>
                    <a:lnTo>
                      <a:pt x="198" y="1063"/>
                    </a:lnTo>
                    <a:lnTo>
                      <a:pt x="222" y="959"/>
                    </a:lnTo>
                    <a:lnTo>
                      <a:pt x="180" y="900"/>
                    </a:lnTo>
                    <a:lnTo>
                      <a:pt x="187" y="802"/>
                    </a:lnTo>
                    <a:lnTo>
                      <a:pt x="140" y="580"/>
                    </a:lnTo>
                    <a:lnTo>
                      <a:pt x="180" y="488"/>
                    </a:lnTo>
                    <a:lnTo>
                      <a:pt x="117" y="359"/>
                    </a:lnTo>
                    <a:lnTo>
                      <a:pt x="152" y="214"/>
                    </a:lnTo>
                    <a:lnTo>
                      <a:pt x="187" y="232"/>
                    </a:lnTo>
                    <a:lnTo>
                      <a:pt x="250" y="307"/>
                    </a:lnTo>
                    <a:lnTo>
                      <a:pt x="285" y="603"/>
                    </a:lnTo>
                    <a:lnTo>
                      <a:pt x="326" y="627"/>
                    </a:lnTo>
                    <a:lnTo>
                      <a:pt x="302" y="703"/>
                    </a:lnTo>
                    <a:lnTo>
                      <a:pt x="332" y="795"/>
                    </a:lnTo>
                    <a:lnTo>
                      <a:pt x="372" y="807"/>
                    </a:lnTo>
                    <a:lnTo>
                      <a:pt x="332" y="859"/>
                    </a:lnTo>
                    <a:lnTo>
                      <a:pt x="407" y="935"/>
                    </a:lnTo>
                    <a:lnTo>
                      <a:pt x="506" y="1290"/>
                    </a:lnTo>
                    <a:lnTo>
                      <a:pt x="396" y="1423"/>
                    </a:lnTo>
                    <a:lnTo>
                      <a:pt x="524" y="1667"/>
                    </a:lnTo>
                    <a:lnTo>
                      <a:pt x="634" y="1731"/>
                    </a:lnTo>
                    <a:lnTo>
                      <a:pt x="762" y="1853"/>
                    </a:lnTo>
                    <a:lnTo>
                      <a:pt x="1070" y="2050"/>
                    </a:lnTo>
                    <a:lnTo>
                      <a:pt x="1244" y="2073"/>
                    </a:lnTo>
                    <a:lnTo>
                      <a:pt x="1343" y="2143"/>
                    </a:lnTo>
                    <a:lnTo>
                      <a:pt x="1378" y="2259"/>
                    </a:lnTo>
                    <a:lnTo>
                      <a:pt x="1406" y="2213"/>
                    </a:lnTo>
                    <a:lnTo>
                      <a:pt x="1605" y="2167"/>
                    </a:lnTo>
                    <a:lnTo>
                      <a:pt x="1558" y="2091"/>
                    </a:lnTo>
                    <a:lnTo>
                      <a:pt x="1616" y="2033"/>
                    </a:lnTo>
                    <a:lnTo>
                      <a:pt x="1709" y="2068"/>
                    </a:lnTo>
                    <a:lnTo>
                      <a:pt x="1779" y="2062"/>
                    </a:lnTo>
                    <a:lnTo>
                      <a:pt x="1837" y="2085"/>
                    </a:lnTo>
                    <a:lnTo>
                      <a:pt x="1866" y="2033"/>
                    </a:lnTo>
                    <a:lnTo>
                      <a:pt x="1912" y="1998"/>
                    </a:lnTo>
                    <a:lnTo>
                      <a:pt x="1912" y="1923"/>
                    </a:lnTo>
                    <a:lnTo>
                      <a:pt x="1976" y="1864"/>
                    </a:lnTo>
                    <a:lnTo>
                      <a:pt x="1971" y="1783"/>
                    </a:lnTo>
                    <a:lnTo>
                      <a:pt x="1895" y="1754"/>
                    </a:lnTo>
                    <a:lnTo>
                      <a:pt x="1720" y="1783"/>
                    </a:lnTo>
                    <a:lnTo>
                      <a:pt x="1663" y="1905"/>
                    </a:lnTo>
                    <a:lnTo>
                      <a:pt x="1598" y="1958"/>
                    </a:lnTo>
                    <a:lnTo>
                      <a:pt x="1465" y="1911"/>
                    </a:lnTo>
                    <a:lnTo>
                      <a:pt x="1372" y="1916"/>
                    </a:lnTo>
                    <a:lnTo>
                      <a:pt x="1181" y="1812"/>
                    </a:lnTo>
                    <a:lnTo>
                      <a:pt x="1128" y="1748"/>
                    </a:lnTo>
                    <a:lnTo>
                      <a:pt x="1169" y="1602"/>
                    </a:lnTo>
                    <a:lnTo>
                      <a:pt x="1099" y="1498"/>
                    </a:lnTo>
                    <a:lnTo>
                      <a:pt x="1139" y="1365"/>
                    </a:lnTo>
                    <a:lnTo>
                      <a:pt x="1215" y="1307"/>
                    </a:lnTo>
                    <a:lnTo>
                      <a:pt x="1244" y="1225"/>
                    </a:lnTo>
                    <a:lnTo>
                      <a:pt x="1128" y="1103"/>
                    </a:lnTo>
                    <a:lnTo>
                      <a:pt x="1029" y="795"/>
                    </a:lnTo>
                    <a:lnTo>
                      <a:pt x="884" y="802"/>
                    </a:lnTo>
                    <a:lnTo>
                      <a:pt x="825" y="725"/>
                    </a:lnTo>
                    <a:lnTo>
                      <a:pt x="815" y="586"/>
                    </a:lnTo>
                    <a:lnTo>
                      <a:pt x="750" y="476"/>
                    </a:lnTo>
                    <a:lnTo>
                      <a:pt x="628" y="436"/>
                    </a:lnTo>
                    <a:lnTo>
                      <a:pt x="616" y="470"/>
                    </a:lnTo>
                    <a:lnTo>
                      <a:pt x="367" y="366"/>
                    </a:lnTo>
                    <a:lnTo>
                      <a:pt x="239" y="127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5" name="Freeform 325"/>
              <p:cNvSpPr>
                <a:spLocks/>
              </p:cNvSpPr>
              <p:nvPr/>
            </p:nvSpPr>
            <p:spPr bwMode="auto">
              <a:xfrm rot="-882543">
                <a:off x="5206" y="3140"/>
                <a:ext cx="39" cy="46"/>
              </a:xfrm>
              <a:custGeom>
                <a:avLst/>
                <a:gdLst>
                  <a:gd name="T0" fmla="*/ 39 w 128"/>
                  <a:gd name="T1" fmla="*/ 6 h 175"/>
                  <a:gd name="T2" fmla="*/ 30 w 128"/>
                  <a:gd name="T3" fmla="*/ 30 h 175"/>
                  <a:gd name="T4" fmla="*/ 18 w 128"/>
                  <a:gd name="T5" fmla="*/ 46 h 175"/>
                  <a:gd name="T6" fmla="*/ 0 w 128"/>
                  <a:gd name="T7" fmla="*/ 40 h 175"/>
                  <a:gd name="T8" fmla="*/ 11 w 128"/>
                  <a:gd name="T9" fmla="*/ 23 h 175"/>
                  <a:gd name="T10" fmla="*/ 12 w 128"/>
                  <a:gd name="T11" fmla="*/ 0 h 175"/>
                  <a:gd name="T12" fmla="*/ 23 w 128"/>
                  <a:gd name="T13" fmla="*/ 0 h 175"/>
                  <a:gd name="T14" fmla="*/ 39 w 128"/>
                  <a:gd name="T15" fmla="*/ 6 h 1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8"/>
                  <a:gd name="T25" fmla="*/ 0 h 175"/>
                  <a:gd name="T26" fmla="*/ 128 w 128"/>
                  <a:gd name="T27" fmla="*/ 175 h 1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8" h="175">
                    <a:moveTo>
                      <a:pt x="128" y="23"/>
                    </a:moveTo>
                    <a:lnTo>
                      <a:pt x="99" y="116"/>
                    </a:lnTo>
                    <a:lnTo>
                      <a:pt x="58" y="175"/>
                    </a:lnTo>
                    <a:lnTo>
                      <a:pt x="0" y="151"/>
                    </a:lnTo>
                    <a:lnTo>
                      <a:pt x="35" y="87"/>
                    </a:lnTo>
                    <a:lnTo>
                      <a:pt x="41" y="0"/>
                    </a:lnTo>
                    <a:lnTo>
                      <a:pt x="76" y="0"/>
                    </a:lnTo>
                    <a:lnTo>
                      <a:pt x="128" y="2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6" name="Freeform 326"/>
              <p:cNvSpPr>
                <a:spLocks/>
              </p:cNvSpPr>
              <p:nvPr/>
            </p:nvSpPr>
            <p:spPr bwMode="auto">
              <a:xfrm rot="-882543">
                <a:off x="5110" y="3145"/>
                <a:ext cx="123" cy="93"/>
              </a:xfrm>
              <a:custGeom>
                <a:avLst/>
                <a:gdLst>
                  <a:gd name="T0" fmla="*/ 119 w 395"/>
                  <a:gd name="T1" fmla="*/ 55 h 348"/>
                  <a:gd name="T2" fmla="*/ 123 w 395"/>
                  <a:gd name="T3" fmla="*/ 59 h 348"/>
                  <a:gd name="T4" fmla="*/ 99 w 395"/>
                  <a:gd name="T5" fmla="*/ 67 h 348"/>
                  <a:gd name="T6" fmla="*/ 91 w 395"/>
                  <a:gd name="T7" fmla="*/ 81 h 348"/>
                  <a:gd name="T8" fmla="*/ 70 w 395"/>
                  <a:gd name="T9" fmla="*/ 93 h 348"/>
                  <a:gd name="T10" fmla="*/ 29 w 395"/>
                  <a:gd name="T11" fmla="*/ 85 h 348"/>
                  <a:gd name="T12" fmla="*/ 0 w 395"/>
                  <a:gd name="T13" fmla="*/ 60 h 348"/>
                  <a:gd name="T14" fmla="*/ 7 w 395"/>
                  <a:gd name="T15" fmla="*/ 48 h 348"/>
                  <a:gd name="T16" fmla="*/ 69 w 395"/>
                  <a:gd name="T17" fmla="*/ 34 h 348"/>
                  <a:gd name="T18" fmla="*/ 54 w 395"/>
                  <a:gd name="T19" fmla="*/ 15 h 348"/>
                  <a:gd name="T20" fmla="*/ 70 w 395"/>
                  <a:gd name="T21" fmla="*/ 0 h 348"/>
                  <a:gd name="T22" fmla="*/ 101 w 395"/>
                  <a:gd name="T23" fmla="*/ 9 h 348"/>
                  <a:gd name="T24" fmla="*/ 114 w 395"/>
                  <a:gd name="T25" fmla="*/ 8 h 348"/>
                  <a:gd name="T26" fmla="*/ 112 w 395"/>
                  <a:gd name="T27" fmla="*/ 33 h 348"/>
                  <a:gd name="T28" fmla="*/ 101 w 395"/>
                  <a:gd name="T29" fmla="*/ 47 h 348"/>
                  <a:gd name="T30" fmla="*/ 119 w 395"/>
                  <a:gd name="T31" fmla="*/ 55 h 34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95"/>
                  <a:gd name="T49" fmla="*/ 0 h 348"/>
                  <a:gd name="T50" fmla="*/ 395 w 395"/>
                  <a:gd name="T51" fmla="*/ 348 h 34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95" h="348">
                    <a:moveTo>
                      <a:pt x="383" y="204"/>
                    </a:moveTo>
                    <a:lnTo>
                      <a:pt x="395" y="221"/>
                    </a:lnTo>
                    <a:lnTo>
                      <a:pt x="319" y="249"/>
                    </a:lnTo>
                    <a:lnTo>
                      <a:pt x="291" y="302"/>
                    </a:lnTo>
                    <a:lnTo>
                      <a:pt x="226" y="348"/>
                    </a:lnTo>
                    <a:lnTo>
                      <a:pt x="92" y="319"/>
                    </a:lnTo>
                    <a:lnTo>
                      <a:pt x="0" y="226"/>
                    </a:lnTo>
                    <a:lnTo>
                      <a:pt x="22" y="180"/>
                    </a:lnTo>
                    <a:lnTo>
                      <a:pt x="221" y="127"/>
                    </a:lnTo>
                    <a:lnTo>
                      <a:pt x="174" y="58"/>
                    </a:lnTo>
                    <a:lnTo>
                      <a:pt x="226" y="0"/>
                    </a:lnTo>
                    <a:lnTo>
                      <a:pt x="325" y="35"/>
                    </a:lnTo>
                    <a:lnTo>
                      <a:pt x="366" y="29"/>
                    </a:lnTo>
                    <a:lnTo>
                      <a:pt x="360" y="122"/>
                    </a:lnTo>
                    <a:lnTo>
                      <a:pt x="325" y="174"/>
                    </a:lnTo>
                    <a:lnTo>
                      <a:pt x="383" y="20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7" name="Freeform 327"/>
              <p:cNvSpPr>
                <a:spLocks/>
              </p:cNvSpPr>
              <p:nvPr/>
            </p:nvSpPr>
            <p:spPr bwMode="auto">
              <a:xfrm rot="-882543">
                <a:off x="5209" y="3178"/>
                <a:ext cx="140" cy="66"/>
              </a:xfrm>
              <a:custGeom>
                <a:avLst/>
                <a:gdLst>
                  <a:gd name="T0" fmla="*/ 32 w 458"/>
                  <a:gd name="T1" fmla="*/ 0 h 249"/>
                  <a:gd name="T2" fmla="*/ 9 w 458"/>
                  <a:gd name="T3" fmla="*/ 6 h 249"/>
                  <a:gd name="T4" fmla="*/ 0 w 458"/>
                  <a:gd name="T5" fmla="*/ 23 h 249"/>
                  <a:gd name="T6" fmla="*/ 37 w 458"/>
                  <a:gd name="T7" fmla="*/ 34 h 249"/>
                  <a:gd name="T8" fmla="*/ 37 w 458"/>
                  <a:gd name="T9" fmla="*/ 61 h 249"/>
                  <a:gd name="T10" fmla="*/ 41 w 458"/>
                  <a:gd name="T11" fmla="*/ 66 h 249"/>
                  <a:gd name="T12" fmla="*/ 76 w 458"/>
                  <a:gd name="T13" fmla="*/ 58 h 249"/>
                  <a:gd name="T14" fmla="*/ 89 w 458"/>
                  <a:gd name="T15" fmla="*/ 60 h 249"/>
                  <a:gd name="T16" fmla="*/ 140 w 458"/>
                  <a:gd name="T17" fmla="*/ 30 h 249"/>
                  <a:gd name="T18" fmla="*/ 135 w 458"/>
                  <a:gd name="T19" fmla="*/ 25 h 249"/>
                  <a:gd name="T20" fmla="*/ 39 w 458"/>
                  <a:gd name="T21" fmla="*/ 12 h 249"/>
                  <a:gd name="T22" fmla="*/ 32 w 458"/>
                  <a:gd name="T23" fmla="*/ 0 h 24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58"/>
                  <a:gd name="T37" fmla="*/ 0 h 249"/>
                  <a:gd name="T38" fmla="*/ 458 w 458"/>
                  <a:gd name="T39" fmla="*/ 249 h 24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58" h="249">
                    <a:moveTo>
                      <a:pt x="104" y="0"/>
                    </a:moveTo>
                    <a:lnTo>
                      <a:pt x="28" y="23"/>
                    </a:lnTo>
                    <a:lnTo>
                      <a:pt x="0" y="87"/>
                    </a:lnTo>
                    <a:lnTo>
                      <a:pt x="122" y="127"/>
                    </a:lnTo>
                    <a:lnTo>
                      <a:pt x="122" y="232"/>
                    </a:lnTo>
                    <a:lnTo>
                      <a:pt x="133" y="249"/>
                    </a:lnTo>
                    <a:lnTo>
                      <a:pt x="249" y="220"/>
                    </a:lnTo>
                    <a:lnTo>
                      <a:pt x="290" y="227"/>
                    </a:lnTo>
                    <a:lnTo>
                      <a:pt x="458" y="115"/>
                    </a:lnTo>
                    <a:lnTo>
                      <a:pt x="441" y="93"/>
                    </a:lnTo>
                    <a:lnTo>
                      <a:pt x="127" y="46"/>
                    </a:lnTo>
                    <a:lnTo>
                      <a:pt x="10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8" name="Freeform 328"/>
              <p:cNvSpPr>
                <a:spLocks/>
              </p:cNvSpPr>
              <p:nvPr/>
            </p:nvSpPr>
            <p:spPr bwMode="auto">
              <a:xfrm rot="-882543">
                <a:off x="5194" y="3214"/>
                <a:ext cx="57" cy="41"/>
              </a:xfrm>
              <a:custGeom>
                <a:avLst/>
                <a:gdLst>
                  <a:gd name="T0" fmla="*/ 20 w 187"/>
                  <a:gd name="T1" fmla="*/ 0 h 151"/>
                  <a:gd name="T2" fmla="*/ 57 w 187"/>
                  <a:gd name="T3" fmla="*/ 12 h 151"/>
                  <a:gd name="T4" fmla="*/ 57 w 187"/>
                  <a:gd name="T5" fmla="*/ 41 h 151"/>
                  <a:gd name="T6" fmla="*/ 23 w 187"/>
                  <a:gd name="T7" fmla="*/ 30 h 151"/>
                  <a:gd name="T8" fmla="*/ 0 w 187"/>
                  <a:gd name="T9" fmla="*/ 12 h 151"/>
                  <a:gd name="T10" fmla="*/ 20 w 187"/>
                  <a:gd name="T11" fmla="*/ 0 h 15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7"/>
                  <a:gd name="T19" fmla="*/ 0 h 151"/>
                  <a:gd name="T20" fmla="*/ 187 w 187"/>
                  <a:gd name="T21" fmla="*/ 151 h 15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7" h="151">
                    <a:moveTo>
                      <a:pt x="65" y="0"/>
                    </a:moveTo>
                    <a:lnTo>
                      <a:pt x="187" y="46"/>
                    </a:lnTo>
                    <a:lnTo>
                      <a:pt x="187" y="151"/>
                    </a:lnTo>
                    <a:lnTo>
                      <a:pt x="75" y="111"/>
                    </a:lnTo>
                    <a:lnTo>
                      <a:pt x="0" y="46"/>
                    </a:lnTo>
                    <a:lnTo>
                      <a:pt x="65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9" name="Freeform 329"/>
              <p:cNvSpPr>
                <a:spLocks/>
              </p:cNvSpPr>
              <p:nvPr/>
            </p:nvSpPr>
            <p:spPr bwMode="auto">
              <a:xfrm rot="-882543">
                <a:off x="5260" y="3199"/>
                <a:ext cx="131" cy="99"/>
              </a:xfrm>
              <a:custGeom>
                <a:avLst/>
                <a:gdLst>
                  <a:gd name="T0" fmla="*/ 36 w 425"/>
                  <a:gd name="T1" fmla="*/ 92 h 377"/>
                  <a:gd name="T2" fmla="*/ 63 w 425"/>
                  <a:gd name="T3" fmla="*/ 99 h 377"/>
                  <a:gd name="T4" fmla="*/ 70 w 425"/>
                  <a:gd name="T5" fmla="*/ 90 h 377"/>
                  <a:gd name="T6" fmla="*/ 83 w 425"/>
                  <a:gd name="T7" fmla="*/ 93 h 377"/>
                  <a:gd name="T8" fmla="*/ 86 w 425"/>
                  <a:gd name="T9" fmla="*/ 73 h 377"/>
                  <a:gd name="T10" fmla="*/ 131 w 425"/>
                  <a:gd name="T11" fmla="*/ 29 h 377"/>
                  <a:gd name="T12" fmla="*/ 131 w 425"/>
                  <a:gd name="T13" fmla="*/ 15 h 377"/>
                  <a:gd name="T14" fmla="*/ 100 w 425"/>
                  <a:gd name="T15" fmla="*/ 0 h 377"/>
                  <a:gd name="T16" fmla="*/ 48 w 425"/>
                  <a:gd name="T17" fmla="*/ 28 h 377"/>
                  <a:gd name="T18" fmla="*/ 34 w 425"/>
                  <a:gd name="T19" fmla="*/ 26 h 377"/>
                  <a:gd name="T20" fmla="*/ 0 w 425"/>
                  <a:gd name="T21" fmla="*/ 33 h 377"/>
                  <a:gd name="T22" fmla="*/ 27 w 425"/>
                  <a:gd name="T23" fmla="*/ 75 h 377"/>
                  <a:gd name="T24" fmla="*/ 36 w 425"/>
                  <a:gd name="T25" fmla="*/ 84 h 377"/>
                  <a:gd name="T26" fmla="*/ 36 w 425"/>
                  <a:gd name="T27" fmla="*/ 92 h 3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5"/>
                  <a:gd name="T43" fmla="*/ 0 h 377"/>
                  <a:gd name="T44" fmla="*/ 425 w 425"/>
                  <a:gd name="T45" fmla="*/ 377 h 37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5" h="377">
                    <a:moveTo>
                      <a:pt x="116" y="349"/>
                    </a:moveTo>
                    <a:lnTo>
                      <a:pt x="203" y="377"/>
                    </a:lnTo>
                    <a:lnTo>
                      <a:pt x="226" y="342"/>
                    </a:lnTo>
                    <a:lnTo>
                      <a:pt x="268" y="354"/>
                    </a:lnTo>
                    <a:lnTo>
                      <a:pt x="279" y="279"/>
                    </a:lnTo>
                    <a:lnTo>
                      <a:pt x="425" y="110"/>
                    </a:lnTo>
                    <a:lnTo>
                      <a:pt x="425" y="58"/>
                    </a:lnTo>
                    <a:lnTo>
                      <a:pt x="325" y="0"/>
                    </a:lnTo>
                    <a:lnTo>
                      <a:pt x="157" y="105"/>
                    </a:lnTo>
                    <a:lnTo>
                      <a:pt x="111" y="98"/>
                    </a:lnTo>
                    <a:lnTo>
                      <a:pt x="0" y="127"/>
                    </a:lnTo>
                    <a:lnTo>
                      <a:pt x="87" y="284"/>
                    </a:lnTo>
                    <a:lnTo>
                      <a:pt x="116" y="319"/>
                    </a:lnTo>
                    <a:lnTo>
                      <a:pt x="116" y="34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50" name="Freeform 330"/>
              <p:cNvSpPr>
                <a:spLocks/>
              </p:cNvSpPr>
              <p:nvPr/>
            </p:nvSpPr>
            <p:spPr bwMode="auto">
              <a:xfrm rot="-882543">
                <a:off x="5314" y="3286"/>
                <a:ext cx="71" cy="71"/>
              </a:xfrm>
              <a:custGeom>
                <a:avLst/>
                <a:gdLst>
                  <a:gd name="T0" fmla="*/ 2 w 226"/>
                  <a:gd name="T1" fmla="*/ 3 h 274"/>
                  <a:gd name="T2" fmla="*/ 29 w 226"/>
                  <a:gd name="T3" fmla="*/ 9 h 274"/>
                  <a:gd name="T4" fmla="*/ 36 w 226"/>
                  <a:gd name="T5" fmla="*/ 0 h 274"/>
                  <a:gd name="T6" fmla="*/ 49 w 226"/>
                  <a:gd name="T7" fmla="*/ 3 h 274"/>
                  <a:gd name="T8" fmla="*/ 44 w 226"/>
                  <a:gd name="T9" fmla="*/ 32 h 274"/>
                  <a:gd name="T10" fmla="*/ 69 w 226"/>
                  <a:gd name="T11" fmla="*/ 47 h 274"/>
                  <a:gd name="T12" fmla="*/ 71 w 226"/>
                  <a:gd name="T13" fmla="*/ 54 h 274"/>
                  <a:gd name="T14" fmla="*/ 67 w 226"/>
                  <a:gd name="T15" fmla="*/ 71 h 274"/>
                  <a:gd name="T16" fmla="*/ 62 w 226"/>
                  <a:gd name="T17" fmla="*/ 68 h 274"/>
                  <a:gd name="T18" fmla="*/ 0 w 226"/>
                  <a:gd name="T19" fmla="*/ 13 h 274"/>
                  <a:gd name="T20" fmla="*/ 2 w 226"/>
                  <a:gd name="T21" fmla="*/ 3 h 27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26"/>
                  <a:gd name="T34" fmla="*/ 0 h 274"/>
                  <a:gd name="T35" fmla="*/ 226 w 226"/>
                  <a:gd name="T36" fmla="*/ 274 h 27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26" h="274">
                    <a:moveTo>
                      <a:pt x="5" y="12"/>
                    </a:moveTo>
                    <a:lnTo>
                      <a:pt x="92" y="35"/>
                    </a:lnTo>
                    <a:lnTo>
                      <a:pt x="115" y="0"/>
                    </a:lnTo>
                    <a:lnTo>
                      <a:pt x="157" y="12"/>
                    </a:lnTo>
                    <a:lnTo>
                      <a:pt x="139" y="122"/>
                    </a:lnTo>
                    <a:lnTo>
                      <a:pt x="220" y="180"/>
                    </a:lnTo>
                    <a:lnTo>
                      <a:pt x="226" y="209"/>
                    </a:lnTo>
                    <a:lnTo>
                      <a:pt x="214" y="274"/>
                    </a:lnTo>
                    <a:lnTo>
                      <a:pt x="197" y="262"/>
                    </a:lnTo>
                    <a:lnTo>
                      <a:pt x="0" y="52"/>
                    </a:lnTo>
                    <a:lnTo>
                      <a:pt x="5" y="1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51" name="Freeform 331"/>
              <p:cNvSpPr>
                <a:spLocks/>
              </p:cNvSpPr>
              <p:nvPr/>
            </p:nvSpPr>
            <p:spPr bwMode="auto">
              <a:xfrm rot="-882543">
                <a:off x="5389" y="3305"/>
                <a:ext cx="155" cy="74"/>
              </a:xfrm>
              <a:custGeom>
                <a:avLst/>
                <a:gdLst>
                  <a:gd name="T0" fmla="*/ 4 w 506"/>
                  <a:gd name="T1" fmla="*/ 0 h 285"/>
                  <a:gd name="T2" fmla="*/ 34 w 506"/>
                  <a:gd name="T3" fmla="*/ 17 h 285"/>
                  <a:gd name="T4" fmla="*/ 100 w 506"/>
                  <a:gd name="T5" fmla="*/ 2 h 285"/>
                  <a:gd name="T6" fmla="*/ 146 w 506"/>
                  <a:gd name="T7" fmla="*/ 27 h 285"/>
                  <a:gd name="T8" fmla="*/ 155 w 506"/>
                  <a:gd name="T9" fmla="*/ 65 h 285"/>
                  <a:gd name="T10" fmla="*/ 137 w 506"/>
                  <a:gd name="T11" fmla="*/ 74 h 285"/>
                  <a:gd name="T12" fmla="*/ 109 w 506"/>
                  <a:gd name="T13" fmla="*/ 51 h 285"/>
                  <a:gd name="T14" fmla="*/ 119 w 506"/>
                  <a:gd name="T15" fmla="*/ 44 h 285"/>
                  <a:gd name="T16" fmla="*/ 121 w 506"/>
                  <a:gd name="T17" fmla="*/ 39 h 285"/>
                  <a:gd name="T18" fmla="*/ 96 w 506"/>
                  <a:gd name="T19" fmla="*/ 23 h 285"/>
                  <a:gd name="T20" fmla="*/ 82 w 506"/>
                  <a:gd name="T21" fmla="*/ 27 h 285"/>
                  <a:gd name="T22" fmla="*/ 55 w 506"/>
                  <a:gd name="T23" fmla="*/ 29 h 285"/>
                  <a:gd name="T24" fmla="*/ 80 w 506"/>
                  <a:gd name="T25" fmla="*/ 47 h 285"/>
                  <a:gd name="T26" fmla="*/ 62 w 506"/>
                  <a:gd name="T27" fmla="*/ 51 h 285"/>
                  <a:gd name="T28" fmla="*/ 0 w 506"/>
                  <a:gd name="T29" fmla="*/ 24 h 285"/>
                  <a:gd name="T30" fmla="*/ 6 w 506"/>
                  <a:gd name="T31" fmla="*/ 8 h 285"/>
                  <a:gd name="T32" fmla="*/ 4 w 506"/>
                  <a:gd name="T33" fmla="*/ 0 h 28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06"/>
                  <a:gd name="T52" fmla="*/ 0 h 285"/>
                  <a:gd name="T53" fmla="*/ 506 w 506"/>
                  <a:gd name="T54" fmla="*/ 285 h 285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06" h="285">
                    <a:moveTo>
                      <a:pt x="12" y="0"/>
                    </a:moveTo>
                    <a:lnTo>
                      <a:pt x="111" y="64"/>
                    </a:lnTo>
                    <a:lnTo>
                      <a:pt x="326" y="6"/>
                    </a:lnTo>
                    <a:lnTo>
                      <a:pt x="477" y="104"/>
                    </a:lnTo>
                    <a:lnTo>
                      <a:pt x="506" y="250"/>
                    </a:lnTo>
                    <a:lnTo>
                      <a:pt x="448" y="285"/>
                    </a:lnTo>
                    <a:lnTo>
                      <a:pt x="355" y="198"/>
                    </a:lnTo>
                    <a:lnTo>
                      <a:pt x="390" y="169"/>
                    </a:lnTo>
                    <a:lnTo>
                      <a:pt x="396" y="151"/>
                    </a:lnTo>
                    <a:lnTo>
                      <a:pt x="314" y="87"/>
                    </a:lnTo>
                    <a:lnTo>
                      <a:pt x="268" y="104"/>
                    </a:lnTo>
                    <a:lnTo>
                      <a:pt x="180" y="111"/>
                    </a:lnTo>
                    <a:lnTo>
                      <a:pt x="262" y="181"/>
                    </a:lnTo>
                    <a:lnTo>
                      <a:pt x="204" y="198"/>
                    </a:lnTo>
                    <a:lnTo>
                      <a:pt x="0" y="94"/>
                    </a:lnTo>
                    <a:lnTo>
                      <a:pt x="18" y="29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52" name="Freeform 332"/>
              <p:cNvSpPr>
                <a:spLocks/>
              </p:cNvSpPr>
              <p:nvPr/>
            </p:nvSpPr>
            <p:spPr bwMode="auto">
              <a:xfrm rot="-882543">
                <a:off x="5029" y="1714"/>
                <a:ext cx="128" cy="70"/>
              </a:xfrm>
              <a:custGeom>
                <a:avLst/>
                <a:gdLst>
                  <a:gd name="T0" fmla="*/ 113 w 412"/>
                  <a:gd name="T1" fmla="*/ 0 h 268"/>
                  <a:gd name="T2" fmla="*/ 94 w 412"/>
                  <a:gd name="T3" fmla="*/ 3 h 268"/>
                  <a:gd name="T4" fmla="*/ 90 w 412"/>
                  <a:gd name="T5" fmla="*/ 23 h 268"/>
                  <a:gd name="T6" fmla="*/ 81 w 412"/>
                  <a:gd name="T7" fmla="*/ 27 h 268"/>
                  <a:gd name="T8" fmla="*/ 68 w 412"/>
                  <a:gd name="T9" fmla="*/ 23 h 268"/>
                  <a:gd name="T10" fmla="*/ 57 w 412"/>
                  <a:gd name="T11" fmla="*/ 21 h 268"/>
                  <a:gd name="T12" fmla="*/ 49 w 412"/>
                  <a:gd name="T13" fmla="*/ 21 h 268"/>
                  <a:gd name="T14" fmla="*/ 47 w 412"/>
                  <a:gd name="T15" fmla="*/ 2 h 268"/>
                  <a:gd name="T16" fmla="*/ 34 w 412"/>
                  <a:gd name="T17" fmla="*/ 0 h 268"/>
                  <a:gd name="T18" fmla="*/ 14 w 412"/>
                  <a:gd name="T19" fmla="*/ 4 h 268"/>
                  <a:gd name="T20" fmla="*/ 22 w 412"/>
                  <a:gd name="T21" fmla="*/ 18 h 268"/>
                  <a:gd name="T22" fmla="*/ 18 w 412"/>
                  <a:gd name="T23" fmla="*/ 23 h 268"/>
                  <a:gd name="T24" fmla="*/ 2 w 412"/>
                  <a:gd name="T25" fmla="*/ 27 h 268"/>
                  <a:gd name="T26" fmla="*/ 2 w 412"/>
                  <a:gd name="T27" fmla="*/ 36 h 268"/>
                  <a:gd name="T28" fmla="*/ 18 w 412"/>
                  <a:gd name="T29" fmla="*/ 43 h 268"/>
                  <a:gd name="T30" fmla="*/ 22 w 412"/>
                  <a:gd name="T31" fmla="*/ 50 h 268"/>
                  <a:gd name="T32" fmla="*/ 0 w 412"/>
                  <a:gd name="T33" fmla="*/ 58 h 268"/>
                  <a:gd name="T34" fmla="*/ 7 w 412"/>
                  <a:gd name="T35" fmla="*/ 70 h 268"/>
                  <a:gd name="T36" fmla="*/ 43 w 412"/>
                  <a:gd name="T37" fmla="*/ 70 h 268"/>
                  <a:gd name="T38" fmla="*/ 60 w 412"/>
                  <a:gd name="T39" fmla="*/ 59 h 268"/>
                  <a:gd name="T40" fmla="*/ 81 w 412"/>
                  <a:gd name="T41" fmla="*/ 65 h 268"/>
                  <a:gd name="T42" fmla="*/ 94 w 412"/>
                  <a:gd name="T43" fmla="*/ 65 h 268"/>
                  <a:gd name="T44" fmla="*/ 105 w 412"/>
                  <a:gd name="T45" fmla="*/ 53 h 268"/>
                  <a:gd name="T46" fmla="*/ 99 w 412"/>
                  <a:gd name="T47" fmla="*/ 39 h 268"/>
                  <a:gd name="T48" fmla="*/ 116 w 412"/>
                  <a:gd name="T49" fmla="*/ 27 h 268"/>
                  <a:gd name="T50" fmla="*/ 128 w 412"/>
                  <a:gd name="T51" fmla="*/ 4 h 268"/>
                  <a:gd name="T52" fmla="*/ 116 w 412"/>
                  <a:gd name="T53" fmla="*/ 0 h 268"/>
                  <a:gd name="T54" fmla="*/ 113 w 412"/>
                  <a:gd name="T55" fmla="*/ 0 h 26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12"/>
                  <a:gd name="T85" fmla="*/ 0 h 268"/>
                  <a:gd name="T86" fmla="*/ 412 w 412"/>
                  <a:gd name="T87" fmla="*/ 268 h 26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12" h="268">
                    <a:moveTo>
                      <a:pt x="365" y="0"/>
                    </a:moveTo>
                    <a:lnTo>
                      <a:pt x="302" y="12"/>
                    </a:lnTo>
                    <a:lnTo>
                      <a:pt x="290" y="87"/>
                    </a:lnTo>
                    <a:lnTo>
                      <a:pt x="261" y="104"/>
                    </a:lnTo>
                    <a:lnTo>
                      <a:pt x="220" y="87"/>
                    </a:lnTo>
                    <a:lnTo>
                      <a:pt x="185" y="81"/>
                    </a:lnTo>
                    <a:lnTo>
                      <a:pt x="157" y="81"/>
                    </a:lnTo>
                    <a:lnTo>
                      <a:pt x="150" y="6"/>
                    </a:lnTo>
                    <a:lnTo>
                      <a:pt x="110" y="0"/>
                    </a:lnTo>
                    <a:lnTo>
                      <a:pt x="46" y="17"/>
                    </a:lnTo>
                    <a:lnTo>
                      <a:pt x="70" y="69"/>
                    </a:lnTo>
                    <a:lnTo>
                      <a:pt x="58" y="87"/>
                    </a:lnTo>
                    <a:lnTo>
                      <a:pt x="5" y="104"/>
                    </a:lnTo>
                    <a:lnTo>
                      <a:pt x="5" y="139"/>
                    </a:lnTo>
                    <a:lnTo>
                      <a:pt x="58" y="163"/>
                    </a:lnTo>
                    <a:lnTo>
                      <a:pt x="70" y="191"/>
                    </a:lnTo>
                    <a:lnTo>
                      <a:pt x="0" y="221"/>
                    </a:lnTo>
                    <a:lnTo>
                      <a:pt x="23" y="268"/>
                    </a:lnTo>
                    <a:lnTo>
                      <a:pt x="139" y="268"/>
                    </a:lnTo>
                    <a:lnTo>
                      <a:pt x="192" y="226"/>
                    </a:lnTo>
                    <a:lnTo>
                      <a:pt x="261" y="250"/>
                    </a:lnTo>
                    <a:lnTo>
                      <a:pt x="302" y="250"/>
                    </a:lnTo>
                    <a:lnTo>
                      <a:pt x="337" y="203"/>
                    </a:lnTo>
                    <a:lnTo>
                      <a:pt x="319" y="151"/>
                    </a:lnTo>
                    <a:lnTo>
                      <a:pt x="372" y="104"/>
                    </a:lnTo>
                    <a:lnTo>
                      <a:pt x="412" y="17"/>
                    </a:lnTo>
                    <a:lnTo>
                      <a:pt x="372" y="0"/>
                    </a:lnTo>
                    <a:lnTo>
                      <a:pt x="365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</p:grpSp>
        <p:grpSp>
          <p:nvGrpSpPr>
            <p:cNvPr id="7" name="Group 333"/>
            <p:cNvGrpSpPr>
              <a:grpSpLocks/>
            </p:cNvGrpSpPr>
            <p:nvPr/>
          </p:nvGrpSpPr>
          <p:grpSpPr bwMode="auto">
            <a:xfrm>
              <a:off x="614098" y="309118"/>
              <a:ext cx="7773125" cy="5883498"/>
              <a:chOff x="1098" y="367"/>
              <a:chExt cx="1450" cy="1379"/>
            </a:xfrm>
            <a:solidFill>
              <a:srgbClr val="5E81A0"/>
            </a:solidFill>
          </p:grpSpPr>
          <p:sp>
            <p:nvSpPr>
              <p:cNvPr id="8" name="Freeform 334"/>
              <p:cNvSpPr>
                <a:spLocks/>
              </p:cNvSpPr>
              <p:nvPr/>
            </p:nvSpPr>
            <p:spPr bwMode="auto">
              <a:xfrm>
                <a:off x="1338" y="428"/>
                <a:ext cx="47" cy="67"/>
              </a:xfrm>
              <a:custGeom>
                <a:avLst/>
                <a:gdLst>
                  <a:gd name="T0" fmla="*/ 24 w 377"/>
                  <a:gd name="T1" fmla="*/ 14 h 540"/>
                  <a:gd name="T2" fmla="*/ 20 w 377"/>
                  <a:gd name="T3" fmla="*/ 12 h 540"/>
                  <a:gd name="T4" fmla="*/ 19 w 377"/>
                  <a:gd name="T5" fmla="*/ 5 h 540"/>
                  <a:gd name="T6" fmla="*/ 17 w 377"/>
                  <a:gd name="T7" fmla="*/ 1 h 540"/>
                  <a:gd name="T8" fmla="*/ 14 w 377"/>
                  <a:gd name="T9" fmla="*/ 0 h 540"/>
                  <a:gd name="T10" fmla="*/ 10 w 377"/>
                  <a:gd name="T11" fmla="*/ 2 h 540"/>
                  <a:gd name="T12" fmla="*/ 8 w 377"/>
                  <a:gd name="T13" fmla="*/ 6 h 540"/>
                  <a:gd name="T14" fmla="*/ 0 w 377"/>
                  <a:gd name="T15" fmla="*/ 1 h 540"/>
                  <a:gd name="T16" fmla="*/ 0 w 377"/>
                  <a:gd name="T17" fmla="*/ 5 h 540"/>
                  <a:gd name="T18" fmla="*/ 3 w 377"/>
                  <a:gd name="T19" fmla="*/ 16 h 540"/>
                  <a:gd name="T20" fmla="*/ 6 w 377"/>
                  <a:gd name="T21" fmla="*/ 19 h 540"/>
                  <a:gd name="T22" fmla="*/ 6 w 377"/>
                  <a:gd name="T23" fmla="*/ 26 h 540"/>
                  <a:gd name="T24" fmla="*/ 13 w 377"/>
                  <a:gd name="T25" fmla="*/ 31 h 540"/>
                  <a:gd name="T26" fmla="*/ 17 w 377"/>
                  <a:gd name="T27" fmla="*/ 33 h 540"/>
                  <a:gd name="T28" fmla="*/ 23 w 377"/>
                  <a:gd name="T29" fmla="*/ 30 h 540"/>
                  <a:gd name="T30" fmla="*/ 23 w 377"/>
                  <a:gd name="T31" fmla="*/ 26 h 540"/>
                  <a:gd name="T32" fmla="*/ 28 w 377"/>
                  <a:gd name="T33" fmla="*/ 28 h 540"/>
                  <a:gd name="T34" fmla="*/ 30 w 377"/>
                  <a:gd name="T35" fmla="*/ 35 h 540"/>
                  <a:gd name="T36" fmla="*/ 25 w 377"/>
                  <a:gd name="T37" fmla="*/ 37 h 540"/>
                  <a:gd name="T38" fmla="*/ 21 w 377"/>
                  <a:gd name="T39" fmla="*/ 37 h 540"/>
                  <a:gd name="T40" fmla="*/ 21 w 377"/>
                  <a:gd name="T41" fmla="*/ 40 h 540"/>
                  <a:gd name="T42" fmla="*/ 25 w 377"/>
                  <a:gd name="T43" fmla="*/ 41 h 540"/>
                  <a:gd name="T44" fmla="*/ 30 w 377"/>
                  <a:gd name="T45" fmla="*/ 43 h 540"/>
                  <a:gd name="T46" fmla="*/ 27 w 377"/>
                  <a:gd name="T47" fmla="*/ 48 h 540"/>
                  <a:gd name="T48" fmla="*/ 21 w 377"/>
                  <a:gd name="T49" fmla="*/ 50 h 540"/>
                  <a:gd name="T50" fmla="*/ 25 w 377"/>
                  <a:gd name="T51" fmla="*/ 58 h 540"/>
                  <a:gd name="T52" fmla="*/ 33 w 377"/>
                  <a:gd name="T53" fmla="*/ 61 h 540"/>
                  <a:gd name="T54" fmla="*/ 35 w 377"/>
                  <a:gd name="T55" fmla="*/ 67 h 540"/>
                  <a:gd name="T56" fmla="*/ 37 w 377"/>
                  <a:gd name="T57" fmla="*/ 58 h 540"/>
                  <a:gd name="T58" fmla="*/ 38 w 377"/>
                  <a:gd name="T59" fmla="*/ 49 h 540"/>
                  <a:gd name="T60" fmla="*/ 39 w 377"/>
                  <a:gd name="T61" fmla="*/ 40 h 540"/>
                  <a:gd name="T62" fmla="*/ 44 w 377"/>
                  <a:gd name="T63" fmla="*/ 32 h 540"/>
                  <a:gd name="T64" fmla="*/ 44 w 377"/>
                  <a:gd name="T65" fmla="*/ 23 h 540"/>
                  <a:gd name="T66" fmla="*/ 47 w 377"/>
                  <a:gd name="T67" fmla="*/ 19 h 540"/>
                  <a:gd name="T68" fmla="*/ 44 w 377"/>
                  <a:gd name="T69" fmla="*/ 19 h 540"/>
                  <a:gd name="T70" fmla="*/ 37 w 377"/>
                  <a:gd name="T71" fmla="*/ 14 h 540"/>
                  <a:gd name="T72" fmla="*/ 32 w 377"/>
                  <a:gd name="T73" fmla="*/ 6 h 540"/>
                  <a:gd name="T74" fmla="*/ 29 w 377"/>
                  <a:gd name="T75" fmla="*/ 10 h 540"/>
                  <a:gd name="T76" fmla="*/ 22 w 377"/>
                  <a:gd name="T77" fmla="*/ 12 h 540"/>
                  <a:gd name="T78" fmla="*/ 24 w 377"/>
                  <a:gd name="T79" fmla="*/ 14 h 54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77"/>
                  <a:gd name="T121" fmla="*/ 0 h 540"/>
                  <a:gd name="T122" fmla="*/ 377 w 377"/>
                  <a:gd name="T123" fmla="*/ 540 h 540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77" h="540">
                    <a:moveTo>
                      <a:pt x="192" y="110"/>
                    </a:moveTo>
                    <a:lnTo>
                      <a:pt x="157" y="99"/>
                    </a:lnTo>
                    <a:lnTo>
                      <a:pt x="150" y="40"/>
                    </a:lnTo>
                    <a:lnTo>
                      <a:pt x="139" y="12"/>
                    </a:lnTo>
                    <a:lnTo>
                      <a:pt x="110" y="0"/>
                    </a:lnTo>
                    <a:lnTo>
                      <a:pt x="80" y="17"/>
                    </a:lnTo>
                    <a:lnTo>
                      <a:pt x="63" y="46"/>
                    </a:lnTo>
                    <a:lnTo>
                      <a:pt x="0" y="12"/>
                    </a:lnTo>
                    <a:lnTo>
                      <a:pt x="0" y="40"/>
                    </a:lnTo>
                    <a:lnTo>
                      <a:pt x="28" y="127"/>
                    </a:lnTo>
                    <a:lnTo>
                      <a:pt x="46" y="156"/>
                    </a:lnTo>
                    <a:lnTo>
                      <a:pt x="52" y="209"/>
                    </a:lnTo>
                    <a:lnTo>
                      <a:pt x="104" y="249"/>
                    </a:lnTo>
                    <a:lnTo>
                      <a:pt x="139" y="267"/>
                    </a:lnTo>
                    <a:lnTo>
                      <a:pt x="185" y="244"/>
                    </a:lnTo>
                    <a:lnTo>
                      <a:pt x="185" y="209"/>
                    </a:lnTo>
                    <a:lnTo>
                      <a:pt x="227" y="226"/>
                    </a:lnTo>
                    <a:lnTo>
                      <a:pt x="237" y="279"/>
                    </a:lnTo>
                    <a:lnTo>
                      <a:pt x="203" y="296"/>
                    </a:lnTo>
                    <a:lnTo>
                      <a:pt x="168" y="296"/>
                    </a:lnTo>
                    <a:lnTo>
                      <a:pt x="168" y="325"/>
                    </a:lnTo>
                    <a:lnTo>
                      <a:pt x="203" y="331"/>
                    </a:lnTo>
                    <a:lnTo>
                      <a:pt x="237" y="343"/>
                    </a:lnTo>
                    <a:lnTo>
                      <a:pt x="215" y="389"/>
                    </a:lnTo>
                    <a:lnTo>
                      <a:pt x="168" y="401"/>
                    </a:lnTo>
                    <a:lnTo>
                      <a:pt x="203" y="465"/>
                    </a:lnTo>
                    <a:lnTo>
                      <a:pt x="261" y="493"/>
                    </a:lnTo>
                    <a:lnTo>
                      <a:pt x="279" y="540"/>
                    </a:lnTo>
                    <a:lnTo>
                      <a:pt x="296" y="465"/>
                    </a:lnTo>
                    <a:lnTo>
                      <a:pt x="302" y="395"/>
                    </a:lnTo>
                    <a:lnTo>
                      <a:pt x="314" y="325"/>
                    </a:lnTo>
                    <a:lnTo>
                      <a:pt x="349" y="256"/>
                    </a:lnTo>
                    <a:lnTo>
                      <a:pt x="354" y="186"/>
                    </a:lnTo>
                    <a:lnTo>
                      <a:pt x="377" y="156"/>
                    </a:lnTo>
                    <a:lnTo>
                      <a:pt x="349" y="151"/>
                    </a:lnTo>
                    <a:lnTo>
                      <a:pt x="296" y="110"/>
                    </a:lnTo>
                    <a:lnTo>
                      <a:pt x="255" y="52"/>
                    </a:lnTo>
                    <a:lnTo>
                      <a:pt x="232" y="81"/>
                    </a:lnTo>
                    <a:lnTo>
                      <a:pt x="180" y="99"/>
                    </a:lnTo>
                    <a:lnTo>
                      <a:pt x="192" y="11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" name="Freeform 335"/>
              <p:cNvSpPr>
                <a:spLocks/>
              </p:cNvSpPr>
              <p:nvPr/>
            </p:nvSpPr>
            <p:spPr bwMode="auto">
              <a:xfrm>
                <a:off x="1387" y="424"/>
                <a:ext cx="24" cy="26"/>
              </a:xfrm>
              <a:custGeom>
                <a:avLst/>
                <a:gdLst>
                  <a:gd name="T0" fmla="*/ 3 w 192"/>
                  <a:gd name="T1" fmla="*/ 4 h 204"/>
                  <a:gd name="T2" fmla="*/ 0 w 192"/>
                  <a:gd name="T3" fmla="*/ 10 h 204"/>
                  <a:gd name="T4" fmla="*/ 0 w 192"/>
                  <a:gd name="T5" fmla="*/ 17 h 204"/>
                  <a:gd name="T6" fmla="*/ 2 w 192"/>
                  <a:gd name="T7" fmla="*/ 22 h 204"/>
                  <a:gd name="T8" fmla="*/ 5 w 192"/>
                  <a:gd name="T9" fmla="*/ 26 h 204"/>
                  <a:gd name="T10" fmla="*/ 9 w 192"/>
                  <a:gd name="T11" fmla="*/ 25 h 204"/>
                  <a:gd name="T12" fmla="*/ 12 w 192"/>
                  <a:gd name="T13" fmla="*/ 22 h 204"/>
                  <a:gd name="T14" fmla="*/ 17 w 192"/>
                  <a:gd name="T15" fmla="*/ 17 h 204"/>
                  <a:gd name="T16" fmla="*/ 21 w 192"/>
                  <a:gd name="T17" fmla="*/ 16 h 204"/>
                  <a:gd name="T18" fmla="*/ 24 w 192"/>
                  <a:gd name="T19" fmla="*/ 10 h 204"/>
                  <a:gd name="T20" fmla="*/ 24 w 192"/>
                  <a:gd name="T21" fmla="*/ 4 h 204"/>
                  <a:gd name="T22" fmla="*/ 15 w 192"/>
                  <a:gd name="T23" fmla="*/ 0 h 204"/>
                  <a:gd name="T24" fmla="*/ 5 w 192"/>
                  <a:gd name="T25" fmla="*/ 6 h 204"/>
                  <a:gd name="T26" fmla="*/ 3 w 192"/>
                  <a:gd name="T27" fmla="*/ 8 h 204"/>
                  <a:gd name="T28" fmla="*/ 3 w 192"/>
                  <a:gd name="T29" fmla="*/ 4 h 20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92"/>
                  <a:gd name="T46" fmla="*/ 0 h 204"/>
                  <a:gd name="T47" fmla="*/ 192 w 192"/>
                  <a:gd name="T48" fmla="*/ 204 h 20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92" h="204">
                    <a:moveTo>
                      <a:pt x="23" y="35"/>
                    </a:moveTo>
                    <a:lnTo>
                      <a:pt x="0" y="76"/>
                    </a:lnTo>
                    <a:lnTo>
                      <a:pt x="0" y="134"/>
                    </a:lnTo>
                    <a:lnTo>
                      <a:pt x="12" y="175"/>
                    </a:lnTo>
                    <a:lnTo>
                      <a:pt x="40" y="204"/>
                    </a:lnTo>
                    <a:lnTo>
                      <a:pt x="75" y="198"/>
                    </a:lnTo>
                    <a:lnTo>
                      <a:pt x="93" y="169"/>
                    </a:lnTo>
                    <a:lnTo>
                      <a:pt x="134" y="134"/>
                    </a:lnTo>
                    <a:lnTo>
                      <a:pt x="169" y="129"/>
                    </a:lnTo>
                    <a:lnTo>
                      <a:pt x="192" y="76"/>
                    </a:lnTo>
                    <a:lnTo>
                      <a:pt x="192" y="30"/>
                    </a:lnTo>
                    <a:lnTo>
                      <a:pt x="122" y="0"/>
                    </a:lnTo>
                    <a:lnTo>
                      <a:pt x="40" y="47"/>
                    </a:lnTo>
                    <a:lnTo>
                      <a:pt x="23" y="59"/>
                    </a:lnTo>
                    <a:lnTo>
                      <a:pt x="23" y="3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" name="Freeform 336"/>
              <p:cNvSpPr>
                <a:spLocks/>
              </p:cNvSpPr>
              <p:nvPr/>
            </p:nvSpPr>
            <p:spPr bwMode="auto">
              <a:xfrm>
                <a:off x="1387" y="463"/>
                <a:ext cx="16" cy="25"/>
              </a:xfrm>
              <a:custGeom>
                <a:avLst/>
                <a:gdLst>
                  <a:gd name="T0" fmla="*/ 9 w 127"/>
                  <a:gd name="T1" fmla="*/ 8 h 203"/>
                  <a:gd name="T2" fmla="*/ 5 w 127"/>
                  <a:gd name="T3" fmla="*/ 4 h 203"/>
                  <a:gd name="T4" fmla="*/ 0 w 127"/>
                  <a:gd name="T5" fmla="*/ 0 h 203"/>
                  <a:gd name="T6" fmla="*/ 0 w 127"/>
                  <a:gd name="T7" fmla="*/ 14 h 203"/>
                  <a:gd name="T8" fmla="*/ 6 w 127"/>
                  <a:gd name="T9" fmla="*/ 17 h 203"/>
                  <a:gd name="T10" fmla="*/ 9 w 127"/>
                  <a:gd name="T11" fmla="*/ 23 h 203"/>
                  <a:gd name="T12" fmla="*/ 13 w 127"/>
                  <a:gd name="T13" fmla="*/ 25 h 203"/>
                  <a:gd name="T14" fmla="*/ 15 w 127"/>
                  <a:gd name="T15" fmla="*/ 19 h 203"/>
                  <a:gd name="T16" fmla="*/ 16 w 127"/>
                  <a:gd name="T17" fmla="*/ 12 h 203"/>
                  <a:gd name="T18" fmla="*/ 12 w 127"/>
                  <a:gd name="T19" fmla="*/ 9 h 203"/>
                  <a:gd name="T20" fmla="*/ 7 w 127"/>
                  <a:gd name="T21" fmla="*/ 10 h 203"/>
                  <a:gd name="T22" fmla="*/ 4 w 127"/>
                  <a:gd name="T23" fmla="*/ 6 h 203"/>
                  <a:gd name="T24" fmla="*/ 0 w 127"/>
                  <a:gd name="T25" fmla="*/ 4 h 203"/>
                  <a:gd name="T26" fmla="*/ 9 w 127"/>
                  <a:gd name="T27" fmla="*/ 8 h 20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7"/>
                  <a:gd name="T43" fmla="*/ 0 h 203"/>
                  <a:gd name="T44" fmla="*/ 127 w 127"/>
                  <a:gd name="T45" fmla="*/ 203 h 20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7" h="203">
                    <a:moveTo>
                      <a:pt x="75" y="64"/>
                    </a:moveTo>
                    <a:lnTo>
                      <a:pt x="40" y="34"/>
                    </a:lnTo>
                    <a:lnTo>
                      <a:pt x="0" y="0"/>
                    </a:lnTo>
                    <a:lnTo>
                      <a:pt x="0" y="110"/>
                    </a:lnTo>
                    <a:lnTo>
                      <a:pt x="47" y="139"/>
                    </a:lnTo>
                    <a:lnTo>
                      <a:pt x="75" y="186"/>
                    </a:lnTo>
                    <a:lnTo>
                      <a:pt x="105" y="203"/>
                    </a:lnTo>
                    <a:lnTo>
                      <a:pt x="122" y="151"/>
                    </a:lnTo>
                    <a:lnTo>
                      <a:pt x="127" y="99"/>
                    </a:lnTo>
                    <a:lnTo>
                      <a:pt x="93" y="75"/>
                    </a:lnTo>
                    <a:lnTo>
                      <a:pt x="58" y="81"/>
                    </a:lnTo>
                    <a:lnTo>
                      <a:pt x="29" y="52"/>
                    </a:lnTo>
                    <a:lnTo>
                      <a:pt x="0" y="34"/>
                    </a:lnTo>
                    <a:lnTo>
                      <a:pt x="75" y="6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" name="Freeform 337"/>
              <p:cNvSpPr>
                <a:spLocks/>
              </p:cNvSpPr>
              <p:nvPr/>
            </p:nvSpPr>
            <p:spPr bwMode="auto">
              <a:xfrm>
                <a:off x="1955" y="1245"/>
                <a:ext cx="78" cy="82"/>
              </a:xfrm>
              <a:custGeom>
                <a:avLst/>
                <a:gdLst>
                  <a:gd name="T0" fmla="*/ 34 w 627"/>
                  <a:gd name="T1" fmla="*/ 17 h 663"/>
                  <a:gd name="T2" fmla="*/ 31 w 627"/>
                  <a:gd name="T3" fmla="*/ 14 h 663"/>
                  <a:gd name="T4" fmla="*/ 25 w 627"/>
                  <a:gd name="T5" fmla="*/ 9 h 663"/>
                  <a:gd name="T6" fmla="*/ 20 w 627"/>
                  <a:gd name="T7" fmla="*/ 3 h 663"/>
                  <a:gd name="T8" fmla="*/ 14 w 627"/>
                  <a:gd name="T9" fmla="*/ 0 h 663"/>
                  <a:gd name="T10" fmla="*/ 8 w 627"/>
                  <a:gd name="T11" fmla="*/ 6 h 663"/>
                  <a:gd name="T12" fmla="*/ 4 w 627"/>
                  <a:gd name="T13" fmla="*/ 1 h 663"/>
                  <a:gd name="T14" fmla="*/ 0 w 627"/>
                  <a:gd name="T15" fmla="*/ 0 h 663"/>
                  <a:gd name="T16" fmla="*/ 4 w 627"/>
                  <a:gd name="T17" fmla="*/ 7 h 663"/>
                  <a:gd name="T18" fmla="*/ 12 w 627"/>
                  <a:gd name="T19" fmla="*/ 16 h 663"/>
                  <a:gd name="T20" fmla="*/ 18 w 627"/>
                  <a:gd name="T21" fmla="*/ 21 h 663"/>
                  <a:gd name="T22" fmla="*/ 26 w 627"/>
                  <a:gd name="T23" fmla="*/ 34 h 663"/>
                  <a:gd name="T24" fmla="*/ 30 w 627"/>
                  <a:gd name="T25" fmla="*/ 38 h 663"/>
                  <a:gd name="T26" fmla="*/ 30 w 627"/>
                  <a:gd name="T27" fmla="*/ 44 h 663"/>
                  <a:gd name="T28" fmla="*/ 30 w 627"/>
                  <a:gd name="T29" fmla="*/ 55 h 663"/>
                  <a:gd name="T30" fmla="*/ 37 w 627"/>
                  <a:gd name="T31" fmla="*/ 60 h 663"/>
                  <a:gd name="T32" fmla="*/ 44 w 627"/>
                  <a:gd name="T33" fmla="*/ 66 h 663"/>
                  <a:gd name="T34" fmla="*/ 52 w 627"/>
                  <a:gd name="T35" fmla="*/ 74 h 663"/>
                  <a:gd name="T36" fmla="*/ 58 w 627"/>
                  <a:gd name="T37" fmla="*/ 79 h 663"/>
                  <a:gd name="T38" fmla="*/ 64 w 627"/>
                  <a:gd name="T39" fmla="*/ 82 h 663"/>
                  <a:gd name="T40" fmla="*/ 73 w 627"/>
                  <a:gd name="T41" fmla="*/ 82 h 663"/>
                  <a:gd name="T42" fmla="*/ 78 w 627"/>
                  <a:gd name="T43" fmla="*/ 76 h 663"/>
                  <a:gd name="T44" fmla="*/ 78 w 627"/>
                  <a:gd name="T45" fmla="*/ 70 h 663"/>
                  <a:gd name="T46" fmla="*/ 74 w 627"/>
                  <a:gd name="T47" fmla="*/ 64 h 663"/>
                  <a:gd name="T48" fmla="*/ 69 w 627"/>
                  <a:gd name="T49" fmla="*/ 58 h 663"/>
                  <a:gd name="T50" fmla="*/ 66 w 627"/>
                  <a:gd name="T51" fmla="*/ 53 h 663"/>
                  <a:gd name="T52" fmla="*/ 61 w 627"/>
                  <a:gd name="T53" fmla="*/ 47 h 663"/>
                  <a:gd name="T54" fmla="*/ 53 w 627"/>
                  <a:gd name="T55" fmla="*/ 40 h 663"/>
                  <a:gd name="T56" fmla="*/ 49 w 627"/>
                  <a:gd name="T57" fmla="*/ 37 h 663"/>
                  <a:gd name="T58" fmla="*/ 45 w 627"/>
                  <a:gd name="T59" fmla="*/ 32 h 663"/>
                  <a:gd name="T60" fmla="*/ 38 w 627"/>
                  <a:gd name="T61" fmla="*/ 27 h 663"/>
                  <a:gd name="T62" fmla="*/ 36 w 627"/>
                  <a:gd name="T63" fmla="*/ 24 h 663"/>
                  <a:gd name="T64" fmla="*/ 34 w 627"/>
                  <a:gd name="T65" fmla="*/ 17 h 663"/>
                  <a:gd name="T66" fmla="*/ 34 w 627"/>
                  <a:gd name="T67" fmla="*/ 17 h 66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627"/>
                  <a:gd name="T103" fmla="*/ 0 h 663"/>
                  <a:gd name="T104" fmla="*/ 627 w 627"/>
                  <a:gd name="T105" fmla="*/ 663 h 66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627" h="663">
                    <a:moveTo>
                      <a:pt x="273" y="134"/>
                    </a:moveTo>
                    <a:lnTo>
                      <a:pt x="250" y="112"/>
                    </a:lnTo>
                    <a:lnTo>
                      <a:pt x="198" y="70"/>
                    </a:lnTo>
                    <a:lnTo>
                      <a:pt x="157" y="24"/>
                    </a:lnTo>
                    <a:lnTo>
                      <a:pt x="116" y="0"/>
                    </a:lnTo>
                    <a:lnTo>
                      <a:pt x="63" y="47"/>
                    </a:lnTo>
                    <a:lnTo>
                      <a:pt x="29" y="12"/>
                    </a:lnTo>
                    <a:lnTo>
                      <a:pt x="0" y="0"/>
                    </a:lnTo>
                    <a:lnTo>
                      <a:pt x="29" y="59"/>
                    </a:lnTo>
                    <a:lnTo>
                      <a:pt x="98" y="129"/>
                    </a:lnTo>
                    <a:lnTo>
                      <a:pt x="145" y="169"/>
                    </a:lnTo>
                    <a:lnTo>
                      <a:pt x="210" y="274"/>
                    </a:lnTo>
                    <a:lnTo>
                      <a:pt x="238" y="309"/>
                    </a:lnTo>
                    <a:lnTo>
                      <a:pt x="243" y="356"/>
                    </a:lnTo>
                    <a:lnTo>
                      <a:pt x="238" y="448"/>
                    </a:lnTo>
                    <a:lnTo>
                      <a:pt x="296" y="483"/>
                    </a:lnTo>
                    <a:lnTo>
                      <a:pt x="354" y="535"/>
                    </a:lnTo>
                    <a:lnTo>
                      <a:pt x="418" y="600"/>
                    </a:lnTo>
                    <a:lnTo>
                      <a:pt x="465" y="635"/>
                    </a:lnTo>
                    <a:lnTo>
                      <a:pt x="511" y="663"/>
                    </a:lnTo>
                    <a:lnTo>
                      <a:pt x="587" y="663"/>
                    </a:lnTo>
                    <a:lnTo>
                      <a:pt x="627" y="611"/>
                    </a:lnTo>
                    <a:lnTo>
                      <a:pt x="627" y="565"/>
                    </a:lnTo>
                    <a:lnTo>
                      <a:pt x="592" y="518"/>
                    </a:lnTo>
                    <a:lnTo>
                      <a:pt x="552" y="471"/>
                    </a:lnTo>
                    <a:lnTo>
                      <a:pt x="529" y="425"/>
                    </a:lnTo>
                    <a:lnTo>
                      <a:pt x="494" y="379"/>
                    </a:lnTo>
                    <a:lnTo>
                      <a:pt x="424" y="321"/>
                    </a:lnTo>
                    <a:lnTo>
                      <a:pt x="395" y="297"/>
                    </a:lnTo>
                    <a:lnTo>
                      <a:pt x="360" y="256"/>
                    </a:lnTo>
                    <a:lnTo>
                      <a:pt x="308" y="222"/>
                    </a:lnTo>
                    <a:lnTo>
                      <a:pt x="290" y="192"/>
                    </a:lnTo>
                    <a:lnTo>
                      <a:pt x="273" y="140"/>
                    </a:lnTo>
                    <a:lnTo>
                      <a:pt x="273" y="13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" name="Freeform 338"/>
              <p:cNvSpPr>
                <a:spLocks/>
              </p:cNvSpPr>
              <p:nvPr/>
            </p:nvSpPr>
            <p:spPr bwMode="auto">
              <a:xfrm>
                <a:off x="2029" y="1330"/>
                <a:ext cx="62" cy="14"/>
              </a:xfrm>
              <a:custGeom>
                <a:avLst/>
                <a:gdLst>
                  <a:gd name="T0" fmla="*/ 15 w 500"/>
                  <a:gd name="T1" fmla="*/ 7 h 117"/>
                  <a:gd name="T2" fmla="*/ 7 w 500"/>
                  <a:gd name="T3" fmla="*/ 12 h 117"/>
                  <a:gd name="T4" fmla="*/ 2 w 500"/>
                  <a:gd name="T5" fmla="*/ 10 h 117"/>
                  <a:gd name="T6" fmla="*/ 0 w 500"/>
                  <a:gd name="T7" fmla="*/ 6 h 117"/>
                  <a:gd name="T8" fmla="*/ 2 w 500"/>
                  <a:gd name="T9" fmla="*/ 2 h 117"/>
                  <a:gd name="T10" fmla="*/ 9 w 500"/>
                  <a:gd name="T11" fmla="*/ 2 h 117"/>
                  <a:gd name="T12" fmla="*/ 17 w 500"/>
                  <a:gd name="T13" fmla="*/ 3 h 117"/>
                  <a:gd name="T14" fmla="*/ 22 w 500"/>
                  <a:gd name="T15" fmla="*/ 5 h 117"/>
                  <a:gd name="T16" fmla="*/ 24 w 500"/>
                  <a:gd name="T17" fmla="*/ 1 h 117"/>
                  <a:gd name="T18" fmla="*/ 35 w 500"/>
                  <a:gd name="T19" fmla="*/ 0 h 117"/>
                  <a:gd name="T20" fmla="*/ 43 w 500"/>
                  <a:gd name="T21" fmla="*/ 0 h 117"/>
                  <a:gd name="T22" fmla="*/ 49 w 500"/>
                  <a:gd name="T23" fmla="*/ 3 h 117"/>
                  <a:gd name="T24" fmla="*/ 53 w 500"/>
                  <a:gd name="T25" fmla="*/ 5 h 117"/>
                  <a:gd name="T26" fmla="*/ 59 w 500"/>
                  <a:gd name="T27" fmla="*/ 9 h 117"/>
                  <a:gd name="T28" fmla="*/ 62 w 500"/>
                  <a:gd name="T29" fmla="*/ 10 h 117"/>
                  <a:gd name="T30" fmla="*/ 62 w 500"/>
                  <a:gd name="T31" fmla="*/ 12 h 117"/>
                  <a:gd name="T32" fmla="*/ 48 w 500"/>
                  <a:gd name="T33" fmla="*/ 13 h 117"/>
                  <a:gd name="T34" fmla="*/ 39 w 500"/>
                  <a:gd name="T35" fmla="*/ 14 h 117"/>
                  <a:gd name="T36" fmla="*/ 33 w 500"/>
                  <a:gd name="T37" fmla="*/ 12 h 117"/>
                  <a:gd name="T38" fmla="*/ 25 w 500"/>
                  <a:gd name="T39" fmla="*/ 10 h 117"/>
                  <a:gd name="T40" fmla="*/ 20 w 500"/>
                  <a:gd name="T41" fmla="*/ 6 h 117"/>
                  <a:gd name="T42" fmla="*/ 16 w 500"/>
                  <a:gd name="T43" fmla="*/ 6 h 117"/>
                  <a:gd name="T44" fmla="*/ 15 w 500"/>
                  <a:gd name="T45" fmla="*/ 6 h 117"/>
                  <a:gd name="T46" fmla="*/ 15 w 500"/>
                  <a:gd name="T47" fmla="*/ 7 h 11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00"/>
                  <a:gd name="T73" fmla="*/ 0 h 117"/>
                  <a:gd name="T74" fmla="*/ 500 w 500"/>
                  <a:gd name="T75" fmla="*/ 117 h 11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00" h="117">
                    <a:moveTo>
                      <a:pt x="122" y="59"/>
                    </a:moveTo>
                    <a:lnTo>
                      <a:pt x="59" y="99"/>
                    </a:lnTo>
                    <a:lnTo>
                      <a:pt x="18" y="82"/>
                    </a:lnTo>
                    <a:lnTo>
                      <a:pt x="0" y="53"/>
                    </a:lnTo>
                    <a:lnTo>
                      <a:pt x="18" y="18"/>
                    </a:lnTo>
                    <a:lnTo>
                      <a:pt x="70" y="18"/>
                    </a:lnTo>
                    <a:lnTo>
                      <a:pt x="134" y="24"/>
                    </a:lnTo>
                    <a:lnTo>
                      <a:pt x="181" y="42"/>
                    </a:lnTo>
                    <a:lnTo>
                      <a:pt x="192" y="12"/>
                    </a:lnTo>
                    <a:lnTo>
                      <a:pt x="286" y="0"/>
                    </a:lnTo>
                    <a:lnTo>
                      <a:pt x="349" y="0"/>
                    </a:lnTo>
                    <a:lnTo>
                      <a:pt x="396" y="24"/>
                    </a:lnTo>
                    <a:lnTo>
                      <a:pt x="431" y="42"/>
                    </a:lnTo>
                    <a:lnTo>
                      <a:pt x="478" y="77"/>
                    </a:lnTo>
                    <a:lnTo>
                      <a:pt x="500" y="82"/>
                    </a:lnTo>
                    <a:lnTo>
                      <a:pt x="500" y="99"/>
                    </a:lnTo>
                    <a:lnTo>
                      <a:pt x="384" y="111"/>
                    </a:lnTo>
                    <a:lnTo>
                      <a:pt x="314" y="117"/>
                    </a:lnTo>
                    <a:lnTo>
                      <a:pt x="268" y="99"/>
                    </a:lnTo>
                    <a:lnTo>
                      <a:pt x="204" y="82"/>
                    </a:lnTo>
                    <a:lnTo>
                      <a:pt x="164" y="53"/>
                    </a:lnTo>
                    <a:lnTo>
                      <a:pt x="129" y="47"/>
                    </a:lnTo>
                    <a:lnTo>
                      <a:pt x="117" y="47"/>
                    </a:lnTo>
                    <a:lnTo>
                      <a:pt x="122" y="5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" name="Freeform 339"/>
              <p:cNvSpPr>
                <a:spLocks/>
              </p:cNvSpPr>
              <p:nvPr/>
            </p:nvSpPr>
            <p:spPr bwMode="auto">
              <a:xfrm>
                <a:off x="2123" y="1333"/>
                <a:ext cx="19" cy="4"/>
              </a:xfrm>
              <a:custGeom>
                <a:avLst/>
                <a:gdLst>
                  <a:gd name="T0" fmla="*/ 4 w 157"/>
                  <a:gd name="T1" fmla="*/ 3 h 35"/>
                  <a:gd name="T2" fmla="*/ 0 w 157"/>
                  <a:gd name="T3" fmla="*/ 0 h 35"/>
                  <a:gd name="T4" fmla="*/ 6 w 157"/>
                  <a:gd name="T5" fmla="*/ 0 h 35"/>
                  <a:gd name="T6" fmla="*/ 12 w 157"/>
                  <a:gd name="T7" fmla="*/ 0 h 35"/>
                  <a:gd name="T8" fmla="*/ 17 w 157"/>
                  <a:gd name="T9" fmla="*/ 0 h 35"/>
                  <a:gd name="T10" fmla="*/ 19 w 157"/>
                  <a:gd name="T11" fmla="*/ 4 h 35"/>
                  <a:gd name="T12" fmla="*/ 12 w 157"/>
                  <a:gd name="T13" fmla="*/ 3 h 35"/>
                  <a:gd name="T14" fmla="*/ 4 w 157"/>
                  <a:gd name="T15" fmla="*/ 3 h 35"/>
                  <a:gd name="T16" fmla="*/ 4 w 157"/>
                  <a:gd name="T17" fmla="*/ 3 h 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7"/>
                  <a:gd name="T28" fmla="*/ 0 h 35"/>
                  <a:gd name="T29" fmla="*/ 157 w 157"/>
                  <a:gd name="T30" fmla="*/ 35 h 3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7" h="35">
                    <a:moveTo>
                      <a:pt x="35" y="29"/>
                    </a:moveTo>
                    <a:lnTo>
                      <a:pt x="0" y="0"/>
                    </a:lnTo>
                    <a:lnTo>
                      <a:pt x="52" y="0"/>
                    </a:lnTo>
                    <a:lnTo>
                      <a:pt x="99" y="0"/>
                    </a:lnTo>
                    <a:lnTo>
                      <a:pt x="140" y="0"/>
                    </a:lnTo>
                    <a:lnTo>
                      <a:pt x="157" y="35"/>
                    </a:lnTo>
                    <a:lnTo>
                      <a:pt x="99" y="29"/>
                    </a:lnTo>
                    <a:lnTo>
                      <a:pt x="35" y="23"/>
                    </a:lnTo>
                    <a:lnTo>
                      <a:pt x="35" y="2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" name="Freeform 340"/>
              <p:cNvSpPr>
                <a:spLocks/>
              </p:cNvSpPr>
              <p:nvPr/>
            </p:nvSpPr>
            <p:spPr bwMode="auto">
              <a:xfrm>
                <a:off x="2119" y="1344"/>
                <a:ext cx="12" cy="5"/>
              </a:xfrm>
              <a:custGeom>
                <a:avLst/>
                <a:gdLst>
                  <a:gd name="T0" fmla="*/ 0 w 98"/>
                  <a:gd name="T1" fmla="*/ 1 h 41"/>
                  <a:gd name="T2" fmla="*/ 4 w 98"/>
                  <a:gd name="T3" fmla="*/ 0 h 41"/>
                  <a:gd name="T4" fmla="*/ 11 w 98"/>
                  <a:gd name="T5" fmla="*/ 0 h 41"/>
                  <a:gd name="T6" fmla="*/ 12 w 98"/>
                  <a:gd name="T7" fmla="*/ 5 h 41"/>
                  <a:gd name="T8" fmla="*/ 8 w 98"/>
                  <a:gd name="T9" fmla="*/ 4 h 41"/>
                  <a:gd name="T10" fmla="*/ 4 w 98"/>
                  <a:gd name="T11" fmla="*/ 1 h 41"/>
                  <a:gd name="T12" fmla="*/ 1 w 98"/>
                  <a:gd name="T13" fmla="*/ 1 h 41"/>
                  <a:gd name="T14" fmla="*/ 0 w 98"/>
                  <a:gd name="T15" fmla="*/ 1 h 4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8"/>
                  <a:gd name="T25" fmla="*/ 0 h 41"/>
                  <a:gd name="T26" fmla="*/ 98 w 98"/>
                  <a:gd name="T27" fmla="*/ 41 h 4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8" h="41">
                    <a:moveTo>
                      <a:pt x="0" y="6"/>
                    </a:moveTo>
                    <a:lnTo>
                      <a:pt x="35" y="0"/>
                    </a:lnTo>
                    <a:lnTo>
                      <a:pt x="87" y="0"/>
                    </a:lnTo>
                    <a:lnTo>
                      <a:pt x="98" y="41"/>
                    </a:lnTo>
                    <a:lnTo>
                      <a:pt x="69" y="29"/>
                    </a:lnTo>
                    <a:lnTo>
                      <a:pt x="35" y="11"/>
                    </a:lnTo>
                    <a:lnTo>
                      <a:pt x="5" y="11"/>
                    </a:lnTo>
                    <a:lnTo>
                      <a:pt x="0" y="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" name="Freeform 341"/>
              <p:cNvSpPr>
                <a:spLocks/>
              </p:cNvSpPr>
              <p:nvPr/>
            </p:nvSpPr>
            <p:spPr bwMode="auto">
              <a:xfrm>
                <a:off x="2152" y="1321"/>
                <a:ext cx="22" cy="20"/>
              </a:xfrm>
              <a:custGeom>
                <a:avLst/>
                <a:gdLst>
                  <a:gd name="T0" fmla="*/ 0 w 174"/>
                  <a:gd name="T1" fmla="*/ 20 h 156"/>
                  <a:gd name="T2" fmla="*/ 4 w 174"/>
                  <a:gd name="T3" fmla="*/ 15 h 156"/>
                  <a:gd name="T4" fmla="*/ 12 w 174"/>
                  <a:gd name="T5" fmla="*/ 9 h 156"/>
                  <a:gd name="T6" fmla="*/ 15 w 174"/>
                  <a:gd name="T7" fmla="*/ 6 h 156"/>
                  <a:gd name="T8" fmla="*/ 22 w 174"/>
                  <a:gd name="T9" fmla="*/ 0 h 156"/>
                  <a:gd name="T10" fmla="*/ 20 w 174"/>
                  <a:gd name="T11" fmla="*/ 7 h 156"/>
                  <a:gd name="T12" fmla="*/ 13 w 174"/>
                  <a:gd name="T13" fmla="*/ 11 h 156"/>
                  <a:gd name="T14" fmla="*/ 7 w 174"/>
                  <a:gd name="T15" fmla="*/ 17 h 156"/>
                  <a:gd name="T16" fmla="*/ 2 w 174"/>
                  <a:gd name="T17" fmla="*/ 19 h 156"/>
                  <a:gd name="T18" fmla="*/ 0 w 174"/>
                  <a:gd name="T19" fmla="*/ 20 h 15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4"/>
                  <a:gd name="T31" fmla="*/ 0 h 156"/>
                  <a:gd name="T32" fmla="*/ 174 w 174"/>
                  <a:gd name="T33" fmla="*/ 156 h 15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4" h="156">
                    <a:moveTo>
                      <a:pt x="0" y="156"/>
                    </a:moveTo>
                    <a:lnTo>
                      <a:pt x="35" y="116"/>
                    </a:lnTo>
                    <a:lnTo>
                      <a:pt x="92" y="69"/>
                    </a:lnTo>
                    <a:lnTo>
                      <a:pt x="122" y="46"/>
                    </a:lnTo>
                    <a:lnTo>
                      <a:pt x="174" y="0"/>
                    </a:lnTo>
                    <a:lnTo>
                      <a:pt x="157" y="58"/>
                    </a:lnTo>
                    <a:lnTo>
                      <a:pt x="104" y="87"/>
                    </a:lnTo>
                    <a:lnTo>
                      <a:pt x="52" y="134"/>
                    </a:lnTo>
                    <a:lnTo>
                      <a:pt x="17" y="151"/>
                    </a:lnTo>
                    <a:lnTo>
                      <a:pt x="0" y="15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" name="Freeform 342"/>
              <p:cNvSpPr>
                <a:spLocks/>
              </p:cNvSpPr>
              <p:nvPr/>
            </p:nvSpPr>
            <p:spPr bwMode="auto">
              <a:xfrm>
                <a:off x="2057" y="1241"/>
                <a:ext cx="66" cy="70"/>
              </a:xfrm>
              <a:custGeom>
                <a:avLst/>
                <a:gdLst>
                  <a:gd name="T0" fmla="*/ 35 w 523"/>
                  <a:gd name="T1" fmla="*/ 67 h 558"/>
                  <a:gd name="T2" fmla="*/ 24 w 523"/>
                  <a:gd name="T3" fmla="*/ 66 h 558"/>
                  <a:gd name="T4" fmla="*/ 17 w 523"/>
                  <a:gd name="T5" fmla="*/ 70 h 558"/>
                  <a:gd name="T6" fmla="*/ 12 w 523"/>
                  <a:gd name="T7" fmla="*/ 70 h 558"/>
                  <a:gd name="T8" fmla="*/ 7 w 523"/>
                  <a:gd name="T9" fmla="*/ 67 h 558"/>
                  <a:gd name="T10" fmla="*/ 5 w 523"/>
                  <a:gd name="T11" fmla="*/ 63 h 558"/>
                  <a:gd name="T12" fmla="*/ 7 w 523"/>
                  <a:gd name="T13" fmla="*/ 58 h 558"/>
                  <a:gd name="T14" fmla="*/ 5 w 523"/>
                  <a:gd name="T15" fmla="*/ 57 h 558"/>
                  <a:gd name="T16" fmla="*/ 0 w 523"/>
                  <a:gd name="T17" fmla="*/ 54 h 558"/>
                  <a:gd name="T18" fmla="*/ 0 w 523"/>
                  <a:gd name="T19" fmla="*/ 48 h 558"/>
                  <a:gd name="T20" fmla="*/ 2 w 523"/>
                  <a:gd name="T21" fmla="*/ 42 h 558"/>
                  <a:gd name="T22" fmla="*/ 2 w 523"/>
                  <a:gd name="T23" fmla="*/ 35 h 558"/>
                  <a:gd name="T24" fmla="*/ 6 w 523"/>
                  <a:gd name="T25" fmla="*/ 28 h 558"/>
                  <a:gd name="T26" fmla="*/ 12 w 523"/>
                  <a:gd name="T27" fmla="*/ 31 h 558"/>
                  <a:gd name="T28" fmla="*/ 15 w 523"/>
                  <a:gd name="T29" fmla="*/ 33 h 558"/>
                  <a:gd name="T30" fmla="*/ 21 w 523"/>
                  <a:gd name="T31" fmla="*/ 32 h 558"/>
                  <a:gd name="T32" fmla="*/ 30 w 523"/>
                  <a:gd name="T33" fmla="*/ 25 h 558"/>
                  <a:gd name="T34" fmla="*/ 34 w 523"/>
                  <a:gd name="T35" fmla="*/ 23 h 558"/>
                  <a:gd name="T36" fmla="*/ 38 w 523"/>
                  <a:gd name="T37" fmla="*/ 18 h 558"/>
                  <a:gd name="T38" fmla="*/ 43 w 523"/>
                  <a:gd name="T39" fmla="*/ 9 h 558"/>
                  <a:gd name="T40" fmla="*/ 47 w 523"/>
                  <a:gd name="T41" fmla="*/ 3 h 558"/>
                  <a:gd name="T42" fmla="*/ 51 w 523"/>
                  <a:gd name="T43" fmla="*/ 1 h 558"/>
                  <a:gd name="T44" fmla="*/ 56 w 523"/>
                  <a:gd name="T45" fmla="*/ 0 h 558"/>
                  <a:gd name="T46" fmla="*/ 58 w 523"/>
                  <a:gd name="T47" fmla="*/ 0 h 558"/>
                  <a:gd name="T48" fmla="*/ 59 w 523"/>
                  <a:gd name="T49" fmla="*/ 8 h 558"/>
                  <a:gd name="T50" fmla="*/ 62 w 523"/>
                  <a:gd name="T51" fmla="*/ 12 h 558"/>
                  <a:gd name="T52" fmla="*/ 66 w 523"/>
                  <a:gd name="T53" fmla="*/ 18 h 558"/>
                  <a:gd name="T54" fmla="*/ 66 w 523"/>
                  <a:gd name="T55" fmla="*/ 23 h 558"/>
                  <a:gd name="T56" fmla="*/ 58 w 523"/>
                  <a:gd name="T57" fmla="*/ 29 h 558"/>
                  <a:gd name="T58" fmla="*/ 57 w 523"/>
                  <a:gd name="T59" fmla="*/ 39 h 558"/>
                  <a:gd name="T60" fmla="*/ 52 w 523"/>
                  <a:gd name="T61" fmla="*/ 44 h 558"/>
                  <a:gd name="T62" fmla="*/ 49 w 523"/>
                  <a:gd name="T63" fmla="*/ 47 h 558"/>
                  <a:gd name="T64" fmla="*/ 48 w 523"/>
                  <a:gd name="T65" fmla="*/ 55 h 558"/>
                  <a:gd name="T66" fmla="*/ 48 w 523"/>
                  <a:gd name="T67" fmla="*/ 60 h 558"/>
                  <a:gd name="T68" fmla="*/ 44 w 523"/>
                  <a:gd name="T69" fmla="*/ 67 h 558"/>
                  <a:gd name="T70" fmla="*/ 34 w 523"/>
                  <a:gd name="T71" fmla="*/ 67 h 558"/>
                  <a:gd name="T72" fmla="*/ 35 w 523"/>
                  <a:gd name="T73" fmla="*/ 67 h 55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23"/>
                  <a:gd name="T112" fmla="*/ 0 h 558"/>
                  <a:gd name="T113" fmla="*/ 523 w 523"/>
                  <a:gd name="T114" fmla="*/ 558 h 55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23" h="558">
                    <a:moveTo>
                      <a:pt x="279" y="534"/>
                    </a:moveTo>
                    <a:lnTo>
                      <a:pt x="192" y="529"/>
                    </a:lnTo>
                    <a:lnTo>
                      <a:pt x="134" y="558"/>
                    </a:lnTo>
                    <a:lnTo>
                      <a:pt x="94" y="558"/>
                    </a:lnTo>
                    <a:lnTo>
                      <a:pt x="52" y="534"/>
                    </a:lnTo>
                    <a:lnTo>
                      <a:pt x="41" y="506"/>
                    </a:lnTo>
                    <a:lnTo>
                      <a:pt x="52" y="464"/>
                    </a:lnTo>
                    <a:lnTo>
                      <a:pt x="41" y="453"/>
                    </a:lnTo>
                    <a:lnTo>
                      <a:pt x="0" y="429"/>
                    </a:lnTo>
                    <a:lnTo>
                      <a:pt x="0" y="384"/>
                    </a:lnTo>
                    <a:lnTo>
                      <a:pt x="17" y="337"/>
                    </a:lnTo>
                    <a:lnTo>
                      <a:pt x="17" y="279"/>
                    </a:lnTo>
                    <a:lnTo>
                      <a:pt x="47" y="220"/>
                    </a:lnTo>
                    <a:lnTo>
                      <a:pt x="94" y="244"/>
                    </a:lnTo>
                    <a:lnTo>
                      <a:pt x="116" y="262"/>
                    </a:lnTo>
                    <a:lnTo>
                      <a:pt x="163" y="255"/>
                    </a:lnTo>
                    <a:lnTo>
                      <a:pt x="239" y="197"/>
                    </a:lnTo>
                    <a:lnTo>
                      <a:pt x="273" y="180"/>
                    </a:lnTo>
                    <a:lnTo>
                      <a:pt x="303" y="140"/>
                    </a:lnTo>
                    <a:lnTo>
                      <a:pt x="338" y="75"/>
                    </a:lnTo>
                    <a:lnTo>
                      <a:pt x="373" y="23"/>
                    </a:lnTo>
                    <a:lnTo>
                      <a:pt x="407" y="6"/>
                    </a:lnTo>
                    <a:lnTo>
                      <a:pt x="442" y="0"/>
                    </a:lnTo>
                    <a:lnTo>
                      <a:pt x="460" y="0"/>
                    </a:lnTo>
                    <a:lnTo>
                      <a:pt x="465" y="63"/>
                    </a:lnTo>
                    <a:lnTo>
                      <a:pt x="495" y="98"/>
                    </a:lnTo>
                    <a:lnTo>
                      <a:pt x="523" y="140"/>
                    </a:lnTo>
                    <a:lnTo>
                      <a:pt x="523" y="185"/>
                    </a:lnTo>
                    <a:lnTo>
                      <a:pt x="460" y="232"/>
                    </a:lnTo>
                    <a:lnTo>
                      <a:pt x="453" y="307"/>
                    </a:lnTo>
                    <a:lnTo>
                      <a:pt x="413" y="349"/>
                    </a:lnTo>
                    <a:lnTo>
                      <a:pt x="390" y="372"/>
                    </a:lnTo>
                    <a:lnTo>
                      <a:pt x="378" y="441"/>
                    </a:lnTo>
                    <a:lnTo>
                      <a:pt x="378" y="476"/>
                    </a:lnTo>
                    <a:lnTo>
                      <a:pt x="349" y="534"/>
                    </a:lnTo>
                    <a:lnTo>
                      <a:pt x="273" y="534"/>
                    </a:lnTo>
                    <a:lnTo>
                      <a:pt x="279" y="53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" name="Freeform 343"/>
              <p:cNvSpPr>
                <a:spLocks/>
              </p:cNvSpPr>
              <p:nvPr/>
            </p:nvSpPr>
            <p:spPr bwMode="auto">
              <a:xfrm>
                <a:off x="2124" y="1182"/>
                <a:ext cx="10" cy="13"/>
              </a:xfrm>
              <a:custGeom>
                <a:avLst/>
                <a:gdLst>
                  <a:gd name="T0" fmla="*/ 0 w 75"/>
                  <a:gd name="T1" fmla="*/ 13 h 110"/>
                  <a:gd name="T2" fmla="*/ 4 w 75"/>
                  <a:gd name="T3" fmla="*/ 7 h 110"/>
                  <a:gd name="T4" fmla="*/ 10 w 75"/>
                  <a:gd name="T5" fmla="*/ 0 h 110"/>
                  <a:gd name="T6" fmla="*/ 8 w 75"/>
                  <a:gd name="T7" fmla="*/ 7 h 110"/>
                  <a:gd name="T8" fmla="*/ 3 w 75"/>
                  <a:gd name="T9" fmla="*/ 11 h 110"/>
                  <a:gd name="T10" fmla="*/ 2 w 75"/>
                  <a:gd name="T11" fmla="*/ 12 h 110"/>
                  <a:gd name="T12" fmla="*/ 0 w 75"/>
                  <a:gd name="T13" fmla="*/ 13 h 11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5"/>
                  <a:gd name="T22" fmla="*/ 0 h 110"/>
                  <a:gd name="T23" fmla="*/ 75 w 75"/>
                  <a:gd name="T24" fmla="*/ 110 h 11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5" h="110">
                    <a:moveTo>
                      <a:pt x="0" y="110"/>
                    </a:moveTo>
                    <a:lnTo>
                      <a:pt x="29" y="58"/>
                    </a:lnTo>
                    <a:lnTo>
                      <a:pt x="75" y="0"/>
                    </a:lnTo>
                    <a:lnTo>
                      <a:pt x="58" y="58"/>
                    </a:lnTo>
                    <a:lnTo>
                      <a:pt x="23" y="93"/>
                    </a:lnTo>
                    <a:lnTo>
                      <a:pt x="17" y="105"/>
                    </a:lnTo>
                    <a:lnTo>
                      <a:pt x="0" y="11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9" name="Freeform 344"/>
              <p:cNvSpPr>
                <a:spLocks/>
              </p:cNvSpPr>
              <p:nvPr/>
            </p:nvSpPr>
            <p:spPr bwMode="auto">
              <a:xfrm>
                <a:off x="2126" y="1253"/>
                <a:ext cx="42" cy="66"/>
              </a:xfrm>
              <a:custGeom>
                <a:avLst/>
                <a:gdLst>
                  <a:gd name="T0" fmla="*/ 19 w 337"/>
                  <a:gd name="T1" fmla="*/ 43 h 523"/>
                  <a:gd name="T2" fmla="*/ 15 w 337"/>
                  <a:gd name="T3" fmla="*/ 43 h 523"/>
                  <a:gd name="T4" fmla="*/ 10 w 337"/>
                  <a:gd name="T5" fmla="*/ 48 h 523"/>
                  <a:gd name="T6" fmla="*/ 9 w 337"/>
                  <a:gd name="T7" fmla="*/ 58 h 523"/>
                  <a:gd name="T8" fmla="*/ 9 w 337"/>
                  <a:gd name="T9" fmla="*/ 65 h 523"/>
                  <a:gd name="T10" fmla="*/ 4 w 337"/>
                  <a:gd name="T11" fmla="*/ 66 h 523"/>
                  <a:gd name="T12" fmla="*/ 0 w 337"/>
                  <a:gd name="T13" fmla="*/ 57 h 523"/>
                  <a:gd name="T14" fmla="*/ 1 w 337"/>
                  <a:gd name="T15" fmla="*/ 46 h 523"/>
                  <a:gd name="T16" fmla="*/ 1 w 337"/>
                  <a:gd name="T17" fmla="*/ 38 h 523"/>
                  <a:gd name="T18" fmla="*/ 3 w 337"/>
                  <a:gd name="T19" fmla="*/ 29 h 523"/>
                  <a:gd name="T20" fmla="*/ 7 w 337"/>
                  <a:gd name="T21" fmla="*/ 18 h 523"/>
                  <a:gd name="T22" fmla="*/ 12 w 337"/>
                  <a:gd name="T23" fmla="*/ 10 h 523"/>
                  <a:gd name="T24" fmla="*/ 17 w 337"/>
                  <a:gd name="T25" fmla="*/ 7 h 523"/>
                  <a:gd name="T26" fmla="*/ 25 w 337"/>
                  <a:gd name="T27" fmla="*/ 7 h 523"/>
                  <a:gd name="T28" fmla="*/ 38 w 337"/>
                  <a:gd name="T29" fmla="*/ 3 h 523"/>
                  <a:gd name="T30" fmla="*/ 42 w 337"/>
                  <a:gd name="T31" fmla="*/ 0 h 523"/>
                  <a:gd name="T32" fmla="*/ 33 w 337"/>
                  <a:gd name="T33" fmla="*/ 14 h 523"/>
                  <a:gd name="T34" fmla="*/ 24 w 337"/>
                  <a:gd name="T35" fmla="*/ 17 h 523"/>
                  <a:gd name="T36" fmla="*/ 20 w 337"/>
                  <a:gd name="T37" fmla="*/ 21 h 523"/>
                  <a:gd name="T38" fmla="*/ 31 w 337"/>
                  <a:gd name="T39" fmla="*/ 23 h 523"/>
                  <a:gd name="T40" fmla="*/ 35 w 337"/>
                  <a:gd name="T41" fmla="*/ 19 h 523"/>
                  <a:gd name="T42" fmla="*/ 29 w 337"/>
                  <a:gd name="T43" fmla="*/ 30 h 523"/>
                  <a:gd name="T44" fmla="*/ 28 w 337"/>
                  <a:gd name="T45" fmla="*/ 35 h 523"/>
                  <a:gd name="T46" fmla="*/ 28 w 337"/>
                  <a:gd name="T47" fmla="*/ 41 h 523"/>
                  <a:gd name="T48" fmla="*/ 22 w 337"/>
                  <a:gd name="T49" fmla="*/ 45 h 523"/>
                  <a:gd name="T50" fmla="*/ 20 w 337"/>
                  <a:gd name="T51" fmla="*/ 45 h 523"/>
                  <a:gd name="T52" fmla="*/ 19 w 337"/>
                  <a:gd name="T53" fmla="*/ 43 h 52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37"/>
                  <a:gd name="T82" fmla="*/ 0 h 523"/>
                  <a:gd name="T83" fmla="*/ 337 w 337"/>
                  <a:gd name="T84" fmla="*/ 523 h 52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37" h="523">
                    <a:moveTo>
                      <a:pt x="152" y="343"/>
                    </a:moveTo>
                    <a:lnTo>
                      <a:pt x="123" y="338"/>
                    </a:lnTo>
                    <a:lnTo>
                      <a:pt x="82" y="384"/>
                    </a:lnTo>
                    <a:lnTo>
                      <a:pt x="70" y="460"/>
                    </a:lnTo>
                    <a:lnTo>
                      <a:pt x="70" y="518"/>
                    </a:lnTo>
                    <a:lnTo>
                      <a:pt x="30" y="523"/>
                    </a:lnTo>
                    <a:lnTo>
                      <a:pt x="0" y="448"/>
                    </a:lnTo>
                    <a:lnTo>
                      <a:pt x="12" y="366"/>
                    </a:lnTo>
                    <a:lnTo>
                      <a:pt x="12" y="303"/>
                    </a:lnTo>
                    <a:lnTo>
                      <a:pt x="23" y="227"/>
                    </a:lnTo>
                    <a:lnTo>
                      <a:pt x="53" y="146"/>
                    </a:lnTo>
                    <a:lnTo>
                      <a:pt x="100" y="76"/>
                    </a:lnTo>
                    <a:lnTo>
                      <a:pt x="140" y="52"/>
                    </a:lnTo>
                    <a:lnTo>
                      <a:pt x="204" y="52"/>
                    </a:lnTo>
                    <a:lnTo>
                      <a:pt x="302" y="24"/>
                    </a:lnTo>
                    <a:lnTo>
                      <a:pt x="337" y="0"/>
                    </a:lnTo>
                    <a:lnTo>
                      <a:pt x="262" y="111"/>
                    </a:lnTo>
                    <a:lnTo>
                      <a:pt x="192" y="134"/>
                    </a:lnTo>
                    <a:lnTo>
                      <a:pt x="157" y="164"/>
                    </a:lnTo>
                    <a:lnTo>
                      <a:pt x="245" y="181"/>
                    </a:lnTo>
                    <a:lnTo>
                      <a:pt x="279" y="152"/>
                    </a:lnTo>
                    <a:lnTo>
                      <a:pt x="233" y="239"/>
                    </a:lnTo>
                    <a:lnTo>
                      <a:pt x="222" y="274"/>
                    </a:lnTo>
                    <a:lnTo>
                      <a:pt x="227" y="321"/>
                    </a:lnTo>
                    <a:lnTo>
                      <a:pt x="175" y="355"/>
                    </a:lnTo>
                    <a:lnTo>
                      <a:pt x="157" y="355"/>
                    </a:lnTo>
                    <a:lnTo>
                      <a:pt x="152" y="34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0" name="Freeform 345"/>
              <p:cNvSpPr>
                <a:spLocks/>
              </p:cNvSpPr>
              <p:nvPr/>
            </p:nvSpPr>
            <p:spPr bwMode="auto">
              <a:xfrm>
                <a:off x="2175" y="1283"/>
                <a:ext cx="3" cy="5"/>
              </a:xfrm>
              <a:custGeom>
                <a:avLst/>
                <a:gdLst>
                  <a:gd name="T0" fmla="*/ 3 w 22"/>
                  <a:gd name="T1" fmla="*/ 0 h 41"/>
                  <a:gd name="T2" fmla="*/ 0 w 22"/>
                  <a:gd name="T3" fmla="*/ 4 h 41"/>
                  <a:gd name="T4" fmla="*/ 0 w 22"/>
                  <a:gd name="T5" fmla="*/ 5 h 41"/>
                  <a:gd name="T6" fmla="*/ 3 w 22"/>
                  <a:gd name="T7" fmla="*/ 4 h 41"/>
                  <a:gd name="T8" fmla="*/ 3 w 22"/>
                  <a:gd name="T9" fmla="*/ 1 h 41"/>
                  <a:gd name="T10" fmla="*/ 3 w 22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"/>
                  <a:gd name="T19" fmla="*/ 0 h 41"/>
                  <a:gd name="T20" fmla="*/ 22 w 22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" h="41">
                    <a:moveTo>
                      <a:pt x="22" y="0"/>
                    </a:moveTo>
                    <a:lnTo>
                      <a:pt x="0" y="29"/>
                    </a:lnTo>
                    <a:lnTo>
                      <a:pt x="0" y="41"/>
                    </a:lnTo>
                    <a:lnTo>
                      <a:pt x="22" y="29"/>
                    </a:lnTo>
                    <a:lnTo>
                      <a:pt x="22" y="6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1" name="Freeform 346"/>
              <p:cNvSpPr>
                <a:spLocks/>
              </p:cNvSpPr>
              <p:nvPr/>
            </p:nvSpPr>
            <p:spPr bwMode="auto">
              <a:xfrm>
                <a:off x="2195" y="1277"/>
                <a:ext cx="8" cy="6"/>
              </a:xfrm>
              <a:custGeom>
                <a:avLst/>
                <a:gdLst>
                  <a:gd name="T0" fmla="*/ 4 w 64"/>
                  <a:gd name="T1" fmla="*/ 3 h 47"/>
                  <a:gd name="T2" fmla="*/ 3 w 64"/>
                  <a:gd name="T3" fmla="*/ 2 h 47"/>
                  <a:gd name="T4" fmla="*/ 1 w 64"/>
                  <a:gd name="T5" fmla="*/ 2 h 47"/>
                  <a:gd name="T6" fmla="*/ 0 w 64"/>
                  <a:gd name="T7" fmla="*/ 5 h 47"/>
                  <a:gd name="T8" fmla="*/ 4 w 64"/>
                  <a:gd name="T9" fmla="*/ 6 h 47"/>
                  <a:gd name="T10" fmla="*/ 8 w 64"/>
                  <a:gd name="T11" fmla="*/ 4 h 47"/>
                  <a:gd name="T12" fmla="*/ 8 w 64"/>
                  <a:gd name="T13" fmla="*/ 2 h 47"/>
                  <a:gd name="T14" fmla="*/ 6 w 64"/>
                  <a:gd name="T15" fmla="*/ 0 h 47"/>
                  <a:gd name="T16" fmla="*/ 5 w 64"/>
                  <a:gd name="T17" fmla="*/ 0 h 47"/>
                  <a:gd name="T18" fmla="*/ 3 w 64"/>
                  <a:gd name="T19" fmla="*/ 0 h 47"/>
                  <a:gd name="T20" fmla="*/ 4 w 64"/>
                  <a:gd name="T21" fmla="*/ 3 h 4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4"/>
                  <a:gd name="T34" fmla="*/ 0 h 47"/>
                  <a:gd name="T35" fmla="*/ 64 w 64"/>
                  <a:gd name="T36" fmla="*/ 47 h 4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4" h="47">
                    <a:moveTo>
                      <a:pt x="35" y="24"/>
                    </a:moveTo>
                    <a:lnTo>
                      <a:pt x="24" y="12"/>
                    </a:lnTo>
                    <a:lnTo>
                      <a:pt x="12" y="17"/>
                    </a:lnTo>
                    <a:lnTo>
                      <a:pt x="0" y="41"/>
                    </a:lnTo>
                    <a:lnTo>
                      <a:pt x="35" y="47"/>
                    </a:lnTo>
                    <a:lnTo>
                      <a:pt x="64" y="35"/>
                    </a:lnTo>
                    <a:lnTo>
                      <a:pt x="64" y="12"/>
                    </a:lnTo>
                    <a:lnTo>
                      <a:pt x="52" y="0"/>
                    </a:lnTo>
                    <a:lnTo>
                      <a:pt x="41" y="0"/>
                    </a:lnTo>
                    <a:lnTo>
                      <a:pt x="24" y="0"/>
                    </a:lnTo>
                    <a:lnTo>
                      <a:pt x="35" y="2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2" name="Freeform 347"/>
              <p:cNvSpPr>
                <a:spLocks/>
              </p:cNvSpPr>
              <p:nvPr/>
            </p:nvSpPr>
            <p:spPr bwMode="auto">
              <a:xfrm>
                <a:off x="2190" y="1235"/>
                <a:ext cx="6" cy="21"/>
              </a:xfrm>
              <a:custGeom>
                <a:avLst/>
                <a:gdLst>
                  <a:gd name="T0" fmla="*/ 1 w 53"/>
                  <a:gd name="T1" fmla="*/ 19 h 168"/>
                  <a:gd name="T2" fmla="*/ 5 w 53"/>
                  <a:gd name="T3" fmla="*/ 16 h 168"/>
                  <a:gd name="T4" fmla="*/ 6 w 53"/>
                  <a:gd name="T5" fmla="*/ 10 h 168"/>
                  <a:gd name="T6" fmla="*/ 6 w 53"/>
                  <a:gd name="T7" fmla="*/ 5 h 168"/>
                  <a:gd name="T8" fmla="*/ 5 w 53"/>
                  <a:gd name="T9" fmla="*/ 0 h 168"/>
                  <a:gd name="T10" fmla="*/ 4 w 53"/>
                  <a:gd name="T11" fmla="*/ 7 h 168"/>
                  <a:gd name="T12" fmla="*/ 2 w 53"/>
                  <a:gd name="T13" fmla="*/ 14 h 168"/>
                  <a:gd name="T14" fmla="*/ 0 w 53"/>
                  <a:gd name="T15" fmla="*/ 17 h 168"/>
                  <a:gd name="T16" fmla="*/ 0 w 53"/>
                  <a:gd name="T17" fmla="*/ 21 h 168"/>
                  <a:gd name="T18" fmla="*/ 1 w 53"/>
                  <a:gd name="T19" fmla="*/ 19 h 1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53"/>
                  <a:gd name="T31" fmla="*/ 0 h 168"/>
                  <a:gd name="T32" fmla="*/ 53 w 53"/>
                  <a:gd name="T33" fmla="*/ 168 h 1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53" h="168">
                    <a:moveTo>
                      <a:pt x="6" y="150"/>
                    </a:moveTo>
                    <a:lnTo>
                      <a:pt x="46" y="127"/>
                    </a:lnTo>
                    <a:lnTo>
                      <a:pt x="53" y="80"/>
                    </a:lnTo>
                    <a:lnTo>
                      <a:pt x="53" y="40"/>
                    </a:lnTo>
                    <a:lnTo>
                      <a:pt x="46" y="0"/>
                    </a:lnTo>
                    <a:lnTo>
                      <a:pt x="35" y="58"/>
                    </a:lnTo>
                    <a:lnTo>
                      <a:pt x="18" y="110"/>
                    </a:lnTo>
                    <a:lnTo>
                      <a:pt x="0" y="139"/>
                    </a:lnTo>
                    <a:lnTo>
                      <a:pt x="0" y="168"/>
                    </a:lnTo>
                    <a:lnTo>
                      <a:pt x="6" y="15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3" name="Freeform 348"/>
              <p:cNvSpPr>
                <a:spLocks/>
              </p:cNvSpPr>
              <p:nvPr/>
            </p:nvSpPr>
            <p:spPr bwMode="auto">
              <a:xfrm>
                <a:off x="2146" y="1188"/>
                <a:ext cx="37" cy="27"/>
              </a:xfrm>
              <a:custGeom>
                <a:avLst/>
                <a:gdLst>
                  <a:gd name="T0" fmla="*/ 17 w 297"/>
                  <a:gd name="T1" fmla="*/ 20 h 215"/>
                  <a:gd name="T2" fmla="*/ 12 w 297"/>
                  <a:gd name="T3" fmla="*/ 18 h 215"/>
                  <a:gd name="T4" fmla="*/ 9 w 297"/>
                  <a:gd name="T5" fmla="*/ 20 h 215"/>
                  <a:gd name="T6" fmla="*/ 5 w 297"/>
                  <a:gd name="T7" fmla="*/ 23 h 215"/>
                  <a:gd name="T8" fmla="*/ 0 w 297"/>
                  <a:gd name="T9" fmla="*/ 23 h 215"/>
                  <a:gd name="T10" fmla="*/ 5 w 297"/>
                  <a:gd name="T11" fmla="*/ 15 h 215"/>
                  <a:gd name="T12" fmla="*/ 9 w 297"/>
                  <a:gd name="T13" fmla="*/ 10 h 215"/>
                  <a:gd name="T14" fmla="*/ 14 w 297"/>
                  <a:gd name="T15" fmla="*/ 8 h 215"/>
                  <a:gd name="T16" fmla="*/ 23 w 297"/>
                  <a:gd name="T17" fmla="*/ 4 h 215"/>
                  <a:gd name="T18" fmla="*/ 29 w 297"/>
                  <a:gd name="T19" fmla="*/ 0 h 215"/>
                  <a:gd name="T20" fmla="*/ 36 w 297"/>
                  <a:gd name="T21" fmla="*/ 0 h 215"/>
                  <a:gd name="T22" fmla="*/ 37 w 297"/>
                  <a:gd name="T23" fmla="*/ 7 h 215"/>
                  <a:gd name="T24" fmla="*/ 36 w 297"/>
                  <a:gd name="T25" fmla="*/ 12 h 215"/>
                  <a:gd name="T26" fmla="*/ 32 w 297"/>
                  <a:gd name="T27" fmla="*/ 21 h 215"/>
                  <a:gd name="T28" fmla="*/ 22 w 297"/>
                  <a:gd name="T29" fmla="*/ 27 h 215"/>
                  <a:gd name="T30" fmla="*/ 19 w 297"/>
                  <a:gd name="T31" fmla="*/ 23 h 215"/>
                  <a:gd name="T32" fmla="*/ 17 w 297"/>
                  <a:gd name="T33" fmla="*/ 18 h 215"/>
                  <a:gd name="T34" fmla="*/ 17 w 297"/>
                  <a:gd name="T35" fmla="*/ 20 h 21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97"/>
                  <a:gd name="T55" fmla="*/ 0 h 215"/>
                  <a:gd name="T56" fmla="*/ 297 w 297"/>
                  <a:gd name="T57" fmla="*/ 215 h 21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97" h="215">
                    <a:moveTo>
                      <a:pt x="133" y="157"/>
                    </a:moveTo>
                    <a:lnTo>
                      <a:pt x="100" y="145"/>
                    </a:lnTo>
                    <a:lnTo>
                      <a:pt x="76" y="157"/>
                    </a:lnTo>
                    <a:lnTo>
                      <a:pt x="41" y="186"/>
                    </a:lnTo>
                    <a:lnTo>
                      <a:pt x="0" y="186"/>
                    </a:lnTo>
                    <a:lnTo>
                      <a:pt x="41" y="122"/>
                    </a:lnTo>
                    <a:lnTo>
                      <a:pt x="76" y="81"/>
                    </a:lnTo>
                    <a:lnTo>
                      <a:pt x="116" y="64"/>
                    </a:lnTo>
                    <a:lnTo>
                      <a:pt x="186" y="35"/>
                    </a:lnTo>
                    <a:lnTo>
                      <a:pt x="233" y="0"/>
                    </a:lnTo>
                    <a:lnTo>
                      <a:pt x="290" y="0"/>
                    </a:lnTo>
                    <a:lnTo>
                      <a:pt x="297" y="53"/>
                    </a:lnTo>
                    <a:lnTo>
                      <a:pt x="285" y="98"/>
                    </a:lnTo>
                    <a:lnTo>
                      <a:pt x="255" y="168"/>
                    </a:lnTo>
                    <a:lnTo>
                      <a:pt x="180" y="215"/>
                    </a:lnTo>
                    <a:lnTo>
                      <a:pt x="151" y="186"/>
                    </a:lnTo>
                    <a:lnTo>
                      <a:pt x="133" y="145"/>
                    </a:lnTo>
                    <a:lnTo>
                      <a:pt x="133" y="15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4" name="Freeform 349"/>
              <p:cNvSpPr>
                <a:spLocks/>
              </p:cNvSpPr>
              <p:nvPr/>
            </p:nvSpPr>
            <p:spPr bwMode="auto">
              <a:xfrm>
                <a:off x="2130" y="1120"/>
                <a:ext cx="20" cy="41"/>
              </a:xfrm>
              <a:custGeom>
                <a:avLst/>
                <a:gdLst>
                  <a:gd name="T0" fmla="*/ 11 w 157"/>
                  <a:gd name="T1" fmla="*/ 34 h 326"/>
                  <a:gd name="T2" fmla="*/ 11 w 157"/>
                  <a:gd name="T3" fmla="*/ 29 h 326"/>
                  <a:gd name="T4" fmla="*/ 13 w 157"/>
                  <a:gd name="T5" fmla="*/ 24 h 326"/>
                  <a:gd name="T6" fmla="*/ 16 w 157"/>
                  <a:gd name="T7" fmla="*/ 20 h 326"/>
                  <a:gd name="T8" fmla="*/ 16 w 157"/>
                  <a:gd name="T9" fmla="*/ 12 h 326"/>
                  <a:gd name="T10" fmla="*/ 20 w 157"/>
                  <a:gd name="T11" fmla="*/ 6 h 326"/>
                  <a:gd name="T12" fmla="*/ 14 w 157"/>
                  <a:gd name="T13" fmla="*/ 1 h 326"/>
                  <a:gd name="T14" fmla="*/ 7 w 157"/>
                  <a:gd name="T15" fmla="*/ 0 h 326"/>
                  <a:gd name="T16" fmla="*/ 5 w 157"/>
                  <a:gd name="T17" fmla="*/ 5 h 326"/>
                  <a:gd name="T18" fmla="*/ 5 w 157"/>
                  <a:gd name="T19" fmla="*/ 12 h 326"/>
                  <a:gd name="T20" fmla="*/ 4 w 157"/>
                  <a:gd name="T21" fmla="*/ 21 h 326"/>
                  <a:gd name="T22" fmla="*/ 0 w 157"/>
                  <a:gd name="T23" fmla="*/ 34 h 326"/>
                  <a:gd name="T24" fmla="*/ 1 w 157"/>
                  <a:gd name="T25" fmla="*/ 39 h 326"/>
                  <a:gd name="T26" fmla="*/ 5 w 157"/>
                  <a:gd name="T27" fmla="*/ 41 h 326"/>
                  <a:gd name="T28" fmla="*/ 10 w 157"/>
                  <a:gd name="T29" fmla="*/ 38 h 326"/>
                  <a:gd name="T30" fmla="*/ 11 w 157"/>
                  <a:gd name="T31" fmla="*/ 34 h 32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57"/>
                  <a:gd name="T49" fmla="*/ 0 h 326"/>
                  <a:gd name="T50" fmla="*/ 157 w 157"/>
                  <a:gd name="T51" fmla="*/ 326 h 32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57" h="326">
                    <a:moveTo>
                      <a:pt x="87" y="268"/>
                    </a:moveTo>
                    <a:lnTo>
                      <a:pt x="87" y="234"/>
                    </a:lnTo>
                    <a:lnTo>
                      <a:pt x="105" y="187"/>
                    </a:lnTo>
                    <a:lnTo>
                      <a:pt x="127" y="157"/>
                    </a:lnTo>
                    <a:lnTo>
                      <a:pt x="127" y="94"/>
                    </a:lnTo>
                    <a:lnTo>
                      <a:pt x="157" y="47"/>
                    </a:lnTo>
                    <a:lnTo>
                      <a:pt x="110" y="7"/>
                    </a:lnTo>
                    <a:lnTo>
                      <a:pt x="58" y="0"/>
                    </a:lnTo>
                    <a:lnTo>
                      <a:pt x="40" y="42"/>
                    </a:lnTo>
                    <a:lnTo>
                      <a:pt x="40" y="94"/>
                    </a:lnTo>
                    <a:lnTo>
                      <a:pt x="28" y="164"/>
                    </a:lnTo>
                    <a:lnTo>
                      <a:pt x="0" y="268"/>
                    </a:lnTo>
                    <a:lnTo>
                      <a:pt x="11" y="314"/>
                    </a:lnTo>
                    <a:lnTo>
                      <a:pt x="40" y="326"/>
                    </a:lnTo>
                    <a:lnTo>
                      <a:pt x="81" y="303"/>
                    </a:lnTo>
                    <a:lnTo>
                      <a:pt x="87" y="26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5" name="Freeform 350"/>
              <p:cNvSpPr>
                <a:spLocks/>
              </p:cNvSpPr>
              <p:nvPr/>
            </p:nvSpPr>
            <p:spPr bwMode="auto">
              <a:xfrm>
                <a:off x="2150" y="1161"/>
                <a:ext cx="7" cy="7"/>
              </a:xfrm>
              <a:custGeom>
                <a:avLst/>
                <a:gdLst>
                  <a:gd name="T0" fmla="*/ 7 w 53"/>
                  <a:gd name="T1" fmla="*/ 3 h 52"/>
                  <a:gd name="T2" fmla="*/ 5 w 53"/>
                  <a:gd name="T3" fmla="*/ 0 h 52"/>
                  <a:gd name="T4" fmla="*/ 0 w 53"/>
                  <a:gd name="T5" fmla="*/ 0 h 52"/>
                  <a:gd name="T6" fmla="*/ 0 w 53"/>
                  <a:gd name="T7" fmla="*/ 4 h 52"/>
                  <a:gd name="T8" fmla="*/ 4 w 53"/>
                  <a:gd name="T9" fmla="*/ 7 h 52"/>
                  <a:gd name="T10" fmla="*/ 5 w 53"/>
                  <a:gd name="T11" fmla="*/ 6 h 52"/>
                  <a:gd name="T12" fmla="*/ 7 w 53"/>
                  <a:gd name="T13" fmla="*/ 3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52"/>
                  <a:gd name="T23" fmla="*/ 53 w 53"/>
                  <a:gd name="T24" fmla="*/ 52 h 52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52">
                    <a:moveTo>
                      <a:pt x="53" y="24"/>
                    </a:moveTo>
                    <a:lnTo>
                      <a:pt x="35" y="0"/>
                    </a:lnTo>
                    <a:lnTo>
                      <a:pt x="0" y="0"/>
                    </a:lnTo>
                    <a:lnTo>
                      <a:pt x="0" y="29"/>
                    </a:lnTo>
                    <a:lnTo>
                      <a:pt x="30" y="52"/>
                    </a:lnTo>
                    <a:lnTo>
                      <a:pt x="41" y="41"/>
                    </a:lnTo>
                    <a:lnTo>
                      <a:pt x="53" y="2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6" name="Freeform 351"/>
              <p:cNvSpPr>
                <a:spLocks/>
              </p:cNvSpPr>
              <p:nvPr/>
            </p:nvSpPr>
            <p:spPr bwMode="auto">
              <a:xfrm>
                <a:off x="2163" y="1161"/>
                <a:ext cx="6" cy="5"/>
              </a:xfrm>
              <a:custGeom>
                <a:avLst/>
                <a:gdLst>
                  <a:gd name="T0" fmla="*/ 6 w 53"/>
                  <a:gd name="T1" fmla="*/ 0 h 41"/>
                  <a:gd name="T2" fmla="*/ 3 w 53"/>
                  <a:gd name="T3" fmla="*/ 0 h 41"/>
                  <a:gd name="T4" fmla="*/ 0 w 53"/>
                  <a:gd name="T5" fmla="*/ 5 h 41"/>
                  <a:gd name="T6" fmla="*/ 2 w 53"/>
                  <a:gd name="T7" fmla="*/ 5 h 41"/>
                  <a:gd name="T8" fmla="*/ 3 w 53"/>
                  <a:gd name="T9" fmla="*/ 3 h 41"/>
                  <a:gd name="T10" fmla="*/ 6 w 53"/>
                  <a:gd name="T11" fmla="*/ 0 h 4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53"/>
                  <a:gd name="T19" fmla="*/ 0 h 41"/>
                  <a:gd name="T20" fmla="*/ 53 w 53"/>
                  <a:gd name="T21" fmla="*/ 41 h 4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53" h="41">
                    <a:moveTo>
                      <a:pt x="53" y="0"/>
                    </a:moveTo>
                    <a:lnTo>
                      <a:pt x="24" y="0"/>
                    </a:lnTo>
                    <a:lnTo>
                      <a:pt x="0" y="41"/>
                    </a:lnTo>
                    <a:lnTo>
                      <a:pt x="18" y="41"/>
                    </a:lnTo>
                    <a:lnTo>
                      <a:pt x="24" y="24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7" name="Freeform 352"/>
              <p:cNvSpPr>
                <a:spLocks/>
              </p:cNvSpPr>
              <p:nvPr/>
            </p:nvSpPr>
            <p:spPr bwMode="auto">
              <a:xfrm>
                <a:off x="2346" y="1362"/>
                <a:ext cx="35" cy="13"/>
              </a:xfrm>
              <a:custGeom>
                <a:avLst/>
                <a:gdLst>
                  <a:gd name="T0" fmla="*/ 15 w 279"/>
                  <a:gd name="T1" fmla="*/ 2 h 99"/>
                  <a:gd name="T2" fmla="*/ 11 w 279"/>
                  <a:gd name="T3" fmla="*/ 2 h 99"/>
                  <a:gd name="T4" fmla="*/ 7 w 279"/>
                  <a:gd name="T5" fmla="*/ 0 h 99"/>
                  <a:gd name="T6" fmla="*/ 0 w 279"/>
                  <a:gd name="T7" fmla="*/ 2 h 99"/>
                  <a:gd name="T8" fmla="*/ 3 w 279"/>
                  <a:gd name="T9" fmla="*/ 8 h 99"/>
                  <a:gd name="T10" fmla="*/ 10 w 279"/>
                  <a:gd name="T11" fmla="*/ 9 h 99"/>
                  <a:gd name="T12" fmla="*/ 15 w 279"/>
                  <a:gd name="T13" fmla="*/ 10 h 99"/>
                  <a:gd name="T14" fmla="*/ 21 w 279"/>
                  <a:gd name="T15" fmla="*/ 13 h 99"/>
                  <a:gd name="T16" fmla="*/ 26 w 279"/>
                  <a:gd name="T17" fmla="*/ 13 h 99"/>
                  <a:gd name="T18" fmla="*/ 33 w 279"/>
                  <a:gd name="T19" fmla="*/ 9 h 99"/>
                  <a:gd name="T20" fmla="*/ 35 w 279"/>
                  <a:gd name="T21" fmla="*/ 5 h 99"/>
                  <a:gd name="T22" fmla="*/ 30 w 279"/>
                  <a:gd name="T23" fmla="*/ 2 h 99"/>
                  <a:gd name="T24" fmla="*/ 24 w 279"/>
                  <a:gd name="T25" fmla="*/ 2 h 99"/>
                  <a:gd name="T26" fmla="*/ 18 w 279"/>
                  <a:gd name="T27" fmla="*/ 5 h 99"/>
                  <a:gd name="T28" fmla="*/ 15 w 279"/>
                  <a:gd name="T29" fmla="*/ 5 h 99"/>
                  <a:gd name="T30" fmla="*/ 15 w 279"/>
                  <a:gd name="T31" fmla="*/ 4 h 99"/>
                  <a:gd name="T32" fmla="*/ 15 w 279"/>
                  <a:gd name="T33" fmla="*/ 2 h 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79"/>
                  <a:gd name="T52" fmla="*/ 0 h 99"/>
                  <a:gd name="T53" fmla="*/ 279 w 279"/>
                  <a:gd name="T54" fmla="*/ 99 h 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79" h="99">
                    <a:moveTo>
                      <a:pt x="122" y="17"/>
                    </a:moveTo>
                    <a:lnTo>
                      <a:pt x="88" y="12"/>
                    </a:lnTo>
                    <a:lnTo>
                      <a:pt x="58" y="0"/>
                    </a:lnTo>
                    <a:lnTo>
                      <a:pt x="0" y="17"/>
                    </a:lnTo>
                    <a:lnTo>
                      <a:pt x="23" y="64"/>
                    </a:lnTo>
                    <a:lnTo>
                      <a:pt x="82" y="70"/>
                    </a:lnTo>
                    <a:lnTo>
                      <a:pt x="117" y="76"/>
                    </a:lnTo>
                    <a:lnTo>
                      <a:pt x="169" y="99"/>
                    </a:lnTo>
                    <a:lnTo>
                      <a:pt x="210" y="99"/>
                    </a:lnTo>
                    <a:lnTo>
                      <a:pt x="267" y="70"/>
                    </a:lnTo>
                    <a:lnTo>
                      <a:pt x="279" y="35"/>
                    </a:lnTo>
                    <a:lnTo>
                      <a:pt x="239" y="12"/>
                    </a:lnTo>
                    <a:lnTo>
                      <a:pt x="192" y="12"/>
                    </a:lnTo>
                    <a:lnTo>
                      <a:pt x="145" y="35"/>
                    </a:lnTo>
                    <a:lnTo>
                      <a:pt x="122" y="41"/>
                    </a:lnTo>
                    <a:lnTo>
                      <a:pt x="117" y="29"/>
                    </a:lnTo>
                    <a:lnTo>
                      <a:pt x="122" y="1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8" name="Freeform 353"/>
              <p:cNvSpPr>
                <a:spLocks/>
              </p:cNvSpPr>
              <p:nvPr/>
            </p:nvSpPr>
            <p:spPr bwMode="auto">
              <a:xfrm>
                <a:off x="2367" y="1349"/>
                <a:ext cx="13" cy="18"/>
              </a:xfrm>
              <a:custGeom>
                <a:avLst/>
                <a:gdLst>
                  <a:gd name="T0" fmla="*/ 8 w 99"/>
                  <a:gd name="T1" fmla="*/ 15 h 145"/>
                  <a:gd name="T2" fmla="*/ 8 w 99"/>
                  <a:gd name="T3" fmla="*/ 13 h 145"/>
                  <a:gd name="T4" fmla="*/ 5 w 99"/>
                  <a:gd name="T5" fmla="*/ 10 h 145"/>
                  <a:gd name="T6" fmla="*/ 4 w 99"/>
                  <a:gd name="T7" fmla="*/ 4 h 145"/>
                  <a:gd name="T8" fmla="*/ 0 w 99"/>
                  <a:gd name="T9" fmla="*/ 0 h 145"/>
                  <a:gd name="T10" fmla="*/ 8 w 99"/>
                  <a:gd name="T11" fmla="*/ 1 h 145"/>
                  <a:gd name="T12" fmla="*/ 12 w 99"/>
                  <a:gd name="T13" fmla="*/ 6 h 145"/>
                  <a:gd name="T14" fmla="*/ 13 w 99"/>
                  <a:gd name="T15" fmla="*/ 11 h 145"/>
                  <a:gd name="T16" fmla="*/ 13 w 99"/>
                  <a:gd name="T17" fmla="*/ 15 h 145"/>
                  <a:gd name="T18" fmla="*/ 12 w 99"/>
                  <a:gd name="T19" fmla="*/ 18 h 145"/>
                  <a:gd name="T20" fmla="*/ 11 w 99"/>
                  <a:gd name="T21" fmla="*/ 18 h 145"/>
                  <a:gd name="T22" fmla="*/ 8 w 99"/>
                  <a:gd name="T23" fmla="*/ 15 h 145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99"/>
                  <a:gd name="T37" fmla="*/ 0 h 145"/>
                  <a:gd name="T38" fmla="*/ 99 w 99"/>
                  <a:gd name="T39" fmla="*/ 145 h 145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99" h="145">
                    <a:moveTo>
                      <a:pt x="58" y="122"/>
                    </a:moveTo>
                    <a:lnTo>
                      <a:pt x="58" y="104"/>
                    </a:lnTo>
                    <a:lnTo>
                      <a:pt x="35" y="81"/>
                    </a:lnTo>
                    <a:lnTo>
                      <a:pt x="29" y="35"/>
                    </a:lnTo>
                    <a:lnTo>
                      <a:pt x="0" y="0"/>
                    </a:lnTo>
                    <a:lnTo>
                      <a:pt x="58" y="12"/>
                    </a:lnTo>
                    <a:lnTo>
                      <a:pt x="92" y="52"/>
                    </a:lnTo>
                    <a:lnTo>
                      <a:pt x="99" y="92"/>
                    </a:lnTo>
                    <a:lnTo>
                      <a:pt x="99" y="122"/>
                    </a:lnTo>
                    <a:lnTo>
                      <a:pt x="92" y="145"/>
                    </a:lnTo>
                    <a:lnTo>
                      <a:pt x="87" y="145"/>
                    </a:lnTo>
                    <a:lnTo>
                      <a:pt x="58" y="12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29" name="Freeform 354"/>
              <p:cNvSpPr>
                <a:spLocks/>
              </p:cNvSpPr>
              <p:nvPr/>
            </p:nvSpPr>
            <p:spPr bwMode="auto">
              <a:xfrm>
                <a:off x="2427" y="1409"/>
                <a:ext cx="4" cy="3"/>
              </a:xfrm>
              <a:custGeom>
                <a:avLst/>
                <a:gdLst>
                  <a:gd name="T0" fmla="*/ 0 w 30"/>
                  <a:gd name="T1" fmla="*/ 0 h 24"/>
                  <a:gd name="T2" fmla="*/ 1 w 30"/>
                  <a:gd name="T3" fmla="*/ 3 h 24"/>
                  <a:gd name="T4" fmla="*/ 4 w 30"/>
                  <a:gd name="T5" fmla="*/ 3 h 24"/>
                  <a:gd name="T6" fmla="*/ 2 w 30"/>
                  <a:gd name="T7" fmla="*/ 0 h 24"/>
                  <a:gd name="T8" fmla="*/ 1 w 30"/>
                  <a:gd name="T9" fmla="*/ 0 h 24"/>
                  <a:gd name="T10" fmla="*/ 0 w 30"/>
                  <a:gd name="T11" fmla="*/ 0 h 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0"/>
                  <a:gd name="T19" fmla="*/ 0 h 24"/>
                  <a:gd name="T20" fmla="*/ 30 w 30"/>
                  <a:gd name="T21" fmla="*/ 24 h 24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0" h="24">
                    <a:moveTo>
                      <a:pt x="0" y="0"/>
                    </a:moveTo>
                    <a:lnTo>
                      <a:pt x="7" y="24"/>
                    </a:lnTo>
                    <a:lnTo>
                      <a:pt x="30" y="24"/>
                    </a:lnTo>
                    <a:lnTo>
                      <a:pt x="12" y="0"/>
                    </a:lnTo>
                    <a:lnTo>
                      <a:pt x="7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0" name="Freeform 355"/>
              <p:cNvSpPr>
                <a:spLocks/>
              </p:cNvSpPr>
              <p:nvPr/>
            </p:nvSpPr>
            <p:spPr bwMode="auto">
              <a:xfrm>
                <a:off x="2444" y="1516"/>
                <a:ext cx="10" cy="10"/>
              </a:xfrm>
              <a:custGeom>
                <a:avLst/>
                <a:gdLst>
                  <a:gd name="T0" fmla="*/ 9 w 82"/>
                  <a:gd name="T1" fmla="*/ 8 h 75"/>
                  <a:gd name="T2" fmla="*/ 9 w 82"/>
                  <a:gd name="T3" fmla="*/ 7 h 75"/>
                  <a:gd name="T4" fmla="*/ 6 w 82"/>
                  <a:gd name="T5" fmla="*/ 3 h 75"/>
                  <a:gd name="T6" fmla="*/ 0 w 82"/>
                  <a:gd name="T7" fmla="*/ 0 h 75"/>
                  <a:gd name="T8" fmla="*/ 4 w 82"/>
                  <a:gd name="T9" fmla="*/ 5 h 75"/>
                  <a:gd name="T10" fmla="*/ 8 w 82"/>
                  <a:gd name="T11" fmla="*/ 8 h 75"/>
                  <a:gd name="T12" fmla="*/ 10 w 82"/>
                  <a:gd name="T13" fmla="*/ 10 h 75"/>
                  <a:gd name="T14" fmla="*/ 9 w 82"/>
                  <a:gd name="T15" fmla="*/ 8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2"/>
                  <a:gd name="T25" fmla="*/ 0 h 75"/>
                  <a:gd name="T26" fmla="*/ 82 w 82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2" h="75">
                    <a:moveTo>
                      <a:pt x="75" y="58"/>
                    </a:moveTo>
                    <a:lnTo>
                      <a:pt x="75" y="52"/>
                    </a:lnTo>
                    <a:lnTo>
                      <a:pt x="47" y="23"/>
                    </a:lnTo>
                    <a:lnTo>
                      <a:pt x="0" y="0"/>
                    </a:lnTo>
                    <a:lnTo>
                      <a:pt x="35" y="40"/>
                    </a:lnTo>
                    <a:lnTo>
                      <a:pt x="64" y="58"/>
                    </a:lnTo>
                    <a:lnTo>
                      <a:pt x="82" y="75"/>
                    </a:lnTo>
                    <a:lnTo>
                      <a:pt x="75" y="5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1" name="Freeform 356"/>
              <p:cNvSpPr>
                <a:spLocks/>
              </p:cNvSpPr>
              <p:nvPr/>
            </p:nvSpPr>
            <p:spPr bwMode="auto">
              <a:xfrm>
                <a:off x="2480" y="1487"/>
                <a:ext cx="1" cy="2"/>
              </a:xfrm>
              <a:custGeom>
                <a:avLst/>
                <a:gdLst>
                  <a:gd name="T0" fmla="*/ 0 w 1"/>
                  <a:gd name="T1" fmla="*/ 2 h 12"/>
                  <a:gd name="T2" fmla="*/ 0 w 1"/>
                  <a:gd name="T3" fmla="*/ 0 h 12"/>
                  <a:gd name="T4" fmla="*/ 0 w 1"/>
                  <a:gd name="T5" fmla="*/ 2 h 12"/>
                  <a:gd name="T6" fmla="*/ 0 60000 65536"/>
                  <a:gd name="T7" fmla="*/ 0 60000 65536"/>
                  <a:gd name="T8" fmla="*/ 0 60000 65536"/>
                  <a:gd name="T9" fmla="*/ 0 w 1"/>
                  <a:gd name="T10" fmla="*/ 0 h 12"/>
                  <a:gd name="T11" fmla="*/ 1 w 1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" h="12">
                    <a:moveTo>
                      <a:pt x="0" y="12"/>
                    </a:moveTo>
                    <a:lnTo>
                      <a:pt x="0" y="0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2" name="Freeform 357"/>
              <p:cNvSpPr>
                <a:spLocks/>
              </p:cNvSpPr>
              <p:nvPr/>
            </p:nvSpPr>
            <p:spPr bwMode="auto">
              <a:xfrm>
                <a:off x="2468" y="1479"/>
                <a:ext cx="1" cy="1"/>
              </a:xfrm>
              <a:custGeom>
                <a:avLst/>
                <a:gdLst>
                  <a:gd name="T0" fmla="*/ 1 w 12"/>
                  <a:gd name="T1" fmla="*/ 0 h 7"/>
                  <a:gd name="T2" fmla="*/ 0 w 12"/>
                  <a:gd name="T3" fmla="*/ 1 h 7"/>
                  <a:gd name="T4" fmla="*/ 1 w 12"/>
                  <a:gd name="T5" fmla="*/ 0 h 7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7"/>
                  <a:gd name="T11" fmla="*/ 12 w 12"/>
                  <a:gd name="T12" fmla="*/ 7 h 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7">
                    <a:moveTo>
                      <a:pt x="12" y="0"/>
                    </a:moveTo>
                    <a:lnTo>
                      <a:pt x="0" y="7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3" name="Freeform 358"/>
              <p:cNvSpPr>
                <a:spLocks/>
              </p:cNvSpPr>
              <p:nvPr/>
            </p:nvSpPr>
            <p:spPr bwMode="auto">
              <a:xfrm>
                <a:off x="2535" y="1513"/>
                <a:ext cx="13" cy="8"/>
              </a:xfrm>
              <a:custGeom>
                <a:avLst/>
                <a:gdLst>
                  <a:gd name="T0" fmla="*/ 10 w 105"/>
                  <a:gd name="T1" fmla="*/ 7 h 69"/>
                  <a:gd name="T2" fmla="*/ 12 w 105"/>
                  <a:gd name="T3" fmla="*/ 5 h 69"/>
                  <a:gd name="T4" fmla="*/ 7 w 105"/>
                  <a:gd name="T5" fmla="*/ 0 h 69"/>
                  <a:gd name="T6" fmla="*/ 0 w 105"/>
                  <a:gd name="T7" fmla="*/ 0 h 69"/>
                  <a:gd name="T8" fmla="*/ 1 w 105"/>
                  <a:gd name="T9" fmla="*/ 5 h 69"/>
                  <a:gd name="T10" fmla="*/ 9 w 105"/>
                  <a:gd name="T11" fmla="*/ 7 h 69"/>
                  <a:gd name="T12" fmla="*/ 13 w 105"/>
                  <a:gd name="T13" fmla="*/ 8 h 69"/>
                  <a:gd name="T14" fmla="*/ 13 w 105"/>
                  <a:gd name="T15" fmla="*/ 6 h 69"/>
                  <a:gd name="T16" fmla="*/ 10 w 105"/>
                  <a:gd name="T17" fmla="*/ 7 h 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05"/>
                  <a:gd name="T28" fmla="*/ 0 h 69"/>
                  <a:gd name="T29" fmla="*/ 105 w 105"/>
                  <a:gd name="T30" fmla="*/ 69 h 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05" h="69">
                    <a:moveTo>
                      <a:pt x="82" y="64"/>
                    </a:moveTo>
                    <a:lnTo>
                      <a:pt x="99" y="46"/>
                    </a:lnTo>
                    <a:lnTo>
                      <a:pt x="59" y="0"/>
                    </a:lnTo>
                    <a:lnTo>
                      <a:pt x="0" y="0"/>
                    </a:lnTo>
                    <a:lnTo>
                      <a:pt x="7" y="46"/>
                    </a:lnTo>
                    <a:lnTo>
                      <a:pt x="70" y="64"/>
                    </a:lnTo>
                    <a:lnTo>
                      <a:pt x="105" y="69"/>
                    </a:lnTo>
                    <a:lnTo>
                      <a:pt x="105" y="52"/>
                    </a:lnTo>
                    <a:lnTo>
                      <a:pt x="82" y="6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4" name="Freeform 359"/>
              <p:cNvSpPr>
                <a:spLocks/>
              </p:cNvSpPr>
              <p:nvPr/>
            </p:nvSpPr>
            <p:spPr bwMode="auto">
              <a:xfrm>
                <a:off x="2258" y="1665"/>
                <a:ext cx="29" cy="32"/>
              </a:xfrm>
              <a:custGeom>
                <a:avLst/>
                <a:gdLst>
                  <a:gd name="T0" fmla="*/ 25 w 226"/>
                  <a:gd name="T1" fmla="*/ 4 h 255"/>
                  <a:gd name="T2" fmla="*/ 21 w 226"/>
                  <a:gd name="T3" fmla="*/ 1 h 255"/>
                  <a:gd name="T4" fmla="*/ 10 w 226"/>
                  <a:gd name="T5" fmla="*/ 0 h 255"/>
                  <a:gd name="T6" fmla="*/ 0 w 226"/>
                  <a:gd name="T7" fmla="*/ 0 h 255"/>
                  <a:gd name="T8" fmla="*/ 3 w 226"/>
                  <a:gd name="T9" fmla="*/ 8 h 255"/>
                  <a:gd name="T10" fmla="*/ 3 w 226"/>
                  <a:gd name="T11" fmla="*/ 13 h 255"/>
                  <a:gd name="T12" fmla="*/ 6 w 226"/>
                  <a:gd name="T13" fmla="*/ 21 h 255"/>
                  <a:gd name="T14" fmla="*/ 6 w 226"/>
                  <a:gd name="T15" fmla="*/ 29 h 255"/>
                  <a:gd name="T16" fmla="*/ 13 w 226"/>
                  <a:gd name="T17" fmla="*/ 32 h 255"/>
                  <a:gd name="T18" fmla="*/ 18 w 226"/>
                  <a:gd name="T19" fmla="*/ 28 h 255"/>
                  <a:gd name="T20" fmla="*/ 25 w 226"/>
                  <a:gd name="T21" fmla="*/ 21 h 255"/>
                  <a:gd name="T22" fmla="*/ 29 w 226"/>
                  <a:gd name="T23" fmla="*/ 15 h 255"/>
                  <a:gd name="T24" fmla="*/ 29 w 226"/>
                  <a:gd name="T25" fmla="*/ 9 h 255"/>
                  <a:gd name="T26" fmla="*/ 27 w 226"/>
                  <a:gd name="T27" fmla="*/ 5 h 255"/>
                  <a:gd name="T28" fmla="*/ 25 w 226"/>
                  <a:gd name="T29" fmla="*/ 5 h 255"/>
                  <a:gd name="T30" fmla="*/ 25 w 226"/>
                  <a:gd name="T31" fmla="*/ 4 h 255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26"/>
                  <a:gd name="T49" fmla="*/ 0 h 255"/>
                  <a:gd name="T50" fmla="*/ 226 w 226"/>
                  <a:gd name="T51" fmla="*/ 255 h 255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26" h="255">
                    <a:moveTo>
                      <a:pt x="198" y="28"/>
                    </a:moveTo>
                    <a:lnTo>
                      <a:pt x="163" y="5"/>
                    </a:lnTo>
                    <a:lnTo>
                      <a:pt x="76" y="0"/>
                    </a:lnTo>
                    <a:lnTo>
                      <a:pt x="0" y="0"/>
                    </a:lnTo>
                    <a:lnTo>
                      <a:pt x="24" y="63"/>
                    </a:lnTo>
                    <a:lnTo>
                      <a:pt x="24" y="104"/>
                    </a:lnTo>
                    <a:lnTo>
                      <a:pt x="47" y="168"/>
                    </a:lnTo>
                    <a:lnTo>
                      <a:pt x="47" y="232"/>
                    </a:lnTo>
                    <a:lnTo>
                      <a:pt x="104" y="255"/>
                    </a:lnTo>
                    <a:lnTo>
                      <a:pt x="139" y="226"/>
                    </a:lnTo>
                    <a:lnTo>
                      <a:pt x="192" y="168"/>
                    </a:lnTo>
                    <a:lnTo>
                      <a:pt x="226" y="122"/>
                    </a:lnTo>
                    <a:lnTo>
                      <a:pt x="226" y="70"/>
                    </a:lnTo>
                    <a:lnTo>
                      <a:pt x="209" y="40"/>
                    </a:lnTo>
                    <a:lnTo>
                      <a:pt x="198" y="40"/>
                    </a:lnTo>
                    <a:lnTo>
                      <a:pt x="198" y="2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5" name="Freeform 360"/>
              <p:cNvSpPr>
                <a:spLocks/>
              </p:cNvSpPr>
              <p:nvPr/>
            </p:nvSpPr>
            <p:spPr bwMode="auto">
              <a:xfrm>
                <a:off x="2413" y="1689"/>
                <a:ext cx="73" cy="57"/>
              </a:xfrm>
              <a:custGeom>
                <a:avLst/>
                <a:gdLst>
                  <a:gd name="T0" fmla="*/ 21 w 581"/>
                  <a:gd name="T1" fmla="*/ 56 h 453"/>
                  <a:gd name="T2" fmla="*/ 15 w 581"/>
                  <a:gd name="T3" fmla="*/ 56 h 453"/>
                  <a:gd name="T4" fmla="*/ 12 w 581"/>
                  <a:gd name="T5" fmla="*/ 52 h 453"/>
                  <a:gd name="T6" fmla="*/ 4 w 581"/>
                  <a:gd name="T7" fmla="*/ 48 h 453"/>
                  <a:gd name="T8" fmla="*/ 1 w 581"/>
                  <a:gd name="T9" fmla="*/ 47 h 453"/>
                  <a:gd name="T10" fmla="*/ 0 w 581"/>
                  <a:gd name="T11" fmla="*/ 40 h 453"/>
                  <a:gd name="T12" fmla="*/ 11 w 581"/>
                  <a:gd name="T13" fmla="*/ 36 h 453"/>
                  <a:gd name="T14" fmla="*/ 15 w 581"/>
                  <a:gd name="T15" fmla="*/ 31 h 453"/>
                  <a:gd name="T16" fmla="*/ 23 w 581"/>
                  <a:gd name="T17" fmla="*/ 28 h 453"/>
                  <a:gd name="T18" fmla="*/ 34 w 581"/>
                  <a:gd name="T19" fmla="*/ 24 h 453"/>
                  <a:gd name="T20" fmla="*/ 39 w 581"/>
                  <a:gd name="T21" fmla="*/ 19 h 453"/>
                  <a:gd name="T22" fmla="*/ 46 w 581"/>
                  <a:gd name="T23" fmla="*/ 13 h 453"/>
                  <a:gd name="T24" fmla="*/ 59 w 581"/>
                  <a:gd name="T25" fmla="*/ 4 h 453"/>
                  <a:gd name="T26" fmla="*/ 63 w 581"/>
                  <a:gd name="T27" fmla="*/ 0 h 453"/>
                  <a:gd name="T28" fmla="*/ 68 w 581"/>
                  <a:gd name="T29" fmla="*/ 0 h 453"/>
                  <a:gd name="T30" fmla="*/ 65 w 581"/>
                  <a:gd name="T31" fmla="*/ 8 h 453"/>
                  <a:gd name="T32" fmla="*/ 69 w 581"/>
                  <a:gd name="T33" fmla="*/ 11 h 453"/>
                  <a:gd name="T34" fmla="*/ 73 w 581"/>
                  <a:gd name="T35" fmla="*/ 12 h 453"/>
                  <a:gd name="T36" fmla="*/ 68 w 581"/>
                  <a:gd name="T37" fmla="*/ 23 h 453"/>
                  <a:gd name="T38" fmla="*/ 61 w 581"/>
                  <a:gd name="T39" fmla="*/ 25 h 453"/>
                  <a:gd name="T40" fmla="*/ 56 w 581"/>
                  <a:gd name="T41" fmla="*/ 31 h 453"/>
                  <a:gd name="T42" fmla="*/ 50 w 581"/>
                  <a:gd name="T43" fmla="*/ 33 h 453"/>
                  <a:gd name="T44" fmla="*/ 46 w 581"/>
                  <a:gd name="T45" fmla="*/ 32 h 453"/>
                  <a:gd name="T46" fmla="*/ 42 w 581"/>
                  <a:gd name="T47" fmla="*/ 36 h 453"/>
                  <a:gd name="T48" fmla="*/ 39 w 581"/>
                  <a:gd name="T49" fmla="*/ 43 h 453"/>
                  <a:gd name="T50" fmla="*/ 35 w 581"/>
                  <a:gd name="T51" fmla="*/ 49 h 453"/>
                  <a:gd name="T52" fmla="*/ 31 w 581"/>
                  <a:gd name="T53" fmla="*/ 55 h 453"/>
                  <a:gd name="T54" fmla="*/ 26 w 581"/>
                  <a:gd name="T55" fmla="*/ 56 h 453"/>
                  <a:gd name="T56" fmla="*/ 23 w 581"/>
                  <a:gd name="T57" fmla="*/ 57 h 453"/>
                  <a:gd name="T58" fmla="*/ 21 w 581"/>
                  <a:gd name="T59" fmla="*/ 56 h 45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81"/>
                  <a:gd name="T91" fmla="*/ 0 h 453"/>
                  <a:gd name="T92" fmla="*/ 581 w 581"/>
                  <a:gd name="T93" fmla="*/ 453 h 45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81" h="453">
                    <a:moveTo>
                      <a:pt x="169" y="446"/>
                    </a:moveTo>
                    <a:lnTo>
                      <a:pt x="117" y="446"/>
                    </a:lnTo>
                    <a:lnTo>
                      <a:pt x="93" y="411"/>
                    </a:lnTo>
                    <a:lnTo>
                      <a:pt x="35" y="383"/>
                    </a:lnTo>
                    <a:lnTo>
                      <a:pt x="5" y="377"/>
                    </a:lnTo>
                    <a:lnTo>
                      <a:pt x="0" y="319"/>
                    </a:lnTo>
                    <a:lnTo>
                      <a:pt x="87" y="289"/>
                    </a:lnTo>
                    <a:lnTo>
                      <a:pt x="117" y="249"/>
                    </a:lnTo>
                    <a:lnTo>
                      <a:pt x="180" y="226"/>
                    </a:lnTo>
                    <a:lnTo>
                      <a:pt x="274" y="191"/>
                    </a:lnTo>
                    <a:lnTo>
                      <a:pt x="308" y="150"/>
                    </a:lnTo>
                    <a:lnTo>
                      <a:pt x="366" y="104"/>
                    </a:lnTo>
                    <a:lnTo>
                      <a:pt x="471" y="34"/>
                    </a:lnTo>
                    <a:lnTo>
                      <a:pt x="500" y="0"/>
                    </a:lnTo>
                    <a:lnTo>
                      <a:pt x="541" y="0"/>
                    </a:lnTo>
                    <a:lnTo>
                      <a:pt x="518" y="63"/>
                    </a:lnTo>
                    <a:lnTo>
                      <a:pt x="546" y="87"/>
                    </a:lnTo>
                    <a:lnTo>
                      <a:pt x="581" y="98"/>
                    </a:lnTo>
                    <a:lnTo>
                      <a:pt x="541" y="179"/>
                    </a:lnTo>
                    <a:lnTo>
                      <a:pt x="483" y="202"/>
                    </a:lnTo>
                    <a:lnTo>
                      <a:pt x="448" y="249"/>
                    </a:lnTo>
                    <a:lnTo>
                      <a:pt x="401" y="261"/>
                    </a:lnTo>
                    <a:lnTo>
                      <a:pt x="366" y="255"/>
                    </a:lnTo>
                    <a:lnTo>
                      <a:pt x="337" y="289"/>
                    </a:lnTo>
                    <a:lnTo>
                      <a:pt x="308" y="342"/>
                    </a:lnTo>
                    <a:lnTo>
                      <a:pt x="279" y="389"/>
                    </a:lnTo>
                    <a:lnTo>
                      <a:pt x="244" y="435"/>
                    </a:lnTo>
                    <a:lnTo>
                      <a:pt x="209" y="446"/>
                    </a:lnTo>
                    <a:lnTo>
                      <a:pt x="186" y="453"/>
                    </a:lnTo>
                    <a:lnTo>
                      <a:pt x="169" y="44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6" name="Freeform 361"/>
              <p:cNvSpPr>
                <a:spLocks/>
              </p:cNvSpPr>
              <p:nvPr/>
            </p:nvSpPr>
            <p:spPr bwMode="auto">
              <a:xfrm>
                <a:off x="2489" y="1639"/>
                <a:ext cx="30" cy="60"/>
              </a:xfrm>
              <a:custGeom>
                <a:avLst/>
                <a:gdLst>
                  <a:gd name="T0" fmla="*/ 0 w 243"/>
                  <a:gd name="T1" fmla="*/ 59 h 481"/>
                  <a:gd name="T2" fmla="*/ 0 w 243"/>
                  <a:gd name="T3" fmla="*/ 52 h 481"/>
                  <a:gd name="T4" fmla="*/ 0 w 243"/>
                  <a:gd name="T5" fmla="*/ 46 h 481"/>
                  <a:gd name="T6" fmla="*/ 1 w 243"/>
                  <a:gd name="T7" fmla="*/ 41 h 481"/>
                  <a:gd name="T8" fmla="*/ 8 w 243"/>
                  <a:gd name="T9" fmla="*/ 35 h 481"/>
                  <a:gd name="T10" fmla="*/ 9 w 243"/>
                  <a:gd name="T11" fmla="*/ 28 h 481"/>
                  <a:gd name="T12" fmla="*/ 9 w 243"/>
                  <a:gd name="T13" fmla="*/ 20 h 481"/>
                  <a:gd name="T14" fmla="*/ 9 w 243"/>
                  <a:gd name="T15" fmla="*/ 10 h 481"/>
                  <a:gd name="T16" fmla="*/ 5 w 243"/>
                  <a:gd name="T17" fmla="*/ 0 h 481"/>
                  <a:gd name="T18" fmla="*/ 9 w 243"/>
                  <a:gd name="T19" fmla="*/ 11 h 481"/>
                  <a:gd name="T20" fmla="*/ 14 w 243"/>
                  <a:gd name="T21" fmla="*/ 25 h 481"/>
                  <a:gd name="T22" fmla="*/ 19 w 243"/>
                  <a:gd name="T23" fmla="*/ 32 h 481"/>
                  <a:gd name="T24" fmla="*/ 25 w 243"/>
                  <a:gd name="T25" fmla="*/ 34 h 481"/>
                  <a:gd name="T26" fmla="*/ 29 w 243"/>
                  <a:gd name="T27" fmla="*/ 28 h 481"/>
                  <a:gd name="T28" fmla="*/ 30 w 243"/>
                  <a:gd name="T29" fmla="*/ 38 h 481"/>
                  <a:gd name="T30" fmla="*/ 28 w 243"/>
                  <a:gd name="T31" fmla="*/ 41 h 481"/>
                  <a:gd name="T32" fmla="*/ 21 w 243"/>
                  <a:gd name="T33" fmla="*/ 48 h 481"/>
                  <a:gd name="T34" fmla="*/ 15 w 243"/>
                  <a:gd name="T35" fmla="*/ 54 h 481"/>
                  <a:gd name="T36" fmla="*/ 11 w 243"/>
                  <a:gd name="T37" fmla="*/ 59 h 481"/>
                  <a:gd name="T38" fmla="*/ 5 w 243"/>
                  <a:gd name="T39" fmla="*/ 60 h 481"/>
                  <a:gd name="T40" fmla="*/ 1 w 243"/>
                  <a:gd name="T41" fmla="*/ 60 h 481"/>
                  <a:gd name="T42" fmla="*/ 0 w 243"/>
                  <a:gd name="T43" fmla="*/ 59 h 481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43"/>
                  <a:gd name="T67" fmla="*/ 0 h 481"/>
                  <a:gd name="T68" fmla="*/ 243 w 243"/>
                  <a:gd name="T69" fmla="*/ 481 h 481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43" h="481">
                    <a:moveTo>
                      <a:pt x="0" y="476"/>
                    </a:moveTo>
                    <a:lnTo>
                      <a:pt x="0" y="418"/>
                    </a:lnTo>
                    <a:lnTo>
                      <a:pt x="0" y="371"/>
                    </a:lnTo>
                    <a:lnTo>
                      <a:pt x="5" y="331"/>
                    </a:lnTo>
                    <a:lnTo>
                      <a:pt x="63" y="279"/>
                    </a:lnTo>
                    <a:lnTo>
                      <a:pt x="70" y="226"/>
                    </a:lnTo>
                    <a:lnTo>
                      <a:pt x="70" y="162"/>
                    </a:lnTo>
                    <a:lnTo>
                      <a:pt x="70" y="80"/>
                    </a:lnTo>
                    <a:lnTo>
                      <a:pt x="40" y="0"/>
                    </a:lnTo>
                    <a:lnTo>
                      <a:pt x="75" y="87"/>
                    </a:lnTo>
                    <a:lnTo>
                      <a:pt x="115" y="197"/>
                    </a:lnTo>
                    <a:lnTo>
                      <a:pt x="150" y="255"/>
                    </a:lnTo>
                    <a:lnTo>
                      <a:pt x="203" y="272"/>
                    </a:lnTo>
                    <a:lnTo>
                      <a:pt x="232" y="226"/>
                    </a:lnTo>
                    <a:lnTo>
                      <a:pt x="243" y="307"/>
                    </a:lnTo>
                    <a:lnTo>
                      <a:pt x="226" y="331"/>
                    </a:lnTo>
                    <a:lnTo>
                      <a:pt x="168" y="383"/>
                    </a:lnTo>
                    <a:lnTo>
                      <a:pt x="122" y="435"/>
                    </a:lnTo>
                    <a:lnTo>
                      <a:pt x="93" y="470"/>
                    </a:lnTo>
                    <a:lnTo>
                      <a:pt x="40" y="481"/>
                    </a:lnTo>
                    <a:lnTo>
                      <a:pt x="11" y="481"/>
                    </a:lnTo>
                    <a:lnTo>
                      <a:pt x="0" y="47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7" name="Freeform 362"/>
              <p:cNvSpPr>
                <a:spLocks/>
              </p:cNvSpPr>
              <p:nvPr/>
            </p:nvSpPr>
            <p:spPr bwMode="auto">
              <a:xfrm>
                <a:off x="1110" y="1062"/>
                <a:ext cx="76" cy="53"/>
              </a:xfrm>
              <a:custGeom>
                <a:avLst/>
                <a:gdLst>
                  <a:gd name="T0" fmla="*/ 42 w 605"/>
                  <a:gd name="T1" fmla="*/ 2 h 430"/>
                  <a:gd name="T2" fmla="*/ 76 w 605"/>
                  <a:gd name="T3" fmla="*/ 0 h 430"/>
                  <a:gd name="T4" fmla="*/ 73 w 605"/>
                  <a:gd name="T5" fmla="*/ 9 h 430"/>
                  <a:gd name="T6" fmla="*/ 48 w 605"/>
                  <a:gd name="T7" fmla="*/ 10 h 430"/>
                  <a:gd name="T8" fmla="*/ 43 w 605"/>
                  <a:gd name="T9" fmla="*/ 31 h 430"/>
                  <a:gd name="T10" fmla="*/ 32 w 605"/>
                  <a:gd name="T11" fmla="*/ 34 h 430"/>
                  <a:gd name="T12" fmla="*/ 29 w 605"/>
                  <a:gd name="T13" fmla="*/ 49 h 430"/>
                  <a:gd name="T14" fmla="*/ 2 w 605"/>
                  <a:gd name="T15" fmla="*/ 53 h 430"/>
                  <a:gd name="T16" fmla="*/ 0 w 605"/>
                  <a:gd name="T17" fmla="*/ 48 h 430"/>
                  <a:gd name="T18" fmla="*/ 29 w 605"/>
                  <a:gd name="T19" fmla="*/ 11 h 430"/>
                  <a:gd name="T20" fmla="*/ 42 w 605"/>
                  <a:gd name="T21" fmla="*/ 2 h 4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05"/>
                  <a:gd name="T34" fmla="*/ 0 h 430"/>
                  <a:gd name="T35" fmla="*/ 605 w 605"/>
                  <a:gd name="T36" fmla="*/ 430 h 4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05" h="430">
                    <a:moveTo>
                      <a:pt x="331" y="18"/>
                    </a:moveTo>
                    <a:lnTo>
                      <a:pt x="605" y="0"/>
                    </a:lnTo>
                    <a:lnTo>
                      <a:pt x="582" y="70"/>
                    </a:lnTo>
                    <a:lnTo>
                      <a:pt x="384" y="81"/>
                    </a:lnTo>
                    <a:lnTo>
                      <a:pt x="343" y="255"/>
                    </a:lnTo>
                    <a:lnTo>
                      <a:pt x="256" y="273"/>
                    </a:lnTo>
                    <a:lnTo>
                      <a:pt x="233" y="401"/>
                    </a:lnTo>
                    <a:lnTo>
                      <a:pt x="12" y="430"/>
                    </a:lnTo>
                    <a:lnTo>
                      <a:pt x="0" y="389"/>
                    </a:lnTo>
                    <a:lnTo>
                      <a:pt x="227" y="93"/>
                    </a:lnTo>
                    <a:lnTo>
                      <a:pt x="331" y="1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8" name="Freeform 363"/>
              <p:cNvSpPr>
                <a:spLocks/>
              </p:cNvSpPr>
              <p:nvPr/>
            </p:nvSpPr>
            <p:spPr bwMode="auto">
              <a:xfrm>
                <a:off x="1151" y="987"/>
                <a:ext cx="101" cy="77"/>
              </a:xfrm>
              <a:custGeom>
                <a:avLst/>
                <a:gdLst>
                  <a:gd name="T0" fmla="*/ 0 w 814"/>
                  <a:gd name="T1" fmla="*/ 77 h 616"/>
                  <a:gd name="T2" fmla="*/ 33 w 814"/>
                  <a:gd name="T3" fmla="*/ 52 h 616"/>
                  <a:gd name="T4" fmla="*/ 34 w 814"/>
                  <a:gd name="T5" fmla="*/ 42 h 616"/>
                  <a:gd name="T6" fmla="*/ 47 w 814"/>
                  <a:gd name="T7" fmla="*/ 25 h 616"/>
                  <a:gd name="T8" fmla="*/ 66 w 814"/>
                  <a:gd name="T9" fmla="*/ 13 h 616"/>
                  <a:gd name="T10" fmla="*/ 73 w 814"/>
                  <a:gd name="T11" fmla="*/ 0 h 616"/>
                  <a:gd name="T12" fmla="*/ 89 w 814"/>
                  <a:gd name="T13" fmla="*/ 9 h 616"/>
                  <a:gd name="T14" fmla="*/ 101 w 814"/>
                  <a:gd name="T15" fmla="*/ 7 h 616"/>
                  <a:gd name="T16" fmla="*/ 100 w 814"/>
                  <a:gd name="T17" fmla="*/ 30 h 616"/>
                  <a:gd name="T18" fmla="*/ 89 w 814"/>
                  <a:gd name="T19" fmla="*/ 33 h 616"/>
                  <a:gd name="T20" fmla="*/ 66 w 814"/>
                  <a:gd name="T21" fmla="*/ 54 h 616"/>
                  <a:gd name="T22" fmla="*/ 44 w 814"/>
                  <a:gd name="T23" fmla="*/ 58 h 616"/>
                  <a:gd name="T24" fmla="*/ 35 w 814"/>
                  <a:gd name="T25" fmla="*/ 75 h 616"/>
                  <a:gd name="T26" fmla="*/ 1 w 814"/>
                  <a:gd name="T27" fmla="*/ 77 h 616"/>
                  <a:gd name="T28" fmla="*/ 0 w 814"/>
                  <a:gd name="T29" fmla="*/ 77 h 61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14"/>
                  <a:gd name="T46" fmla="*/ 0 h 616"/>
                  <a:gd name="T47" fmla="*/ 814 w 814"/>
                  <a:gd name="T48" fmla="*/ 616 h 61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14" h="616">
                    <a:moveTo>
                      <a:pt x="0" y="616"/>
                    </a:moveTo>
                    <a:lnTo>
                      <a:pt x="262" y="418"/>
                    </a:lnTo>
                    <a:lnTo>
                      <a:pt x="274" y="337"/>
                    </a:lnTo>
                    <a:lnTo>
                      <a:pt x="378" y="203"/>
                    </a:lnTo>
                    <a:lnTo>
                      <a:pt x="535" y="105"/>
                    </a:lnTo>
                    <a:lnTo>
                      <a:pt x="587" y="0"/>
                    </a:lnTo>
                    <a:lnTo>
                      <a:pt x="720" y="70"/>
                    </a:lnTo>
                    <a:lnTo>
                      <a:pt x="814" y="58"/>
                    </a:lnTo>
                    <a:lnTo>
                      <a:pt x="802" y="238"/>
                    </a:lnTo>
                    <a:lnTo>
                      <a:pt x="715" y="262"/>
                    </a:lnTo>
                    <a:lnTo>
                      <a:pt x="529" y="429"/>
                    </a:lnTo>
                    <a:lnTo>
                      <a:pt x="354" y="464"/>
                    </a:lnTo>
                    <a:lnTo>
                      <a:pt x="279" y="598"/>
                    </a:lnTo>
                    <a:lnTo>
                      <a:pt x="12" y="616"/>
                    </a:lnTo>
                    <a:lnTo>
                      <a:pt x="0" y="61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39" name="Freeform 364"/>
              <p:cNvSpPr>
                <a:spLocks/>
              </p:cNvSpPr>
              <p:nvPr/>
            </p:nvSpPr>
            <p:spPr bwMode="auto">
              <a:xfrm>
                <a:off x="1107" y="1062"/>
                <a:ext cx="103" cy="107"/>
              </a:xfrm>
              <a:custGeom>
                <a:avLst/>
                <a:gdLst>
                  <a:gd name="T0" fmla="*/ 78 w 825"/>
                  <a:gd name="T1" fmla="*/ 0 h 860"/>
                  <a:gd name="T2" fmla="*/ 103 w 825"/>
                  <a:gd name="T3" fmla="*/ 19 h 860"/>
                  <a:gd name="T4" fmla="*/ 90 w 825"/>
                  <a:gd name="T5" fmla="*/ 18 h 860"/>
                  <a:gd name="T6" fmla="*/ 84 w 825"/>
                  <a:gd name="T7" fmla="*/ 88 h 860"/>
                  <a:gd name="T8" fmla="*/ 93 w 825"/>
                  <a:gd name="T9" fmla="*/ 88 h 860"/>
                  <a:gd name="T10" fmla="*/ 92 w 825"/>
                  <a:gd name="T11" fmla="*/ 98 h 860"/>
                  <a:gd name="T12" fmla="*/ 63 w 825"/>
                  <a:gd name="T13" fmla="*/ 98 h 860"/>
                  <a:gd name="T14" fmla="*/ 59 w 825"/>
                  <a:gd name="T15" fmla="*/ 93 h 860"/>
                  <a:gd name="T16" fmla="*/ 55 w 825"/>
                  <a:gd name="T17" fmla="*/ 103 h 860"/>
                  <a:gd name="T18" fmla="*/ 45 w 825"/>
                  <a:gd name="T19" fmla="*/ 103 h 860"/>
                  <a:gd name="T20" fmla="*/ 43 w 825"/>
                  <a:gd name="T21" fmla="*/ 98 h 860"/>
                  <a:gd name="T22" fmla="*/ 40 w 825"/>
                  <a:gd name="T23" fmla="*/ 107 h 860"/>
                  <a:gd name="T24" fmla="*/ 34 w 825"/>
                  <a:gd name="T25" fmla="*/ 107 h 860"/>
                  <a:gd name="T26" fmla="*/ 16 w 825"/>
                  <a:gd name="T27" fmla="*/ 91 h 860"/>
                  <a:gd name="T28" fmla="*/ 9 w 825"/>
                  <a:gd name="T29" fmla="*/ 97 h 860"/>
                  <a:gd name="T30" fmla="*/ 0 w 825"/>
                  <a:gd name="T31" fmla="*/ 96 h 860"/>
                  <a:gd name="T32" fmla="*/ 5 w 825"/>
                  <a:gd name="T33" fmla="*/ 88 h 860"/>
                  <a:gd name="T34" fmla="*/ 4 w 825"/>
                  <a:gd name="T35" fmla="*/ 66 h 860"/>
                  <a:gd name="T36" fmla="*/ 7 w 825"/>
                  <a:gd name="T37" fmla="*/ 60 h 860"/>
                  <a:gd name="T38" fmla="*/ 4 w 825"/>
                  <a:gd name="T39" fmla="*/ 54 h 860"/>
                  <a:gd name="T40" fmla="*/ 32 w 825"/>
                  <a:gd name="T41" fmla="*/ 50 h 860"/>
                  <a:gd name="T42" fmla="*/ 35 w 825"/>
                  <a:gd name="T43" fmla="*/ 34 h 860"/>
                  <a:gd name="T44" fmla="*/ 46 w 825"/>
                  <a:gd name="T45" fmla="*/ 32 h 860"/>
                  <a:gd name="T46" fmla="*/ 51 w 825"/>
                  <a:gd name="T47" fmla="*/ 10 h 860"/>
                  <a:gd name="T48" fmla="*/ 76 w 825"/>
                  <a:gd name="T49" fmla="*/ 9 h 860"/>
                  <a:gd name="T50" fmla="*/ 78 w 825"/>
                  <a:gd name="T51" fmla="*/ 0 h 86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25"/>
                  <a:gd name="T79" fmla="*/ 0 h 860"/>
                  <a:gd name="T80" fmla="*/ 825 w 825"/>
                  <a:gd name="T81" fmla="*/ 860 h 86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25" h="860">
                    <a:moveTo>
                      <a:pt x="628" y="0"/>
                    </a:moveTo>
                    <a:lnTo>
                      <a:pt x="825" y="151"/>
                    </a:lnTo>
                    <a:lnTo>
                      <a:pt x="721" y="145"/>
                    </a:lnTo>
                    <a:lnTo>
                      <a:pt x="675" y="708"/>
                    </a:lnTo>
                    <a:lnTo>
                      <a:pt x="745" y="708"/>
                    </a:lnTo>
                    <a:lnTo>
                      <a:pt x="738" y="790"/>
                    </a:lnTo>
                    <a:lnTo>
                      <a:pt x="506" y="790"/>
                    </a:lnTo>
                    <a:lnTo>
                      <a:pt x="476" y="750"/>
                    </a:lnTo>
                    <a:lnTo>
                      <a:pt x="442" y="825"/>
                    </a:lnTo>
                    <a:lnTo>
                      <a:pt x="361" y="825"/>
                    </a:lnTo>
                    <a:lnTo>
                      <a:pt x="344" y="790"/>
                    </a:lnTo>
                    <a:lnTo>
                      <a:pt x="320" y="860"/>
                    </a:lnTo>
                    <a:lnTo>
                      <a:pt x="274" y="860"/>
                    </a:lnTo>
                    <a:lnTo>
                      <a:pt x="128" y="732"/>
                    </a:lnTo>
                    <a:lnTo>
                      <a:pt x="75" y="778"/>
                    </a:lnTo>
                    <a:lnTo>
                      <a:pt x="0" y="773"/>
                    </a:lnTo>
                    <a:lnTo>
                      <a:pt x="40" y="708"/>
                    </a:lnTo>
                    <a:lnTo>
                      <a:pt x="30" y="529"/>
                    </a:lnTo>
                    <a:lnTo>
                      <a:pt x="58" y="482"/>
                    </a:lnTo>
                    <a:lnTo>
                      <a:pt x="35" y="430"/>
                    </a:lnTo>
                    <a:lnTo>
                      <a:pt x="256" y="401"/>
                    </a:lnTo>
                    <a:lnTo>
                      <a:pt x="279" y="273"/>
                    </a:lnTo>
                    <a:lnTo>
                      <a:pt x="366" y="255"/>
                    </a:lnTo>
                    <a:lnTo>
                      <a:pt x="407" y="81"/>
                    </a:lnTo>
                    <a:lnTo>
                      <a:pt x="605" y="70"/>
                    </a:lnTo>
                    <a:lnTo>
                      <a:pt x="628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0" name="Freeform 365"/>
              <p:cNvSpPr>
                <a:spLocks/>
              </p:cNvSpPr>
              <p:nvPr/>
            </p:nvSpPr>
            <p:spPr bwMode="auto">
              <a:xfrm>
                <a:off x="1186" y="977"/>
                <a:ext cx="148" cy="154"/>
              </a:xfrm>
              <a:custGeom>
                <a:avLst/>
                <a:gdLst>
                  <a:gd name="T0" fmla="*/ 0 w 1191"/>
                  <a:gd name="T1" fmla="*/ 85 h 1226"/>
                  <a:gd name="T2" fmla="*/ 76 w 1191"/>
                  <a:gd name="T3" fmla="*/ 143 h 1226"/>
                  <a:gd name="T4" fmla="*/ 80 w 1191"/>
                  <a:gd name="T5" fmla="*/ 144 h 1226"/>
                  <a:gd name="T6" fmla="*/ 81 w 1191"/>
                  <a:gd name="T7" fmla="*/ 151 h 1226"/>
                  <a:gd name="T8" fmla="*/ 87 w 1191"/>
                  <a:gd name="T9" fmla="*/ 154 h 1226"/>
                  <a:gd name="T10" fmla="*/ 148 w 1191"/>
                  <a:gd name="T11" fmla="*/ 118 h 1226"/>
                  <a:gd name="T12" fmla="*/ 139 w 1191"/>
                  <a:gd name="T13" fmla="*/ 112 h 1226"/>
                  <a:gd name="T14" fmla="*/ 131 w 1191"/>
                  <a:gd name="T15" fmla="*/ 93 h 1226"/>
                  <a:gd name="T16" fmla="*/ 137 w 1191"/>
                  <a:gd name="T17" fmla="*/ 80 h 1226"/>
                  <a:gd name="T18" fmla="*/ 136 w 1191"/>
                  <a:gd name="T19" fmla="*/ 59 h 1226"/>
                  <a:gd name="T20" fmla="*/ 139 w 1191"/>
                  <a:gd name="T21" fmla="*/ 56 h 1226"/>
                  <a:gd name="T22" fmla="*/ 125 w 1191"/>
                  <a:gd name="T23" fmla="*/ 25 h 1226"/>
                  <a:gd name="T24" fmla="*/ 131 w 1191"/>
                  <a:gd name="T25" fmla="*/ 19 h 1226"/>
                  <a:gd name="T26" fmla="*/ 134 w 1191"/>
                  <a:gd name="T27" fmla="*/ 0 h 1226"/>
                  <a:gd name="T28" fmla="*/ 113 w 1191"/>
                  <a:gd name="T29" fmla="*/ 2 h 1226"/>
                  <a:gd name="T30" fmla="*/ 99 w 1191"/>
                  <a:gd name="T31" fmla="*/ 1 h 1226"/>
                  <a:gd name="T32" fmla="*/ 66 w 1191"/>
                  <a:gd name="T33" fmla="*/ 16 h 1226"/>
                  <a:gd name="T34" fmla="*/ 65 w 1191"/>
                  <a:gd name="T35" fmla="*/ 39 h 1226"/>
                  <a:gd name="T36" fmla="*/ 54 w 1191"/>
                  <a:gd name="T37" fmla="*/ 42 h 1226"/>
                  <a:gd name="T38" fmla="*/ 31 w 1191"/>
                  <a:gd name="T39" fmla="*/ 63 h 1226"/>
                  <a:gd name="T40" fmla="*/ 9 w 1191"/>
                  <a:gd name="T41" fmla="*/ 68 h 1226"/>
                  <a:gd name="T42" fmla="*/ 0 w 1191"/>
                  <a:gd name="T43" fmla="*/ 85 h 122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191"/>
                  <a:gd name="T67" fmla="*/ 0 h 1226"/>
                  <a:gd name="T68" fmla="*/ 1191 w 1191"/>
                  <a:gd name="T69" fmla="*/ 1226 h 122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191" h="1226">
                    <a:moveTo>
                      <a:pt x="0" y="674"/>
                    </a:moveTo>
                    <a:lnTo>
                      <a:pt x="610" y="1138"/>
                    </a:lnTo>
                    <a:lnTo>
                      <a:pt x="645" y="1145"/>
                    </a:lnTo>
                    <a:lnTo>
                      <a:pt x="651" y="1203"/>
                    </a:lnTo>
                    <a:lnTo>
                      <a:pt x="698" y="1226"/>
                    </a:lnTo>
                    <a:lnTo>
                      <a:pt x="1191" y="941"/>
                    </a:lnTo>
                    <a:lnTo>
                      <a:pt x="1122" y="889"/>
                    </a:lnTo>
                    <a:lnTo>
                      <a:pt x="1052" y="737"/>
                    </a:lnTo>
                    <a:lnTo>
                      <a:pt x="1099" y="639"/>
                    </a:lnTo>
                    <a:lnTo>
                      <a:pt x="1092" y="471"/>
                    </a:lnTo>
                    <a:lnTo>
                      <a:pt x="1122" y="442"/>
                    </a:lnTo>
                    <a:lnTo>
                      <a:pt x="1005" y="198"/>
                    </a:lnTo>
                    <a:lnTo>
                      <a:pt x="1052" y="151"/>
                    </a:lnTo>
                    <a:lnTo>
                      <a:pt x="1075" y="0"/>
                    </a:lnTo>
                    <a:lnTo>
                      <a:pt x="912" y="17"/>
                    </a:lnTo>
                    <a:lnTo>
                      <a:pt x="796" y="6"/>
                    </a:lnTo>
                    <a:lnTo>
                      <a:pt x="529" y="128"/>
                    </a:lnTo>
                    <a:lnTo>
                      <a:pt x="523" y="314"/>
                    </a:lnTo>
                    <a:lnTo>
                      <a:pt x="436" y="338"/>
                    </a:lnTo>
                    <a:lnTo>
                      <a:pt x="250" y="505"/>
                    </a:lnTo>
                    <a:lnTo>
                      <a:pt x="75" y="540"/>
                    </a:lnTo>
                    <a:lnTo>
                      <a:pt x="0" y="67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1" name="Freeform 366"/>
              <p:cNvSpPr>
                <a:spLocks/>
              </p:cNvSpPr>
              <p:nvPr/>
            </p:nvSpPr>
            <p:spPr bwMode="auto">
              <a:xfrm>
                <a:off x="1099" y="1188"/>
                <a:ext cx="28" cy="15"/>
              </a:xfrm>
              <a:custGeom>
                <a:avLst/>
                <a:gdLst>
                  <a:gd name="T0" fmla="*/ 27 w 221"/>
                  <a:gd name="T1" fmla="*/ 0 h 116"/>
                  <a:gd name="T2" fmla="*/ 28 w 221"/>
                  <a:gd name="T3" fmla="*/ 6 h 116"/>
                  <a:gd name="T4" fmla="*/ 17 w 221"/>
                  <a:gd name="T5" fmla="*/ 7 h 116"/>
                  <a:gd name="T6" fmla="*/ 14 w 221"/>
                  <a:gd name="T7" fmla="*/ 15 h 116"/>
                  <a:gd name="T8" fmla="*/ 0 w 221"/>
                  <a:gd name="T9" fmla="*/ 2 h 116"/>
                  <a:gd name="T10" fmla="*/ 27 w 221"/>
                  <a:gd name="T11" fmla="*/ 0 h 1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21"/>
                  <a:gd name="T19" fmla="*/ 0 h 116"/>
                  <a:gd name="T20" fmla="*/ 221 w 221"/>
                  <a:gd name="T21" fmla="*/ 116 h 1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21" h="116">
                    <a:moveTo>
                      <a:pt x="216" y="0"/>
                    </a:moveTo>
                    <a:lnTo>
                      <a:pt x="221" y="46"/>
                    </a:lnTo>
                    <a:lnTo>
                      <a:pt x="134" y="53"/>
                    </a:lnTo>
                    <a:lnTo>
                      <a:pt x="111" y="116"/>
                    </a:lnTo>
                    <a:lnTo>
                      <a:pt x="0" y="18"/>
                    </a:lnTo>
                    <a:lnTo>
                      <a:pt x="216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2" name="Freeform 367"/>
              <p:cNvSpPr>
                <a:spLocks/>
              </p:cNvSpPr>
              <p:nvPr/>
            </p:nvSpPr>
            <p:spPr bwMode="auto">
              <a:xfrm>
                <a:off x="1098" y="1153"/>
                <a:ext cx="43" cy="37"/>
              </a:xfrm>
              <a:custGeom>
                <a:avLst/>
                <a:gdLst>
                  <a:gd name="T0" fmla="*/ 0 w 344"/>
                  <a:gd name="T1" fmla="*/ 21 h 297"/>
                  <a:gd name="T2" fmla="*/ 0 w 344"/>
                  <a:gd name="T3" fmla="*/ 16 h 297"/>
                  <a:gd name="T4" fmla="*/ 10 w 344"/>
                  <a:gd name="T5" fmla="*/ 3 h 297"/>
                  <a:gd name="T6" fmla="*/ 17 w 344"/>
                  <a:gd name="T7" fmla="*/ 6 h 297"/>
                  <a:gd name="T8" fmla="*/ 25 w 344"/>
                  <a:gd name="T9" fmla="*/ 0 h 297"/>
                  <a:gd name="T10" fmla="*/ 43 w 344"/>
                  <a:gd name="T11" fmla="*/ 16 h 297"/>
                  <a:gd name="T12" fmla="*/ 40 w 344"/>
                  <a:gd name="T13" fmla="*/ 34 h 297"/>
                  <a:gd name="T14" fmla="*/ 1 w 344"/>
                  <a:gd name="T15" fmla="*/ 37 h 297"/>
                  <a:gd name="T16" fmla="*/ 1 w 344"/>
                  <a:gd name="T17" fmla="*/ 32 h 297"/>
                  <a:gd name="T18" fmla="*/ 31 w 344"/>
                  <a:gd name="T19" fmla="*/ 22 h 297"/>
                  <a:gd name="T20" fmla="*/ 0 w 344"/>
                  <a:gd name="T21" fmla="*/ 21 h 29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44"/>
                  <a:gd name="T34" fmla="*/ 0 h 297"/>
                  <a:gd name="T35" fmla="*/ 344 w 344"/>
                  <a:gd name="T36" fmla="*/ 297 h 29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44" h="297">
                    <a:moveTo>
                      <a:pt x="0" y="168"/>
                    </a:moveTo>
                    <a:lnTo>
                      <a:pt x="0" y="128"/>
                    </a:lnTo>
                    <a:lnTo>
                      <a:pt x="76" y="23"/>
                    </a:lnTo>
                    <a:lnTo>
                      <a:pt x="134" y="46"/>
                    </a:lnTo>
                    <a:lnTo>
                      <a:pt x="198" y="0"/>
                    </a:lnTo>
                    <a:lnTo>
                      <a:pt x="344" y="128"/>
                    </a:lnTo>
                    <a:lnTo>
                      <a:pt x="320" y="273"/>
                    </a:lnTo>
                    <a:lnTo>
                      <a:pt x="12" y="297"/>
                    </a:lnTo>
                    <a:lnTo>
                      <a:pt x="6" y="255"/>
                    </a:lnTo>
                    <a:lnTo>
                      <a:pt x="250" y="180"/>
                    </a:lnTo>
                    <a:lnTo>
                      <a:pt x="0" y="16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3" name="Freeform 368"/>
              <p:cNvSpPr>
                <a:spLocks/>
              </p:cNvSpPr>
              <p:nvPr/>
            </p:nvSpPr>
            <p:spPr bwMode="auto">
              <a:xfrm>
                <a:off x="1098" y="1174"/>
                <a:ext cx="32" cy="11"/>
              </a:xfrm>
              <a:custGeom>
                <a:avLst/>
                <a:gdLst>
                  <a:gd name="T0" fmla="*/ 0 w 250"/>
                  <a:gd name="T1" fmla="*/ 0 h 87"/>
                  <a:gd name="T2" fmla="*/ 32 w 250"/>
                  <a:gd name="T3" fmla="*/ 2 h 87"/>
                  <a:gd name="T4" fmla="*/ 1 w 250"/>
                  <a:gd name="T5" fmla="*/ 11 h 87"/>
                  <a:gd name="T6" fmla="*/ 0 w 250"/>
                  <a:gd name="T7" fmla="*/ 0 h 8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50"/>
                  <a:gd name="T13" fmla="*/ 0 h 87"/>
                  <a:gd name="T14" fmla="*/ 250 w 250"/>
                  <a:gd name="T15" fmla="*/ 87 h 8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50" h="87">
                    <a:moveTo>
                      <a:pt x="0" y="0"/>
                    </a:moveTo>
                    <a:lnTo>
                      <a:pt x="250" y="12"/>
                    </a:lnTo>
                    <a:lnTo>
                      <a:pt x="6" y="8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4" name="Freeform 369"/>
              <p:cNvSpPr>
                <a:spLocks/>
              </p:cNvSpPr>
              <p:nvPr/>
            </p:nvSpPr>
            <p:spPr bwMode="auto">
              <a:xfrm>
                <a:off x="1138" y="1080"/>
                <a:ext cx="136" cy="124"/>
              </a:xfrm>
              <a:custGeom>
                <a:avLst/>
                <a:gdLst>
                  <a:gd name="T0" fmla="*/ 0 w 1093"/>
                  <a:gd name="T1" fmla="*/ 107 h 994"/>
                  <a:gd name="T2" fmla="*/ 1 w 1093"/>
                  <a:gd name="T3" fmla="*/ 111 h 994"/>
                  <a:gd name="T4" fmla="*/ 25 w 1093"/>
                  <a:gd name="T5" fmla="*/ 113 h 994"/>
                  <a:gd name="T6" fmla="*/ 31 w 1093"/>
                  <a:gd name="T7" fmla="*/ 121 h 994"/>
                  <a:gd name="T8" fmla="*/ 35 w 1093"/>
                  <a:gd name="T9" fmla="*/ 121 h 994"/>
                  <a:gd name="T10" fmla="*/ 36 w 1093"/>
                  <a:gd name="T11" fmla="*/ 124 h 994"/>
                  <a:gd name="T12" fmla="*/ 51 w 1093"/>
                  <a:gd name="T13" fmla="*/ 123 h 994"/>
                  <a:gd name="T14" fmla="*/ 65 w 1093"/>
                  <a:gd name="T15" fmla="*/ 105 h 994"/>
                  <a:gd name="T16" fmla="*/ 77 w 1093"/>
                  <a:gd name="T17" fmla="*/ 102 h 994"/>
                  <a:gd name="T18" fmla="*/ 78 w 1093"/>
                  <a:gd name="T19" fmla="*/ 96 h 994"/>
                  <a:gd name="T20" fmla="*/ 106 w 1093"/>
                  <a:gd name="T21" fmla="*/ 86 h 994"/>
                  <a:gd name="T22" fmla="*/ 127 w 1093"/>
                  <a:gd name="T23" fmla="*/ 77 h 994"/>
                  <a:gd name="T24" fmla="*/ 136 w 1093"/>
                  <a:gd name="T25" fmla="*/ 51 h 994"/>
                  <a:gd name="T26" fmla="*/ 129 w 1093"/>
                  <a:gd name="T27" fmla="*/ 46 h 994"/>
                  <a:gd name="T28" fmla="*/ 128 w 1093"/>
                  <a:gd name="T29" fmla="*/ 41 h 994"/>
                  <a:gd name="T30" fmla="*/ 72 w 1093"/>
                  <a:gd name="T31" fmla="*/ 0 h 994"/>
                  <a:gd name="T32" fmla="*/ 59 w 1093"/>
                  <a:gd name="T33" fmla="*/ 0 h 994"/>
                  <a:gd name="T34" fmla="*/ 52 w 1093"/>
                  <a:gd name="T35" fmla="*/ 70 h 994"/>
                  <a:gd name="T36" fmla="*/ 62 w 1093"/>
                  <a:gd name="T37" fmla="*/ 70 h 994"/>
                  <a:gd name="T38" fmla="*/ 61 w 1093"/>
                  <a:gd name="T39" fmla="*/ 80 h 994"/>
                  <a:gd name="T40" fmla="*/ 33 w 1093"/>
                  <a:gd name="T41" fmla="*/ 80 h 994"/>
                  <a:gd name="T42" fmla="*/ 29 w 1093"/>
                  <a:gd name="T43" fmla="*/ 75 h 994"/>
                  <a:gd name="T44" fmla="*/ 26 w 1093"/>
                  <a:gd name="T45" fmla="*/ 83 h 994"/>
                  <a:gd name="T46" fmla="*/ 15 w 1093"/>
                  <a:gd name="T47" fmla="*/ 85 h 994"/>
                  <a:gd name="T48" fmla="*/ 12 w 1093"/>
                  <a:gd name="T49" fmla="*/ 80 h 994"/>
                  <a:gd name="T50" fmla="*/ 9 w 1093"/>
                  <a:gd name="T51" fmla="*/ 89 h 994"/>
                  <a:gd name="T52" fmla="*/ 4 w 1093"/>
                  <a:gd name="T53" fmla="*/ 89 h 994"/>
                  <a:gd name="T54" fmla="*/ 0 w 1093"/>
                  <a:gd name="T55" fmla="*/ 107 h 99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1093"/>
                  <a:gd name="T85" fmla="*/ 0 h 994"/>
                  <a:gd name="T86" fmla="*/ 1093 w 1093"/>
                  <a:gd name="T87" fmla="*/ 994 h 99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1093" h="994">
                    <a:moveTo>
                      <a:pt x="0" y="860"/>
                    </a:moveTo>
                    <a:lnTo>
                      <a:pt x="6" y="889"/>
                    </a:lnTo>
                    <a:lnTo>
                      <a:pt x="204" y="907"/>
                    </a:lnTo>
                    <a:lnTo>
                      <a:pt x="250" y="971"/>
                    </a:lnTo>
                    <a:lnTo>
                      <a:pt x="279" y="971"/>
                    </a:lnTo>
                    <a:lnTo>
                      <a:pt x="291" y="994"/>
                    </a:lnTo>
                    <a:lnTo>
                      <a:pt x="407" y="988"/>
                    </a:lnTo>
                    <a:lnTo>
                      <a:pt x="524" y="842"/>
                    </a:lnTo>
                    <a:lnTo>
                      <a:pt x="616" y="819"/>
                    </a:lnTo>
                    <a:lnTo>
                      <a:pt x="628" y="773"/>
                    </a:lnTo>
                    <a:lnTo>
                      <a:pt x="849" y="692"/>
                    </a:lnTo>
                    <a:lnTo>
                      <a:pt x="1024" y="616"/>
                    </a:lnTo>
                    <a:lnTo>
                      <a:pt x="1093" y="407"/>
                    </a:lnTo>
                    <a:lnTo>
                      <a:pt x="1035" y="372"/>
                    </a:lnTo>
                    <a:lnTo>
                      <a:pt x="1029" y="326"/>
                    </a:lnTo>
                    <a:lnTo>
                      <a:pt x="576" y="0"/>
                    </a:lnTo>
                    <a:lnTo>
                      <a:pt x="477" y="0"/>
                    </a:lnTo>
                    <a:lnTo>
                      <a:pt x="419" y="563"/>
                    </a:lnTo>
                    <a:lnTo>
                      <a:pt x="501" y="563"/>
                    </a:lnTo>
                    <a:lnTo>
                      <a:pt x="494" y="645"/>
                    </a:lnTo>
                    <a:lnTo>
                      <a:pt x="262" y="645"/>
                    </a:lnTo>
                    <a:lnTo>
                      <a:pt x="232" y="605"/>
                    </a:lnTo>
                    <a:lnTo>
                      <a:pt x="210" y="663"/>
                    </a:lnTo>
                    <a:lnTo>
                      <a:pt x="117" y="680"/>
                    </a:lnTo>
                    <a:lnTo>
                      <a:pt x="100" y="645"/>
                    </a:lnTo>
                    <a:lnTo>
                      <a:pt x="76" y="715"/>
                    </a:lnTo>
                    <a:lnTo>
                      <a:pt x="30" y="715"/>
                    </a:lnTo>
                    <a:lnTo>
                      <a:pt x="0" y="86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5" name="Freeform 370"/>
              <p:cNvSpPr>
                <a:spLocks/>
              </p:cNvSpPr>
              <p:nvPr/>
            </p:nvSpPr>
            <p:spPr bwMode="auto">
              <a:xfrm>
                <a:off x="1311" y="974"/>
                <a:ext cx="33" cy="59"/>
              </a:xfrm>
              <a:custGeom>
                <a:avLst/>
                <a:gdLst>
                  <a:gd name="T0" fmla="*/ 9 w 262"/>
                  <a:gd name="T1" fmla="*/ 4 h 470"/>
                  <a:gd name="T2" fmla="*/ 6 w 262"/>
                  <a:gd name="T3" fmla="*/ 22 h 470"/>
                  <a:gd name="T4" fmla="*/ 0 w 262"/>
                  <a:gd name="T5" fmla="*/ 28 h 470"/>
                  <a:gd name="T6" fmla="*/ 15 w 262"/>
                  <a:gd name="T7" fmla="*/ 59 h 470"/>
                  <a:gd name="T8" fmla="*/ 32 w 262"/>
                  <a:gd name="T9" fmla="*/ 35 h 470"/>
                  <a:gd name="T10" fmla="*/ 23 w 262"/>
                  <a:gd name="T11" fmla="*/ 28 h 470"/>
                  <a:gd name="T12" fmla="*/ 33 w 262"/>
                  <a:gd name="T13" fmla="*/ 14 h 470"/>
                  <a:gd name="T14" fmla="*/ 24 w 262"/>
                  <a:gd name="T15" fmla="*/ 0 h 470"/>
                  <a:gd name="T16" fmla="*/ 9 w 262"/>
                  <a:gd name="T17" fmla="*/ 4 h 4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62"/>
                  <a:gd name="T28" fmla="*/ 0 h 470"/>
                  <a:gd name="T29" fmla="*/ 262 w 262"/>
                  <a:gd name="T30" fmla="*/ 470 h 4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62" h="470">
                    <a:moveTo>
                      <a:pt x="70" y="28"/>
                    </a:moveTo>
                    <a:lnTo>
                      <a:pt x="47" y="179"/>
                    </a:lnTo>
                    <a:lnTo>
                      <a:pt x="0" y="226"/>
                    </a:lnTo>
                    <a:lnTo>
                      <a:pt x="117" y="470"/>
                    </a:lnTo>
                    <a:lnTo>
                      <a:pt x="251" y="278"/>
                    </a:lnTo>
                    <a:lnTo>
                      <a:pt x="181" y="226"/>
                    </a:lnTo>
                    <a:lnTo>
                      <a:pt x="262" y="110"/>
                    </a:lnTo>
                    <a:lnTo>
                      <a:pt x="192" y="0"/>
                    </a:lnTo>
                    <a:lnTo>
                      <a:pt x="70" y="2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6" name="Freeform 371"/>
              <p:cNvSpPr>
                <a:spLocks/>
              </p:cNvSpPr>
              <p:nvPr/>
            </p:nvSpPr>
            <p:spPr bwMode="auto">
              <a:xfrm>
                <a:off x="1113" y="1187"/>
                <a:ext cx="63" cy="42"/>
              </a:xfrm>
              <a:custGeom>
                <a:avLst/>
                <a:gdLst>
                  <a:gd name="T0" fmla="*/ 0 w 506"/>
                  <a:gd name="T1" fmla="*/ 16 h 331"/>
                  <a:gd name="T2" fmla="*/ 3 w 506"/>
                  <a:gd name="T3" fmla="*/ 7 h 331"/>
                  <a:gd name="T4" fmla="*/ 14 w 506"/>
                  <a:gd name="T5" fmla="*/ 7 h 331"/>
                  <a:gd name="T6" fmla="*/ 13 w 506"/>
                  <a:gd name="T7" fmla="*/ 1 h 331"/>
                  <a:gd name="T8" fmla="*/ 25 w 506"/>
                  <a:gd name="T9" fmla="*/ 0 h 331"/>
                  <a:gd name="T10" fmla="*/ 25 w 506"/>
                  <a:gd name="T11" fmla="*/ 4 h 331"/>
                  <a:gd name="T12" fmla="*/ 50 w 506"/>
                  <a:gd name="T13" fmla="*/ 6 h 331"/>
                  <a:gd name="T14" fmla="*/ 56 w 506"/>
                  <a:gd name="T15" fmla="*/ 14 h 331"/>
                  <a:gd name="T16" fmla="*/ 59 w 506"/>
                  <a:gd name="T17" fmla="*/ 14 h 331"/>
                  <a:gd name="T18" fmla="*/ 63 w 506"/>
                  <a:gd name="T19" fmla="*/ 21 h 331"/>
                  <a:gd name="T20" fmla="*/ 54 w 506"/>
                  <a:gd name="T21" fmla="*/ 21 h 331"/>
                  <a:gd name="T22" fmla="*/ 59 w 506"/>
                  <a:gd name="T23" fmla="*/ 37 h 331"/>
                  <a:gd name="T24" fmla="*/ 48 w 506"/>
                  <a:gd name="T25" fmla="*/ 35 h 331"/>
                  <a:gd name="T26" fmla="*/ 50 w 506"/>
                  <a:gd name="T27" fmla="*/ 38 h 331"/>
                  <a:gd name="T28" fmla="*/ 46 w 506"/>
                  <a:gd name="T29" fmla="*/ 42 h 331"/>
                  <a:gd name="T30" fmla="*/ 41 w 506"/>
                  <a:gd name="T31" fmla="*/ 35 h 331"/>
                  <a:gd name="T32" fmla="*/ 38 w 506"/>
                  <a:gd name="T33" fmla="*/ 35 h 331"/>
                  <a:gd name="T34" fmla="*/ 28 w 506"/>
                  <a:gd name="T35" fmla="*/ 18 h 331"/>
                  <a:gd name="T36" fmla="*/ 13 w 506"/>
                  <a:gd name="T37" fmla="*/ 31 h 331"/>
                  <a:gd name="T38" fmla="*/ 10 w 506"/>
                  <a:gd name="T39" fmla="*/ 26 h 331"/>
                  <a:gd name="T40" fmla="*/ 0 w 506"/>
                  <a:gd name="T41" fmla="*/ 16 h 331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506"/>
                  <a:gd name="T64" fmla="*/ 0 h 331"/>
                  <a:gd name="T65" fmla="*/ 506 w 506"/>
                  <a:gd name="T66" fmla="*/ 331 h 331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506" h="331">
                    <a:moveTo>
                      <a:pt x="0" y="128"/>
                    </a:moveTo>
                    <a:lnTo>
                      <a:pt x="23" y="59"/>
                    </a:lnTo>
                    <a:lnTo>
                      <a:pt x="110" y="52"/>
                    </a:lnTo>
                    <a:lnTo>
                      <a:pt x="105" y="6"/>
                    </a:lnTo>
                    <a:lnTo>
                      <a:pt x="197" y="0"/>
                    </a:lnTo>
                    <a:lnTo>
                      <a:pt x="203" y="29"/>
                    </a:lnTo>
                    <a:lnTo>
                      <a:pt x="401" y="47"/>
                    </a:lnTo>
                    <a:lnTo>
                      <a:pt x="447" y="111"/>
                    </a:lnTo>
                    <a:lnTo>
                      <a:pt x="476" y="111"/>
                    </a:lnTo>
                    <a:lnTo>
                      <a:pt x="506" y="163"/>
                    </a:lnTo>
                    <a:lnTo>
                      <a:pt x="436" y="169"/>
                    </a:lnTo>
                    <a:lnTo>
                      <a:pt x="476" y="291"/>
                    </a:lnTo>
                    <a:lnTo>
                      <a:pt x="389" y="279"/>
                    </a:lnTo>
                    <a:lnTo>
                      <a:pt x="401" y="303"/>
                    </a:lnTo>
                    <a:lnTo>
                      <a:pt x="366" y="331"/>
                    </a:lnTo>
                    <a:lnTo>
                      <a:pt x="331" y="273"/>
                    </a:lnTo>
                    <a:lnTo>
                      <a:pt x="302" y="279"/>
                    </a:lnTo>
                    <a:lnTo>
                      <a:pt x="227" y="139"/>
                    </a:lnTo>
                    <a:lnTo>
                      <a:pt x="105" y="244"/>
                    </a:lnTo>
                    <a:lnTo>
                      <a:pt x="81" y="204"/>
                    </a:lnTo>
                    <a:lnTo>
                      <a:pt x="0" y="12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7" name="Freeform 372"/>
              <p:cNvSpPr>
                <a:spLocks/>
              </p:cNvSpPr>
              <p:nvPr/>
            </p:nvSpPr>
            <p:spPr bwMode="auto">
              <a:xfrm>
                <a:off x="1126" y="1205"/>
                <a:ext cx="25" cy="32"/>
              </a:xfrm>
              <a:custGeom>
                <a:avLst/>
                <a:gdLst>
                  <a:gd name="T0" fmla="*/ 0 w 197"/>
                  <a:gd name="T1" fmla="*/ 13 h 256"/>
                  <a:gd name="T2" fmla="*/ 7 w 197"/>
                  <a:gd name="T3" fmla="*/ 27 h 256"/>
                  <a:gd name="T4" fmla="*/ 13 w 197"/>
                  <a:gd name="T5" fmla="*/ 32 h 256"/>
                  <a:gd name="T6" fmla="*/ 25 w 197"/>
                  <a:gd name="T7" fmla="*/ 17 h 256"/>
                  <a:gd name="T8" fmla="*/ 15 w 197"/>
                  <a:gd name="T9" fmla="*/ 0 h 256"/>
                  <a:gd name="T10" fmla="*/ 0 w 197"/>
                  <a:gd name="T11" fmla="*/ 13 h 25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7"/>
                  <a:gd name="T19" fmla="*/ 0 h 256"/>
                  <a:gd name="T20" fmla="*/ 197 w 197"/>
                  <a:gd name="T21" fmla="*/ 256 h 25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7" h="256">
                    <a:moveTo>
                      <a:pt x="0" y="105"/>
                    </a:moveTo>
                    <a:lnTo>
                      <a:pt x="52" y="215"/>
                    </a:lnTo>
                    <a:lnTo>
                      <a:pt x="104" y="256"/>
                    </a:lnTo>
                    <a:lnTo>
                      <a:pt x="197" y="140"/>
                    </a:lnTo>
                    <a:lnTo>
                      <a:pt x="122" y="0"/>
                    </a:lnTo>
                    <a:lnTo>
                      <a:pt x="0" y="10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8" name="Freeform 373"/>
              <p:cNvSpPr>
                <a:spLocks/>
              </p:cNvSpPr>
              <p:nvPr/>
            </p:nvSpPr>
            <p:spPr bwMode="auto">
              <a:xfrm>
                <a:off x="1139" y="1222"/>
                <a:ext cx="33" cy="34"/>
              </a:xfrm>
              <a:custGeom>
                <a:avLst/>
                <a:gdLst>
                  <a:gd name="T0" fmla="*/ 0 w 262"/>
                  <a:gd name="T1" fmla="*/ 15 h 273"/>
                  <a:gd name="T2" fmla="*/ 32 w 262"/>
                  <a:gd name="T3" fmla="*/ 34 h 273"/>
                  <a:gd name="T4" fmla="*/ 33 w 262"/>
                  <a:gd name="T5" fmla="*/ 23 h 273"/>
                  <a:gd name="T6" fmla="*/ 27 w 262"/>
                  <a:gd name="T7" fmla="*/ 17 h 273"/>
                  <a:gd name="T8" fmla="*/ 31 w 262"/>
                  <a:gd name="T9" fmla="*/ 12 h 273"/>
                  <a:gd name="T10" fmla="*/ 24 w 262"/>
                  <a:gd name="T11" fmla="*/ 4 h 273"/>
                  <a:gd name="T12" fmla="*/ 20 w 262"/>
                  <a:gd name="T13" fmla="*/ 7 h 273"/>
                  <a:gd name="T14" fmla="*/ 15 w 262"/>
                  <a:gd name="T15" fmla="*/ 0 h 273"/>
                  <a:gd name="T16" fmla="*/ 12 w 262"/>
                  <a:gd name="T17" fmla="*/ 1 h 273"/>
                  <a:gd name="T18" fmla="*/ 0 w 262"/>
                  <a:gd name="T19" fmla="*/ 15 h 27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62"/>
                  <a:gd name="T31" fmla="*/ 0 h 273"/>
                  <a:gd name="T32" fmla="*/ 262 w 262"/>
                  <a:gd name="T33" fmla="*/ 273 h 27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62" h="273">
                    <a:moveTo>
                      <a:pt x="0" y="122"/>
                    </a:moveTo>
                    <a:lnTo>
                      <a:pt x="255" y="273"/>
                    </a:lnTo>
                    <a:lnTo>
                      <a:pt x="262" y="185"/>
                    </a:lnTo>
                    <a:lnTo>
                      <a:pt x="215" y="133"/>
                    </a:lnTo>
                    <a:lnTo>
                      <a:pt x="244" y="93"/>
                    </a:lnTo>
                    <a:lnTo>
                      <a:pt x="192" y="35"/>
                    </a:lnTo>
                    <a:lnTo>
                      <a:pt x="157" y="58"/>
                    </a:lnTo>
                    <a:lnTo>
                      <a:pt x="122" y="0"/>
                    </a:lnTo>
                    <a:lnTo>
                      <a:pt x="93" y="6"/>
                    </a:lnTo>
                    <a:lnTo>
                      <a:pt x="0" y="12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49" name="Freeform 374"/>
              <p:cNvSpPr>
                <a:spLocks/>
              </p:cNvSpPr>
              <p:nvPr/>
            </p:nvSpPr>
            <p:spPr bwMode="auto">
              <a:xfrm>
                <a:off x="1162" y="1203"/>
                <a:ext cx="56" cy="53"/>
              </a:xfrm>
              <a:custGeom>
                <a:avLst/>
                <a:gdLst>
                  <a:gd name="T0" fmla="*/ 9 w 454"/>
                  <a:gd name="T1" fmla="*/ 53 h 418"/>
                  <a:gd name="T2" fmla="*/ 33 w 454"/>
                  <a:gd name="T3" fmla="*/ 48 h 418"/>
                  <a:gd name="T4" fmla="*/ 56 w 454"/>
                  <a:gd name="T5" fmla="*/ 52 h 418"/>
                  <a:gd name="T6" fmla="*/ 47 w 454"/>
                  <a:gd name="T7" fmla="*/ 29 h 418"/>
                  <a:gd name="T8" fmla="*/ 54 w 454"/>
                  <a:gd name="T9" fmla="*/ 19 h 418"/>
                  <a:gd name="T10" fmla="*/ 53 w 454"/>
                  <a:gd name="T11" fmla="*/ 14 h 418"/>
                  <a:gd name="T12" fmla="*/ 47 w 454"/>
                  <a:gd name="T13" fmla="*/ 7 h 418"/>
                  <a:gd name="T14" fmla="*/ 34 w 454"/>
                  <a:gd name="T15" fmla="*/ 8 h 418"/>
                  <a:gd name="T16" fmla="*/ 27 w 454"/>
                  <a:gd name="T17" fmla="*/ 0 h 418"/>
                  <a:gd name="T18" fmla="*/ 12 w 454"/>
                  <a:gd name="T19" fmla="*/ 1 h 418"/>
                  <a:gd name="T20" fmla="*/ 14 w 454"/>
                  <a:gd name="T21" fmla="*/ 4 h 418"/>
                  <a:gd name="T22" fmla="*/ 6 w 454"/>
                  <a:gd name="T23" fmla="*/ 5 h 418"/>
                  <a:gd name="T24" fmla="*/ 10 w 454"/>
                  <a:gd name="T25" fmla="*/ 20 h 418"/>
                  <a:gd name="T26" fmla="*/ 0 w 454"/>
                  <a:gd name="T27" fmla="*/ 18 h 418"/>
                  <a:gd name="T28" fmla="*/ 1 w 454"/>
                  <a:gd name="T29" fmla="*/ 23 h 418"/>
                  <a:gd name="T30" fmla="*/ 8 w 454"/>
                  <a:gd name="T31" fmla="*/ 30 h 418"/>
                  <a:gd name="T32" fmla="*/ 4 w 454"/>
                  <a:gd name="T33" fmla="*/ 35 h 418"/>
                  <a:gd name="T34" fmla="*/ 10 w 454"/>
                  <a:gd name="T35" fmla="*/ 42 h 418"/>
                  <a:gd name="T36" fmla="*/ 9 w 454"/>
                  <a:gd name="T37" fmla="*/ 49 h 418"/>
                  <a:gd name="T38" fmla="*/ 9 w 454"/>
                  <a:gd name="T39" fmla="*/ 53 h 41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54"/>
                  <a:gd name="T61" fmla="*/ 0 h 418"/>
                  <a:gd name="T62" fmla="*/ 454 w 454"/>
                  <a:gd name="T63" fmla="*/ 418 h 418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54" h="418">
                    <a:moveTo>
                      <a:pt x="75" y="418"/>
                    </a:moveTo>
                    <a:lnTo>
                      <a:pt x="267" y="377"/>
                    </a:lnTo>
                    <a:lnTo>
                      <a:pt x="454" y="407"/>
                    </a:lnTo>
                    <a:lnTo>
                      <a:pt x="378" y="226"/>
                    </a:lnTo>
                    <a:lnTo>
                      <a:pt x="436" y="151"/>
                    </a:lnTo>
                    <a:lnTo>
                      <a:pt x="431" y="110"/>
                    </a:lnTo>
                    <a:lnTo>
                      <a:pt x="384" y="58"/>
                    </a:lnTo>
                    <a:lnTo>
                      <a:pt x="274" y="64"/>
                    </a:lnTo>
                    <a:lnTo>
                      <a:pt x="215" y="0"/>
                    </a:lnTo>
                    <a:lnTo>
                      <a:pt x="99" y="6"/>
                    </a:lnTo>
                    <a:lnTo>
                      <a:pt x="117" y="35"/>
                    </a:lnTo>
                    <a:lnTo>
                      <a:pt x="47" y="41"/>
                    </a:lnTo>
                    <a:lnTo>
                      <a:pt x="82" y="157"/>
                    </a:lnTo>
                    <a:lnTo>
                      <a:pt x="0" y="145"/>
                    </a:lnTo>
                    <a:lnTo>
                      <a:pt x="6" y="180"/>
                    </a:lnTo>
                    <a:lnTo>
                      <a:pt x="64" y="238"/>
                    </a:lnTo>
                    <a:lnTo>
                      <a:pt x="35" y="278"/>
                    </a:lnTo>
                    <a:lnTo>
                      <a:pt x="82" y="330"/>
                    </a:lnTo>
                    <a:lnTo>
                      <a:pt x="75" y="389"/>
                    </a:lnTo>
                    <a:lnTo>
                      <a:pt x="75" y="41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0" name="Freeform 375"/>
              <p:cNvSpPr>
                <a:spLocks/>
              </p:cNvSpPr>
              <p:nvPr/>
            </p:nvSpPr>
            <p:spPr bwMode="auto">
              <a:xfrm>
                <a:off x="1188" y="1166"/>
                <a:ext cx="71" cy="55"/>
              </a:xfrm>
              <a:custGeom>
                <a:avLst/>
                <a:gdLst>
                  <a:gd name="T0" fmla="*/ 56 w 565"/>
                  <a:gd name="T1" fmla="*/ 0 h 436"/>
                  <a:gd name="T2" fmla="*/ 71 w 565"/>
                  <a:gd name="T3" fmla="*/ 23 h 436"/>
                  <a:gd name="T4" fmla="*/ 67 w 565"/>
                  <a:gd name="T5" fmla="*/ 31 h 436"/>
                  <a:gd name="T6" fmla="*/ 37 w 565"/>
                  <a:gd name="T7" fmla="*/ 34 h 436"/>
                  <a:gd name="T8" fmla="*/ 28 w 565"/>
                  <a:gd name="T9" fmla="*/ 32 h 436"/>
                  <a:gd name="T10" fmla="*/ 28 w 565"/>
                  <a:gd name="T11" fmla="*/ 55 h 436"/>
                  <a:gd name="T12" fmla="*/ 25 w 565"/>
                  <a:gd name="T13" fmla="*/ 49 h 436"/>
                  <a:gd name="T14" fmla="*/ 21 w 565"/>
                  <a:gd name="T15" fmla="*/ 45 h 436"/>
                  <a:gd name="T16" fmla="*/ 7 w 565"/>
                  <a:gd name="T17" fmla="*/ 45 h 436"/>
                  <a:gd name="T18" fmla="*/ 0 w 565"/>
                  <a:gd name="T19" fmla="*/ 37 h 436"/>
                  <a:gd name="T20" fmla="*/ 15 w 565"/>
                  <a:gd name="T21" fmla="*/ 19 h 436"/>
                  <a:gd name="T22" fmla="*/ 27 w 565"/>
                  <a:gd name="T23" fmla="*/ 16 h 436"/>
                  <a:gd name="T24" fmla="*/ 28 w 565"/>
                  <a:gd name="T25" fmla="*/ 10 h 436"/>
                  <a:gd name="T26" fmla="*/ 56 w 565"/>
                  <a:gd name="T27" fmla="*/ 0 h 4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565"/>
                  <a:gd name="T43" fmla="*/ 0 h 436"/>
                  <a:gd name="T44" fmla="*/ 565 w 565"/>
                  <a:gd name="T45" fmla="*/ 436 h 4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565" h="436">
                    <a:moveTo>
                      <a:pt x="442" y="0"/>
                    </a:moveTo>
                    <a:lnTo>
                      <a:pt x="565" y="185"/>
                    </a:lnTo>
                    <a:lnTo>
                      <a:pt x="530" y="244"/>
                    </a:lnTo>
                    <a:lnTo>
                      <a:pt x="291" y="272"/>
                    </a:lnTo>
                    <a:lnTo>
                      <a:pt x="221" y="255"/>
                    </a:lnTo>
                    <a:lnTo>
                      <a:pt x="221" y="436"/>
                    </a:lnTo>
                    <a:lnTo>
                      <a:pt x="198" y="389"/>
                    </a:lnTo>
                    <a:lnTo>
                      <a:pt x="169" y="354"/>
                    </a:lnTo>
                    <a:lnTo>
                      <a:pt x="59" y="360"/>
                    </a:lnTo>
                    <a:lnTo>
                      <a:pt x="0" y="296"/>
                    </a:lnTo>
                    <a:lnTo>
                      <a:pt x="117" y="150"/>
                    </a:lnTo>
                    <a:lnTo>
                      <a:pt x="216" y="127"/>
                    </a:lnTo>
                    <a:lnTo>
                      <a:pt x="221" y="81"/>
                    </a:lnTo>
                    <a:lnTo>
                      <a:pt x="44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1" name="Freeform 376"/>
              <p:cNvSpPr>
                <a:spLocks/>
              </p:cNvSpPr>
              <p:nvPr/>
            </p:nvSpPr>
            <p:spPr bwMode="auto">
              <a:xfrm>
                <a:off x="1209" y="1198"/>
                <a:ext cx="27" cy="56"/>
              </a:xfrm>
              <a:custGeom>
                <a:avLst/>
                <a:gdLst>
                  <a:gd name="T0" fmla="*/ 24 w 221"/>
                  <a:gd name="T1" fmla="*/ 2 h 448"/>
                  <a:gd name="T2" fmla="*/ 27 w 221"/>
                  <a:gd name="T3" fmla="*/ 47 h 448"/>
                  <a:gd name="T4" fmla="*/ 9 w 221"/>
                  <a:gd name="T5" fmla="*/ 56 h 448"/>
                  <a:gd name="T6" fmla="*/ 0 w 221"/>
                  <a:gd name="T7" fmla="*/ 33 h 448"/>
                  <a:gd name="T8" fmla="*/ 7 w 221"/>
                  <a:gd name="T9" fmla="*/ 24 h 448"/>
                  <a:gd name="T10" fmla="*/ 7 w 221"/>
                  <a:gd name="T11" fmla="*/ 0 h 448"/>
                  <a:gd name="T12" fmla="*/ 16 w 221"/>
                  <a:gd name="T13" fmla="*/ 2 h 448"/>
                  <a:gd name="T14" fmla="*/ 24 w 221"/>
                  <a:gd name="T15" fmla="*/ 2 h 4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21"/>
                  <a:gd name="T25" fmla="*/ 0 h 448"/>
                  <a:gd name="T26" fmla="*/ 221 w 221"/>
                  <a:gd name="T27" fmla="*/ 448 h 4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21" h="448">
                    <a:moveTo>
                      <a:pt x="198" y="12"/>
                    </a:moveTo>
                    <a:lnTo>
                      <a:pt x="221" y="378"/>
                    </a:lnTo>
                    <a:lnTo>
                      <a:pt x="76" y="448"/>
                    </a:lnTo>
                    <a:lnTo>
                      <a:pt x="0" y="267"/>
                    </a:lnTo>
                    <a:lnTo>
                      <a:pt x="58" y="192"/>
                    </a:lnTo>
                    <a:lnTo>
                      <a:pt x="58" y="0"/>
                    </a:lnTo>
                    <a:lnTo>
                      <a:pt x="128" y="17"/>
                    </a:lnTo>
                    <a:lnTo>
                      <a:pt x="198" y="1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2" name="Freeform 377"/>
              <p:cNvSpPr>
                <a:spLocks/>
              </p:cNvSpPr>
              <p:nvPr/>
            </p:nvSpPr>
            <p:spPr bwMode="auto">
              <a:xfrm>
                <a:off x="1233" y="1198"/>
                <a:ext cx="16" cy="47"/>
              </a:xfrm>
              <a:custGeom>
                <a:avLst/>
                <a:gdLst>
                  <a:gd name="T0" fmla="*/ 0 w 127"/>
                  <a:gd name="T1" fmla="*/ 2 h 384"/>
                  <a:gd name="T2" fmla="*/ 3 w 127"/>
                  <a:gd name="T3" fmla="*/ 47 h 384"/>
                  <a:gd name="T4" fmla="*/ 13 w 127"/>
                  <a:gd name="T5" fmla="*/ 43 h 384"/>
                  <a:gd name="T6" fmla="*/ 12 w 127"/>
                  <a:gd name="T7" fmla="*/ 19 h 384"/>
                  <a:gd name="T8" fmla="*/ 16 w 127"/>
                  <a:gd name="T9" fmla="*/ 12 h 384"/>
                  <a:gd name="T10" fmla="*/ 14 w 127"/>
                  <a:gd name="T11" fmla="*/ 0 h 384"/>
                  <a:gd name="T12" fmla="*/ 0 w 127"/>
                  <a:gd name="T13" fmla="*/ 2 h 3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7"/>
                  <a:gd name="T22" fmla="*/ 0 h 384"/>
                  <a:gd name="T23" fmla="*/ 127 w 127"/>
                  <a:gd name="T24" fmla="*/ 384 h 3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7" h="384">
                    <a:moveTo>
                      <a:pt x="0" y="18"/>
                    </a:moveTo>
                    <a:lnTo>
                      <a:pt x="23" y="384"/>
                    </a:lnTo>
                    <a:lnTo>
                      <a:pt x="104" y="349"/>
                    </a:lnTo>
                    <a:lnTo>
                      <a:pt x="92" y="152"/>
                    </a:lnTo>
                    <a:lnTo>
                      <a:pt x="127" y="100"/>
                    </a:lnTo>
                    <a:lnTo>
                      <a:pt x="110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3" name="Freeform 378"/>
              <p:cNvSpPr>
                <a:spLocks/>
              </p:cNvSpPr>
              <p:nvPr/>
            </p:nvSpPr>
            <p:spPr bwMode="auto">
              <a:xfrm>
                <a:off x="1245" y="1189"/>
                <a:ext cx="26" cy="52"/>
              </a:xfrm>
              <a:custGeom>
                <a:avLst/>
                <a:gdLst>
                  <a:gd name="T0" fmla="*/ 2 w 210"/>
                  <a:gd name="T1" fmla="*/ 9 h 418"/>
                  <a:gd name="T2" fmla="*/ 4 w 210"/>
                  <a:gd name="T3" fmla="*/ 21 h 418"/>
                  <a:gd name="T4" fmla="*/ 0 w 210"/>
                  <a:gd name="T5" fmla="*/ 27 h 418"/>
                  <a:gd name="T6" fmla="*/ 1 w 210"/>
                  <a:gd name="T7" fmla="*/ 52 h 418"/>
                  <a:gd name="T8" fmla="*/ 15 w 210"/>
                  <a:gd name="T9" fmla="*/ 48 h 418"/>
                  <a:gd name="T10" fmla="*/ 14 w 210"/>
                  <a:gd name="T11" fmla="*/ 25 h 418"/>
                  <a:gd name="T12" fmla="*/ 23 w 210"/>
                  <a:gd name="T13" fmla="*/ 17 h 418"/>
                  <a:gd name="T14" fmla="*/ 26 w 210"/>
                  <a:gd name="T15" fmla="*/ 11 h 418"/>
                  <a:gd name="T16" fmla="*/ 25 w 210"/>
                  <a:gd name="T17" fmla="*/ 0 h 418"/>
                  <a:gd name="T18" fmla="*/ 14 w 210"/>
                  <a:gd name="T19" fmla="*/ 1 h 418"/>
                  <a:gd name="T20" fmla="*/ 11 w 210"/>
                  <a:gd name="T21" fmla="*/ 4 h 418"/>
                  <a:gd name="T22" fmla="*/ 2 w 210"/>
                  <a:gd name="T23" fmla="*/ 9 h 41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0"/>
                  <a:gd name="T37" fmla="*/ 0 h 418"/>
                  <a:gd name="T38" fmla="*/ 210 w 210"/>
                  <a:gd name="T39" fmla="*/ 418 h 41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0" h="418">
                    <a:moveTo>
                      <a:pt x="18" y="69"/>
                    </a:moveTo>
                    <a:lnTo>
                      <a:pt x="30" y="169"/>
                    </a:lnTo>
                    <a:lnTo>
                      <a:pt x="0" y="221"/>
                    </a:lnTo>
                    <a:lnTo>
                      <a:pt x="12" y="418"/>
                    </a:lnTo>
                    <a:lnTo>
                      <a:pt x="122" y="383"/>
                    </a:lnTo>
                    <a:lnTo>
                      <a:pt x="112" y="204"/>
                    </a:lnTo>
                    <a:lnTo>
                      <a:pt x="187" y="139"/>
                    </a:lnTo>
                    <a:lnTo>
                      <a:pt x="210" y="87"/>
                    </a:lnTo>
                    <a:lnTo>
                      <a:pt x="199" y="0"/>
                    </a:lnTo>
                    <a:lnTo>
                      <a:pt x="112" y="5"/>
                    </a:lnTo>
                    <a:lnTo>
                      <a:pt x="88" y="35"/>
                    </a:lnTo>
                    <a:lnTo>
                      <a:pt x="18" y="6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4" name="Freeform 379"/>
              <p:cNvSpPr>
                <a:spLocks/>
              </p:cNvSpPr>
              <p:nvPr/>
            </p:nvSpPr>
            <p:spPr bwMode="auto">
              <a:xfrm>
                <a:off x="1244" y="1091"/>
                <a:ext cx="127" cy="99"/>
              </a:xfrm>
              <a:custGeom>
                <a:avLst/>
                <a:gdLst>
                  <a:gd name="T0" fmla="*/ 0 w 1023"/>
                  <a:gd name="T1" fmla="*/ 76 h 790"/>
                  <a:gd name="T2" fmla="*/ 15 w 1023"/>
                  <a:gd name="T3" fmla="*/ 99 h 790"/>
                  <a:gd name="T4" fmla="*/ 26 w 1023"/>
                  <a:gd name="T5" fmla="*/ 98 h 790"/>
                  <a:gd name="T6" fmla="*/ 32 w 1023"/>
                  <a:gd name="T7" fmla="*/ 84 h 790"/>
                  <a:gd name="T8" fmla="*/ 47 w 1023"/>
                  <a:gd name="T9" fmla="*/ 79 h 790"/>
                  <a:gd name="T10" fmla="*/ 53 w 1023"/>
                  <a:gd name="T11" fmla="*/ 87 h 790"/>
                  <a:gd name="T12" fmla="*/ 61 w 1023"/>
                  <a:gd name="T13" fmla="*/ 87 h 790"/>
                  <a:gd name="T14" fmla="*/ 69 w 1023"/>
                  <a:gd name="T15" fmla="*/ 90 h 790"/>
                  <a:gd name="T16" fmla="*/ 82 w 1023"/>
                  <a:gd name="T17" fmla="*/ 84 h 790"/>
                  <a:gd name="T18" fmla="*/ 92 w 1023"/>
                  <a:gd name="T19" fmla="*/ 89 h 790"/>
                  <a:gd name="T20" fmla="*/ 106 w 1023"/>
                  <a:gd name="T21" fmla="*/ 80 h 790"/>
                  <a:gd name="T22" fmla="*/ 106 w 1023"/>
                  <a:gd name="T23" fmla="*/ 74 h 790"/>
                  <a:gd name="T24" fmla="*/ 127 w 1023"/>
                  <a:gd name="T25" fmla="*/ 49 h 790"/>
                  <a:gd name="T26" fmla="*/ 127 w 1023"/>
                  <a:gd name="T27" fmla="*/ 30 h 790"/>
                  <a:gd name="T28" fmla="*/ 122 w 1023"/>
                  <a:gd name="T29" fmla="*/ 23 h 790"/>
                  <a:gd name="T30" fmla="*/ 123 w 1023"/>
                  <a:gd name="T31" fmla="*/ 0 h 790"/>
                  <a:gd name="T32" fmla="*/ 113 w 1023"/>
                  <a:gd name="T33" fmla="*/ 8 h 790"/>
                  <a:gd name="T34" fmla="*/ 90 w 1023"/>
                  <a:gd name="T35" fmla="*/ 4 h 790"/>
                  <a:gd name="T36" fmla="*/ 30 w 1023"/>
                  <a:gd name="T37" fmla="*/ 39 h 790"/>
                  <a:gd name="T38" fmla="*/ 22 w 1023"/>
                  <a:gd name="T39" fmla="*/ 66 h 790"/>
                  <a:gd name="T40" fmla="*/ 0 w 1023"/>
                  <a:gd name="T41" fmla="*/ 76 h 79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023"/>
                  <a:gd name="T64" fmla="*/ 0 h 790"/>
                  <a:gd name="T65" fmla="*/ 1023 w 1023"/>
                  <a:gd name="T66" fmla="*/ 790 h 790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023" h="790">
                    <a:moveTo>
                      <a:pt x="0" y="605"/>
                    </a:moveTo>
                    <a:lnTo>
                      <a:pt x="123" y="790"/>
                    </a:lnTo>
                    <a:lnTo>
                      <a:pt x="210" y="785"/>
                    </a:lnTo>
                    <a:lnTo>
                      <a:pt x="255" y="668"/>
                    </a:lnTo>
                    <a:lnTo>
                      <a:pt x="378" y="633"/>
                    </a:lnTo>
                    <a:lnTo>
                      <a:pt x="424" y="698"/>
                    </a:lnTo>
                    <a:lnTo>
                      <a:pt x="488" y="698"/>
                    </a:lnTo>
                    <a:lnTo>
                      <a:pt x="552" y="720"/>
                    </a:lnTo>
                    <a:lnTo>
                      <a:pt x="662" y="668"/>
                    </a:lnTo>
                    <a:lnTo>
                      <a:pt x="738" y="710"/>
                    </a:lnTo>
                    <a:lnTo>
                      <a:pt x="854" y="640"/>
                    </a:lnTo>
                    <a:lnTo>
                      <a:pt x="854" y="588"/>
                    </a:lnTo>
                    <a:lnTo>
                      <a:pt x="1023" y="389"/>
                    </a:lnTo>
                    <a:lnTo>
                      <a:pt x="1023" y="239"/>
                    </a:lnTo>
                    <a:lnTo>
                      <a:pt x="983" y="187"/>
                    </a:lnTo>
                    <a:lnTo>
                      <a:pt x="993" y="0"/>
                    </a:lnTo>
                    <a:lnTo>
                      <a:pt x="913" y="65"/>
                    </a:lnTo>
                    <a:lnTo>
                      <a:pt x="726" y="35"/>
                    </a:lnTo>
                    <a:lnTo>
                      <a:pt x="244" y="314"/>
                    </a:lnTo>
                    <a:lnTo>
                      <a:pt x="175" y="529"/>
                    </a:lnTo>
                    <a:lnTo>
                      <a:pt x="0" y="60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5" name="Freeform 380"/>
              <p:cNvSpPr>
                <a:spLocks/>
              </p:cNvSpPr>
              <p:nvPr/>
            </p:nvSpPr>
            <p:spPr bwMode="auto">
              <a:xfrm>
                <a:off x="1317" y="1009"/>
                <a:ext cx="123" cy="117"/>
              </a:xfrm>
              <a:custGeom>
                <a:avLst/>
                <a:gdLst>
                  <a:gd name="T0" fmla="*/ 26 w 982"/>
                  <a:gd name="T1" fmla="*/ 0 h 935"/>
                  <a:gd name="T2" fmla="*/ 5 w 982"/>
                  <a:gd name="T3" fmla="*/ 28 h 935"/>
                  <a:gd name="T4" fmla="*/ 6 w 982"/>
                  <a:gd name="T5" fmla="*/ 49 h 935"/>
                  <a:gd name="T6" fmla="*/ 0 w 982"/>
                  <a:gd name="T7" fmla="*/ 61 h 935"/>
                  <a:gd name="T8" fmla="*/ 9 w 982"/>
                  <a:gd name="T9" fmla="*/ 79 h 935"/>
                  <a:gd name="T10" fmla="*/ 19 w 982"/>
                  <a:gd name="T11" fmla="*/ 86 h 935"/>
                  <a:gd name="T12" fmla="*/ 41 w 982"/>
                  <a:gd name="T13" fmla="*/ 90 h 935"/>
                  <a:gd name="T14" fmla="*/ 51 w 982"/>
                  <a:gd name="T15" fmla="*/ 82 h 935"/>
                  <a:gd name="T16" fmla="*/ 113 w 982"/>
                  <a:gd name="T17" fmla="*/ 117 h 935"/>
                  <a:gd name="T18" fmla="*/ 112 w 982"/>
                  <a:gd name="T19" fmla="*/ 110 h 935"/>
                  <a:gd name="T20" fmla="*/ 123 w 982"/>
                  <a:gd name="T21" fmla="*/ 110 h 935"/>
                  <a:gd name="T22" fmla="*/ 116 w 982"/>
                  <a:gd name="T23" fmla="*/ 29 h 935"/>
                  <a:gd name="T24" fmla="*/ 122 w 982"/>
                  <a:gd name="T25" fmla="*/ 25 h 935"/>
                  <a:gd name="T26" fmla="*/ 119 w 982"/>
                  <a:gd name="T27" fmla="*/ 13 h 935"/>
                  <a:gd name="T28" fmla="*/ 101 w 982"/>
                  <a:gd name="T29" fmla="*/ 2 h 935"/>
                  <a:gd name="T30" fmla="*/ 87 w 982"/>
                  <a:gd name="T31" fmla="*/ 4 h 935"/>
                  <a:gd name="T32" fmla="*/ 82 w 982"/>
                  <a:gd name="T33" fmla="*/ 23 h 935"/>
                  <a:gd name="T34" fmla="*/ 77 w 982"/>
                  <a:gd name="T35" fmla="*/ 25 h 935"/>
                  <a:gd name="T36" fmla="*/ 56 w 982"/>
                  <a:gd name="T37" fmla="*/ 14 h 935"/>
                  <a:gd name="T38" fmla="*/ 48 w 982"/>
                  <a:gd name="T39" fmla="*/ 4 h 935"/>
                  <a:gd name="T40" fmla="*/ 26 w 982"/>
                  <a:gd name="T41" fmla="*/ 0 h 93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982"/>
                  <a:gd name="T64" fmla="*/ 0 h 935"/>
                  <a:gd name="T65" fmla="*/ 982 w 982"/>
                  <a:gd name="T66" fmla="*/ 935 h 93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982" h="935">
                    <a:moveTo>
                      <a:pt x="204" y="0"/>
                    </a:moveTo>
                    <a:lnTo>
                      <a:pt x="40" y="221"/>
                    </a:lnTo>
                    <a:lnTo>
                      <a:pt x="47" y="389"/>
                    </a:lnTo>
                    <a:lnTo>
                      <a:pt x="0" y="487"/>
                    </a:lnTo>
                    <a:lnTo>
                      <a:pt x="70" y="633"/>
                    </a:lnTo>
                    <a:lnTo>
                      <a:pt x="151" y="691"/>
                    </a:lnTo>
                    <a:lnTo>
                      <a:pt x="331" y="721"/>
                    </a:lnTo>
                    <a:lnTo>
                      <a:pt x="406" y="656"/>
                    </a:lnTo>
                    <a:lnTo>
                      <a:pt x="901" y="935"/>
                    </a:lnTo>
                    <a:lnTo>
                      <a:pt x="895" y="883"/>
                    </a:lnTo>
                    <a:lnTo>
                      <a:pt x="982" y="883"/>
                    </a:lnTo>
                    <a:lnTo>
                      <a:pt x="930" y="233"/>
                    </a:lnTo>
                    <a:lnTo>
                      <a:pt x="971" y="203"/>
                    </a:lnTo>
                    <a:lnTo>
                      <a:pt x="954" y="105"/>
                    </a:lnTo>
                    <a:lnTo>
                      <a:pt x="808" y="18"/>
                    </a:lnTo>
                    <a:lnTo>
                      <a:pt x="697" y="35"/>
                    </a:lnTo>
                    <a:lnTo>
                      <a:pt x="657" y="180"/>
                    </a:lnTo>
                    <a:lnTo>
                      <a:pt x="616" y="198"/>
                    </a:lnTo>
                    <a:lnTo>
                      <a:pt x="448" y="110"/>
                    </a:lnTo>
                    <a:lnTo>
                      <a:pt x="384" y="29"/>
                    </a:lnTo>
                    <a:lnTo>
                      <a:pt x="20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6" name="Freeform 381"/>
              <p:cNvSpPr>
                <a:spLocks/>
              </p:cNvSpPr>
              <p:nvPr/>
            </p:nvSpPr>
            <p:spPr bwMode="auto">
              <a:xfrm>
                <a:off x="1259" y="1170"/>
                <a:ext cx="100" cy="87"/>
              </a:xfrm>
              <a:custGeom>
                <a:avLst/>
                <a:gdLst>
                  <a:gd name="T0" fmla="*/ 91 w 801"/>
                  <a:gd name="T1" fmla="*/ 1 h 698"/>
                  <a:gd name="T2" fmla="*/ 100 w 801"/>
                  <a:gd name="T3" fmla="*/ 18 h 698"/>
                  <a:gd name="T4" fmla="*/ 88 w 801"/>
                  <a:gd name="T5" fmla="*/ 31 h 698"/>
                  <a:gd name="T6" fmla="*/ 91 w 801"/>
                  <a:gd name="T7" fmla="*/ 36 h 698"/>
                  <a:gd name="T8" fmla="*/ 79 w 801"/>
                  <a:gd name="T9" fmla="*/ 44 h 698"/>
                  <a:gd name="T10" fmla="*/ 78 w 801"/>
                  <a:gd name="T11" fmla="*/ 59 h 698"/>
                  <a:gd name="T12" fmla="*/ 72 w 801"/>
                  <a:gd name="T13" fmla="*/ 64 h 698"/>
                  <a:gd name="T14" fmla="*/ 68 w 801"/>
                  <a:gd name="T15" fmla="*/ 59 h 698"/>
                  <a:gd name="T16" fmla="*/ 59 w 801"/>
                  <a:gd name="T17" fmla="*/ 59 h 698"/>
                  <a:gd name="T18" fmla="*/ 48 w 801"/>
                  <a:gd name="T19" fmla="*/ 79 h 698"/>
                  <a:gd name="T20" fmla="*/ 38 w 801"/>
                  <a:gd name="T21" fmla="*/ 87 h 698"/>
                  <a:gd name="T22" fmla="*/ 26 w 801"/>
                  <a:gd name="T23" fmla="*/ 85 h 698"/>
                  <a:gd name="T24" fmla="*/ 16 w 801"/>
                  <a:gd name="T25" fmla="*/ 70 h 698"/>
                  <a:gd name="T26" fmla="*/ 1 w 801"/>
                  <a:gd name="T27" fmla="*/ 67 h 698"/>
                  <a:gd name="T28" fmla="*/ 0 w 801"/>
                  <a:gd name="T29" fmla="*/ 44 h 698"/>
                  <a:gd name="T30" fmla="*/ 9 w 801"/>
                  <a:gd name="T31" fmla="*/ 37 h 698"/>
                  <a:gd name="T32" fmla="*/ 12 w 801"/>
                  <a:gd name="T33" fmla="*/ 30 h 698"/>
                  <a:gd name="T34" fmla="*/ 11 w 801"/>
                  <a:gd name="T35" fmla="*/ 24 h 698"/>
                  <a:gd name="T36" fmla="*/ 11 w 801"/>
                  <a:gd name="T37" fmla="*/ 20 h 698"/>
                  <a:gd name="T38" fmla="*/ 16 w 801"/>
                  <a:gd name="T39" fmla="*/ 4 h 698"/>
                  <a:gd name="T40" fmla="*/ 32 w 801"/>
                  <a:gd name="T41" fmla="*/ 0 h 698"/>
                  <a:gd name="T42" fmla="*/ 38 w 801"/>
                  <a:gd name="T43" fmla="*/ 8 h 698"/>
                  <a:gd name="T44" fmla="*/ 46 w 801"/>
                  <a:gd name="T45" fmla="*/ 8 h 698"/>
                  <a:gd name="T46" fmla="*/ 54 w 801"/>
                  <a:gd name="T47" fmla="*/ 11 h 698"/>
                  <a:gd name="T48" fmla="*/ 67 w 801"/>
                  <a:gd name="T49" fmla="*/ 4 h 698"/>
                  <a:gd name="T50" fmla="*/ 77 w 801"/>
                  <a:gd name="T51" fmla="*/ 10 h 698"/>
                  <a:gd name="T52" fmla="*/ 91 w 801"/>
                  <a:gd name="T53" fmla="*/ 1 h 69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801"/>
                  <a:gd name="T82" fmla="*/ 0 h 698"/>
                  <a:gd name="T83" fmla="*/ 801 w 801"/>
                  <a:gd name="T84" fmla="*/ 698 h 69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801" h="698">
                    <a:moveTo>
                      <a:pt x="731" y="7"/>
                    </a:moveTo>
                    <a:lnTo>
                      <a:pt x="801" y="146"/>
                    </a:lnTo>
                    <a:lnTo>
                      <a:pt x="708" y="251"/>
                    </a:lnTo>
                    <a:lnTo>
                      <a:pt x="725" y="291"/>
                    </a:lnTo>
                    <a:lnTo>
                      <a:pt x="633" y="349"/>
                    </a:lnTo>
                    <a:lnTo>
                      <a:pt x="626" y="471"/>
                    </a:lnTo>
                    <a:lnTo>
                      <a:pt x="574" y="511"/>
                    </a:lnTo>
                    <a:lnTo>
                      <a:pt x="546" y="471"/>
                    </a:lnTo>
                    <a:lnTo>
                      <a:pt x="476" y="476"/>
                    </a:lnTo>
                    <a:lnTo>
                      <a:pt x="382" y="633"/>
                    </a:lnTo>
                    <a:lnTo>
                      <a:pt x="301" y="698"/>
                    </a:lnTo>
                    <a:lnTo>
                      <a:pt x="208" y="680"/>
                    </a:lnTo>
                    <a:lnTo>
                      <a:pt x="127" y="558"/>
                    </a:lnTo>
                    <a:lnTo>
                      <a:pt x="10" y="535"/>
                    </a:lnTo>
                    <a:lnTo>
                      <a:pt x="0" y="356"/>
                    </a:lnTo>
                    <a:lnTo>
                      <a:pt x="75" y="297"/>
                    </a:lnTo>
                    <a:lnTo>
                      <a:pt x="98" y="239"/>
                    </a:lnTo>
                    <a:lnTo>
                      <a:pt x="92" y="192"/>
                    </a:lnTo>
                    <a:lnTo>
                      <a:pt x="87" y="157"/>
                    </a:lnTo>
                    <a:lnTo>
                      <a:pt x="132" y="35"/>
                    </a:lnTo>
                    <a:lnTo>
                      <a:pt x="255" y="0"/>
                    </a:lnTo>
                    <a:lnTo>
                      <a:pt x="301" y="65"/>
                    </a:lnTo>
                    <a:lnTo>
                      <a:pt x="371" y="65"/>
                    </a:lnTo>
                    <a:lnTo>
                      <a:pt x="429" y="87"/>
                    </a:lnTo>
                    <a:lnTo>
                      <a:pt x="539" y="35"/>
                    </a:lnTo>
                    <a:lnTo>
                      <a:pt x="615" y="77"/>
                    </a:lnTo>
                    <a:lnTo>
                      <a:pt x="731" y="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7" name="Freeform 382"/>
              <p:cNvSpPr>
                <a:spLocks/>
              </p:cNvSpPr>
              <p:nvPr/>
            </p:nvSpPr>
            <p:spPr bwMode="auto">
              <a:xfrm>
                <a:off x="1350" y="1091"/>
                <a:ext cx="83" cy="143"/>
              </a:xfrm>
              <a:custGeom>
                <a:avLst/>
                <a:gdLst>
                  <a:gd name="T0" fmla="*/ 0 w 657"/>
                  <a:gd name="T1" fmla="*/ 80 h 1144"/>
                  <a:gd name="T2" fmla="*/ 13 w 657"/>
                  <a:gd name="T3" fmla="*/ 91 h 1144"/>
                  <a:gd name="T4" fmla="*/ 15 w 657"/>
                  <a:gd name="T5" fmla="*/ 115 h 1144"/>
                  <a:gd name="T6" fmla="*/ 5 w 657"/>
                  <a:gd name="T7" fmla="*/ 115 h 1144"/>
                  <a:gd name="T8" fmla="*/ 16 w 657"/>
                  <a:gd name="T9" fmla="*/ 132 h 1144"/>
                  <a:gd name="T10" fmla="*/ 10 w 657"/>
                  <a:gd name="T11" fmla="*/ 143 h 1144"/>
                  <a:gd name="T12" fmla="*/ 40 w 657"/>
                  <a:gd name="T13" fmla="*/ 132 h 1144"/>
                  <a:gd name="T14" fmla="*/ 52 w 657"/>
                  <a:gd name="T15" fmla="*/ 124 h 1144"/>
                  <a:gd name="T16" fmla="*/ 63 w 657"/>
                  <a:gd name="T17" fmla="*/ 123 h 1144"/>
                  <a:gd name="T18" fmla="*/ 74 w 657"/>
                  <a:gd name="T19" fmla="*/ 108 h 1144"/>
                  <a:gd name="T20" fmla="*/ 79 w 657"/>
                  <a:gd name="T21" fmla="*/ 108 h 1144"/>
                  <a:gd name="T22" fmla="*/ 69 w 657"/>
                  <a:gd name="T23" fmla="*/ 88 h 1144"/>
                  <a:gd name="T24" fmla="*/ 75 w 657"/>
                  <a:gd name="T25" fmla="*/ 66 h 1144"/>
                  <a:gd name="T26" fmla="*/ 83 w 657"/>
                  <a:gd name="T27" fmla="*/ 64 h 1144"/>
                  <a:gd name="T28" fmla="*/ 80 w 657"/>
                  <a:gd name="T29" fmla="*/ 35 h 1144"/>
                  <a:gd name="T30" fmla="*/ 18 w 657"/>
                  <a:gd name="T31" fmla="*/ 0 h 1144"/>
                  <a:gd name="T32" fmla="*/ 16 w 657"/>
                  <a:gd name="T33" fmla="*/ 23 h 1144"/>
                  <a:gd name="T34" fmla="*/ 21 w 657"/>
                  <a:gd name="T35" fmla="*/ 30 h 1144"/>
                  <a:gd name="T36" fmla="*/ 21 w 657"/>
                  <a:gd name="T37" fmla="*/ 49 h 1144"/>
                  <a:gd name="T38" fmla="*/ 0 w 657"/>
                  <a:gd name="T39" fmla="*/ 73 h 1144"/>
                  <a:gd name="T40" fmla="*/ 0 w 657"/>
                  <a:gd name="T41" fmla="*/ 78 h 1144"/>
                  <a:gd name="T42" fmla="*/ 0 w 657"/>
                  <a:gd name="T43" fmla="*/ 80 h 114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657"/>
                  <a:gd name="T67" fmla="*/ 0 h 1144"/>
                  <a:gd name="T68" fmla="*/ 657 w 657"/>
                  <a:gd name="T69" fmla="*/ 1144 h 114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657" h="1144">
                    <a:moveTo>
                      <a:pt x="0" y="640"/>
                    </a:moveTo>
                    <a:lnTo>
                      <a:pt x="105" y="732"/>
                    </a:lnTo>
                    <a:lnTo>
                      <a:pt x="122" y="919"/>
                    </a:lnTo>
                    <a:lnTo>
                      <a:pt x="41" y="919"/>
                    </a:lnTo>
                    <a:lnTo>
                      <a:pt x="129" y="1058"/>
                    </a:lnTo>
                    <a:lnTo>
                      <a:pt x="82" y="1144"/>
                    </a:lnTo>
                    <a:lnTo>
                      <a:pt x="320" y="1058"/>
                    </a:lnTo>
                    <a:lnTo>
                      <a:pt x="413" y="994"/>
                    </a:lnTo>
                    <a:lnTo>
                      <a:pt x="495" y="982"/>
                    </a:lnTo>
                    <a:lnTo>
                      <a:pt x="587" y="866"/>
                    </a:lnTo>
                    <a:lnTo>
                      <a:pt x="628" y="866"/>
                    </a:lnTo>
                    <a:lnTo>
                      <a:pt x="547" y="703"/>
                    </a:lnTo>
                    <a:lnTo>
                      <a:pt x="593" y="529"/>
                    </a:lnTo>
                    <a:lnTo>
                      <a:pt x="657" y="511"/>
                    </a:lnTo>
                    <a:lnTo>
                      <a:pt x="634" y="279"/>
                    </a:lnTo>
                    <a:lnTo>
                      <a:pt x="139" y="0"/>
                    </a:lnTo>
                    <a:lnTo>
                      <a:pt x="129" y="187"/>
                    </a:lnTo>
                    <a:lnTo>
                      <a:pt x="169" y="239"/>
                    </a:lnTo>
                    <a:lnTo>
                      <a:pt x="169" y="389"/>
                    </a:lnTo>
                    <a:lnTo>
                      <a:pt x="0" y="588"/>
                    </a:lnTo>
                    <a:lnTo>
                      <a:pt x="0" y="628"/>
                    </a:lnTo>
                    <a:lnTo>
                      <a:pt x="0" y="64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8" name="Freeform 384"/>
              <p:cNvSpPr>
                <a:spLocks/>
              </p:cNvSpPr>
              <p:nvPr/>
            </p:nvSpPr>
            <p:spPr bwMode="auto">
              <a:xfrm>
                <a:off x="1307" y="1171"/>
                <a:ext cx="62" cy="101"/>
              </a:xfrm>
              <a:custGeom>
                <a:avLst/>
                <a:gdLst>
                  <a:gd name="T0" fmla="*/ 0 w 495"/>
                  <a:gd name="T1" fmla="*/ 78 h 807"/>
                  <a:gd name="T2" fmla="*/ 11 w 495"/>
                  <a:gd name="T3" fmla="*/ 85 h 807"/>
                  <a:gd name="T4" fmla="*/ 10 w 495"/>
                  <a:gd name="T5" fmla="*/ 101 h 807"/>
                  <a:gd name="T6" fmla="*/ 62 w 495"/>
                  <a:gd name="T7" fmla="*/ 101 h 807"/>
                  <a:gd name="T8" fmla="*/ 61 w 495"/>
                  <a:gd name="T9" fmla="*/ 90 h 807"/>
                  <a:gd name="T10" fmla="*/ 51 w 495"/>
                  <a:gd name="T11" fmla="*/ 72 h 807"/>
                  <a:gd name="T12" fmla="*/ 60 w 495"/>
                  <a:gd name="T13" fmla="*/ 52 h 807"/>
                  <a:gd name="T14" fmla="*/ 49 w 495"/>
                  <a:gd name="T15" fmla="*/ 35 h 807"/>
                  <a:gd name="T16" fmla="*/ 59 w 495"/>
                  <a:gd name="T17" fmla="*/ 35 h 807"/>
                  <a:gd name="T18" fmla="*/ 57 w 495"/>
                  <a:gd name="T19" fmla="*/ 12 h 807"/>
                  <a:gd name="T20" fmla="*/ 44 w 495"/>
                  <a:gd name="T21" fmla="*/ 0 h 807"/>
                  <a:gd name="T22" fmla="*/ 52 w 495"/>
                  <a:gd name="T23" fmla="*/ 17 h 807"/>
                  <a:gd name="T24" fmla="*/ 39 w 495"/>
                  <a:gd name="T25" fmla="*/ 31 h 807"/>
                  <a:gd name="T26" fmla="*/ 43 w 495"/>
                  <a:gd name="T27" fmla="*/ 36 h 807"/>
                  <a:gd name="T28" fmla="*/ 31 w 495"/>
                  <a:gd name="T29" fmla="*/ 42 h 807"/>
                  <a:gd name="T30" fmla="*/ 31 w 495"/>
                  <a:gd name="T31" fmla="*/ 56 h 807"/>
                  <a:gd name="T32" fmla="*/ 24 w 495"/>
                  <a:gd name="T33" fmla="*/ 63 h 807"/>
                  <a:gd name="T34" fmla="*/ 21 w 495"/>
                  <a:gd name="T35" fmla="*/ 58 h 807"/>
                  <a:gd name="T36" fmla="*/ 12 w 495"/>
                  <a:gd name="T37" fmla="*/ 59 h 807"/>
                  <a:gd name="T38" fmla="*/ 0 w 495"/>
                  <a:gd name="T39" fmla="*/ 78 h 80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95"/>
                  <a:gd name="T61" fmla="*/ 0 h 807"/>
                  <a:gd name="T62" fmla="*/ 495 w 495"/>
                  <a:gd name="T63" fmla="*/ 807 h 80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95" h="807">
                    <a:moveTo>
                      <a:pt x="0" y="626"/>
                    </a:moveTo>
                    <a:lnTo>
                      <a:pt x="87" y="679"/>
                    </a:lnTo>
                    <a:lnTo>
                      <a:pt x="82" y="807"/>
                    </a:lnTo>
                    <a:lnTo>
                      <a:pt x="495" y="807"/>
                    </a:lnTo>
                    <a:lnTo>
                      <a:pt x="488" y="720"/>
                    </a:lnTo>
                    <a:lnTo>
                      <a:pt x="408" y="574"/>
                    </a:lnTo>
                    <a:lnTo>
                      <a:pt x="483" y="412"/>
                    </a:lnTo>
                    <a:lnTo>
                      <a:pt x="390" y="279"/>
                    </a:lnTo>
                    <a:lnTo>
                      <a:pt x="471" y="279"/>
                    </a:lnTo>
                    <a:lnTo>
                      <a:pt x="454" y="92"/>
                    </a:lnTo>
                    <a:lnTo>
                      <a:pt x="349" y="0"/>
                    </a:lnTo>
                    <a:lnTo>
                      <a:pt x="419" y="139"/>
                    </a:lnTo>
                    <a:lnTo>
                      <a:pt x="314" y="244"/>
                    </a:lnTo>
                    <a:lnTo>
                      <a:pt x="343" y="284"/>
                    </a:lnTo>
                    <a:lnTo>
                      <a:pt x="251" y="337"/>
                    </a:lnTo>
                    <a:lnTo>
                      <a:pt x="244" y="447"/>
                    </a:lnTo>
                    <a:lnTo>
                      <a:pt x="192" y="504"/>
                    </a:lnTo>
                    <a:lnTo>
                      <a:pt x="164" y="464"/>
                    </a:lnTo>
                    <a:lnTo>
                      <a:pt x="94" y="469"/>
                    </a:lnTo>
                    <a:lnTo>
                      <a:pt x="0" y="62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59" name="Freeform 385"/>
              <p:cNvSpPr>
                <a:spLocks/>
              </p:cNvSpPr>
              <p:nvPr/>
            </p:nvSpPr>
            <p:spPr bwMode="auto">
              <a:xfrm>
                <a:off x="1419" y="1096"/>
                <a:ext cx="128" cy="160"/>
              </a:xfrm>
              <a:custGeom>
                <a:avLst/>
                <a:gdLst>
                  <a:gd name="T0" fmla="*/ 106 w 1028"/>
                  <a:gd name="T1" fmla="*/ 0 h 1284"/>
                  <a:gd name="T2" fmla="*/ 20 w 1028"/>
                  <a:gd name="T3" fmla="*/ 6 h 1284"/>
                  <a:gd name="T4" fmla="*/ 21 w 1028"/>
                  <a:gd name="T5" fmla="*/ 23 h 1284"/>
                  <a:gd name="T6" fmla="*/ 9 w 1028"/>
                  <a:gd name="T7" fmla="*/ 22 h 1284"/>
                  <a:gd name="T8" fmla="*/ 14 w 1028"/>
                  <a:gd name="T9" fmla="*/ 59 h 1284"/>
                  <a:gd name="T10" fmla="*/ 6 w 1028"/>
                  <a:gd name="T11" fmla="*/ 61 h 1284"/>
                  <a:gd name="T12" fmla="*/ 0 w 1028"/>
                  <a:gd name="T13" fmla="*/ 82 h 1284"/>
                  <a:gd name="T14" fmla="*/ 14 w 1028"/>
                  <a:gd name="T15" fmla="*/ 114 h 1284"/>
                  <a:gd name="T16" fmla="*/ 27 w 1028"/>
                  <a:gd name="T17" fmla="*/ 125 h 1284"/>
                  <a:gd name="T18" fmla="*/ 29 w 1028"/>
                  <a:gd name="T19" fmla="*/ 129 h 1284"/>
                  <a:gd name="T20" fmla="*/ 38 w 1028"/>
                  <a:gd name="T21" fmla="*/ 134 h 1284"/>
                  <a:gd name="T22" fmla="*/ 44 w 1028"/>
                  <a:gd name="T23" fmla="*/ 148 h 1284"/>
                  <a:gd name="T24" fmla="*/ 51 w 1028"/>
                  <a:gd name="T25" fmla="*/ 152 h 1284"/>
                  <a:gd name="T26" fmla="*/ 59 w 1028"/>
                  <a:gd name="T27" fmla="*/ 152 h 1284"/>
                  <a:gd name="T28" fmla="*/ 62 w 1028"/>
                  <a:gd name="T29" fmla="*/ 155 h 1284"/>
                  <a:gd name="T30" fmla="*/ 65 w 1028"/>
                  <a:gd name="T31" fmla="*/ 151 h 1284"/>
                  <a:gd name="T32" fmla="*/ 73 w 1028"/>
                  <a:gd name="T33" fmla="*/ 160 h 1284"/>
                  <a:gd name="T34" fmla="*/ 90 w 1028"/>
                  <a:gd name="T35" fmla="*/ 159 h 1284"/>
                  <a:gd name="T36" fmla="*/ 106 w 1028"/>
                  <a:gd name="T37" fmla="*/ 150 h 1284"/>
                  <a:gd name="T38" fmla="*/ 116 w 1028"/>
                  <a:gd name="T39" fmla="*/ 149 h 1284"/>
                  <a:gd name="T40" fmla="*/ 114 w 1028"/>
                  <a:gd name="T41" fmla="*/ 140 h 1284"/>
                  <a:gd name="T42" fmla="*/ 103 w 1028"/>
                  <a:gd name="T43" fmla="*/ 136 h 1284"/>
                  <a:gd name="T44" fmla="*/ 102 w 1028"/>
                  <a:gd name="T45" fmla="*/ 122 h 1284"/>
                  <a:gd name="T46" fmla="*/ 93 w 1028"/>
                  <a:gd name="T47" fmla="*/ 123 h 1284"/>
                  <a:gd name="T48" fmla="*/ 93 w 1028"/>
                  <a:gd name="T49" fmla="*/ 118 h 1284"/>
                  <a:gd name="T50" fmla="*/ 103 w 1028"/>
                  <a:gd name="T51" fmla="*/ 110 h 1284"/>
                  <a:gd name="T52" fmla="*/ 103 w 1028"/>
                  <a:gd name="T53" fmla="*/ 96 h 1284"/>
                  <a:gd name="T54" fmla="*/ 117 w 1028"/>
                  <a:gd name="T55" fmla="*/ 76 h 1284"/>
                  <a:gd name="T56" fmla="*/ 115 w 1028"/>
                  <a:gd name="T57" fmla="*/ 61 h 1284"/>
                  <a:gd name="T58" fmla="*/ 117 w 1028"/>
                  <a:gd name="T59" fmla="*/ 49 h 1284"/>
                  <a:gd name="T60" fmla="*/ 128 w 1028"/>
                  <a:gd name="T61" fmla="*/ 37 h 1284"/>
                  <a:gd name="T62" fmla="*/ 116 w 1028"/>
                  <a:gd name="T63" fmla="*/ 30 h 1284"/>
                  <a:gd name="T64" fmla="*/ 115 w 1028"/>
                  <a:gd name="T65" fmla="*/ 15 h 1284"/>
                  <a:gd name="T66" fmla="*/ 106 w 1028"/>
                  <a:gd name="T67" fmla="*/ 0 h 128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28"/>
                  <a:gd name="T103" fmla="*/ 0 h 1284"/>
                  <a:gd name="T104" fmla="*/ 1028 w 1028"/>
                  <a:gd name="T105" fmla="*/ 1284 h 128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28" h="1284">
                    <a:moveTo>
                      <a:pt x="848" y="0"/>
                    </a:moveTo>
                    <a:lnTo>
                      <a:pt x="157" y="46"/>
                    </a:lnTo>
                    <a:lnTo>
                      <a:pt x="168" y="186"/>
                    </a:lnTo>
                    <a:lnTo>
                      <a:pt x="75" y="180"/>
                    </a:lnTo>
                    <a:lnTo>
                      <a:pt x="110" y="470"/>
                    </a:lnTo>
                    <a:lnTo>
                      <a:pt x="46" y="488"/>
                    </a:lnTo>
                    <a:lnTo>
                      <a:pt x="0" y="662"/>
                    </a:lnTo>
                    <a:lnTo>
                      <a:pt x="116" y="918"/>
                    </a:lnTo>
                    <a:lnTo>
                      <a:pt x="220" y="1000"/>
                    </a:lnTo>
                    <a:lnTo>
                      <a:pt x="232" y="1035"/>
                    </a:lnTo>
                    <a:lnTo>
                      <a:pt x="307" y="1075"/>
                    </a:lnTo>
                    <a:lnTo>
                      <a:pt x="354" y="1185"/>
                    </a:lnTo>
                    <a:lnTo>
                      <a:pt x="412" y="1220"/>
                    </a:lnTo>
                    <a:lnTo>
                      <a:pt x="470" y="1220"/>
                    </a:lnTo>
                    <a:lnTo>
                      <a:pt x="499" y="1243"/>
                    </a:lnTo>
                    <a:lnTo>
                      <a:pt x="522" y="1214"/>
                    </a:lnTo>
                    <a:lnTo>
                      <a:pt x="587" y="1284"/>
                    </a:lnTo>
                    <a:lnTo>
                      <a:pt x="726" y="1272"/>
                    </a:lnTo>
                    <a:lnTo>
                      <a:pt x="848" y="1202"/>
                    </a:lnTo>
                    <a:lnTo>
                      <a:pt x="930" y="1197"/>
                    </a:lnTo>
                    <a:lnTo>
                      <a:pt x="912" y="1127"/>
                    </a:lnTo>
                    <a:lnTo>
                      <a:pt x="825" y="1092"/>
                    </a:lnTo>
                    <a:lnTo>
                      <a:pt x="819" y="982"/>
                    </a:lnTo>
                    <a:lnTo>
                      <a:pt x="743" y="988"/>
                    </a:lnTo>
                    <a:lnTo>
                      <a:pt x="743" y="948"/>
                    </a:lnTo>
                    <a:lnTo>
                      <a:pt x="825" y="883"/>
                    </a:lnTo>
                    <a:lnTo>
                      <a:pt x="831" y="773"/>
                    </a:lnTo>
                    <a:lnTo>
                      <a:pt x="941" y="610"/>
                    </a:lnTo>
                    <a:lnTo>
                      <a:pt x="923" y="488"/>
                    </a:lnTo>
                    <a:lnTo>
                      <a:pt x="941" y="390"/>
                    </a:lnTo>
                    <a:lnTo>
                      <a:pt x="1028" y="296"/>
                    </a:lnTo>
                    <a:lnTo>
                      <a:pt x="935" y="244"/>
                    </a:lnTo>
                    <a:lnTo>
                      <a:pt x="923" y="122"/>
                    </a:lnTo>
                    <a:lnTo>
                      <a:pt x="848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0" name="Freeform 386"/>
              <p:cNvSpPr>
                <a:spLocks/>
              </p:cNvSpPr>
              <p:nvPr/>
            </p:nvSpPr>
            <p:spPr bwMode="auto">
              <a:xfrm>
                <a:off x="1358" y="1198"/>
                <a:ext cx="105" cy="65"/>
              </a:xfrm>
              <a:custGeom>
                <a:avLst/>
                <a:gdLst>
                  <a:gd name="T0" fmla="*/ 4 w 842"/>
                  <a:gd name="T1" fmla="*/ 35 h 517"/>
                  <a:gd name="T2" fmla="*/ 0 w 842"/>
                  <a:gd name="T3" fmla="*/ 45 h 517"/>
                  <a:gd name="T4" fmla="*/ 9 w 842"/>
                  <a:gd name="T5" fmla="*/ 63 h 517"/>
                  <a:gd name="T6" fmla="*/ 18 w 842"/>
                  <a:gd name="T7" fmla="*/ 58 h 517"/>
                  <a:gd name="T8" fmla="*/ 33 w 842"/>
                  <a:gd name="T9" fmla="*/ 65 h 517"/>
                  <a:gd name="T10" fmla="*/ 36 w 842"/>
                  <a:gd name="T11" fmla="*/ 53 h 517"/>
                  <a:gd name="T12" fmla="*/ 45 w 842"/>
                  <a:gd name="T13" fmla="*/ 48 h 517"/>
                  <a:gd name="T14" fmla="*/ 64 w 842"/>
                  <a:gd name="T15" fmla="*/ 54 h 517"/>
                  <a:gd name="T16" fmla="*/ 77 w 842"/>
                  <a:gd name="T17" fmla="*/ 46 h 517"/>
                  <a:gd name="T18" fmla="*/ 86 w 842"/>
                  <a:gd name="T19" fmla="*/ 47 h 517"/>
                  <a:gd name="T20" fmla="*/ 93 w 842"/>
                  <a:gd name="T21" fmla="*/ 43 h 517"/>
                  <a:gd name="T22" fmla="*/ 105 w 842"/>
                  <a:gd name="T23" fmla="*/ 45 h 517"/>
                  <a:gd name="T24" fmla="*/ 99 w 842"/>
                  <a:gd name="T25" fmla="*/ 32 h 517"/>
                  <a:gd name="T26" fmla="*/ 90 w 842"/>
                  <a:gd name="T27" fmla="*/ 27 h 517"/>
                  <a:gd name="T28" fmla="*/ 89 w 842"/>
                  <a:gd name="T29" fmla="*/ 23 h 517"/>
                  <a:gd name="T30" fmla="*/ 77 w 842"/>
                  <a:gd name="T31" fmla="*/ 14 h 517"/>
                  <a:gd name="T32" fmla="*/ 70 w 842"/>
                  <a:gd name="T33" fmla="*/ 0 h 517"/>
                  <a:gd name="T34" fmla="*/ 66 w 842"/>
                  <a:gd name="T35" fmla="*/ 1 h 517"/>
                  <a:gd name="T36" fmla="*/ 54 w 842"/>
                  <a:gd name="T37" fmla="*/ 15 h 517"/>
                  <a:gd name="T38" fmla="*/ 44 w 842"/>
                  <a:gd name="T39" fmla="*/ 17 h 517"/>
                  <a:gd name="T40" fmla="*/ 33 w 842"/>
                  <a:gd name="T41" fmla="*/ 24 h 517"/>
                  <a:gd name="T42" fmla="*/ 4 w 842"/>
                  <a:gd name="T43" fmla="*/ 35 h 51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842"/>
                  <a:gd name="T67" fmla="*/ 0 h 517"/>
                  <a:gd name="T68" fmla="*/ 842 w 842"/>
                  <a:gd name="T69" fmla="*/ 517 h 51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842" h="517">
                    <a:moveTo>
                      <a:pt x="35" y="279"/>
                    </a:moveTo>
                    <a:lnTo>
                      <a:pt x="0" y="354"/>
                    </a:lnTo>
                    <a:lnTo>
                      <a:pt x="75" y="500"/>
                    </a:lnTo>
                    <a:lnTo>
                      <a:pt x="145" y="459"/>
                    </a:lnTo>
                    <a:lnTo>
                      <a:pt x="267" y="517"/>
                    </a:lnTo>
                    <a:lnTo>
                      <a:pt x="290" y="418"/>
                    </a:lnTo>
                    <a:lnTo>
                      <a:pt x="359" y="383"/>
                    </a:lnTo>
                    <a:lnTo>
                      <a:pt x="516" y="430"/>
                    </a:lnTo>
                    <a:lnTo>
                      <a:pt x="621" y="366"/>
                    </a:lnTo>
                    <a:lnTo>
                      <a:pt x="691" y="371"/>
                    </a:lnTo>
                    <a:lnTo>
                      <a:pt x="749" y="343"/>
                    </a:lnTo>
                    <a:lnTo>
                      <a:pt x="842" y="361"/>
                    </a:lnTo>
                    <a:lnTo>
                      <a:pt x="795" y="256"/>
                    </a:lnTo>
                    <a:lnTo>
                      <a:pt x="720" y="216"/>
                    </a:lnTo>
                    <a:lnTo>
                      <a:pt x="715" y="181"/>
                    </a:lnTo>
                    <a:lnTo>
                      <a:pt x="621" y="111"/>
                    </a:lnTo>
                    <a:lnTo>
                      <a:pt x="563" y="0"/>
                    </a:lnTo>
                    <a:lnTo>
                      <a:pt x="528" y="6"/>
                    </a:lnTo>
                    <a:lnTo>
                      <a:pt x="436" y="122"/>
                    </a:lnTo>
                    <a:lnTo>
                      <a:pt x="354" y="134"/>
                    </a:lnTo>
                    <a:lnTo>
                      <a:pt x="267" y="192"/>
                    </a:lnTo>
                    <a:lnTo>
                      <a:pt x="35" y="27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1" name="Freeform 387"/>
              <p:cNvSpPr>
                <a:spLocks/>
              </p:cNvSpPr>
              <p:nvPr/>
            </p:nvSpPr>
            <p:spPr bwMode="auto">
              <a:xfrm>
                <a:off x="1512" y="1133"/>
                <a:ext cx="117" cy="123"/>
              </a:xfrm>
              <a:custGeom>
                <a:avLst/>
                <a:gdLst>
                  <a:gd name="T0" fmla="*/ 35 w 942"/>
                  <a:gd name="T1" fmla="*/ 0 h 988"/>
                  <a:gd name="T2" fmla="*/ 45 w 942"/>
                  <a:gd name="T3" fmla="*/ 23 h 988"/>
                  <a:gd name="T4" fmla="*/ 72 w 942"/>
                  <a:gd name="T5" fmla="*/ 43 h 988"/>
                  <a:gd name="T6" fmla="*/ 64 w 942"/>
                  <a:gd name="T7" fmla="*/ 51 h 988"/>
                  <a:gd name="T8" fmla="*/ 63 w 942"/>
                  <a:gd name="T9" fmla="*/ 59 h 988"/>
                  <a:gd name="T10" fmla="*/ 79 w 942"/>
                  <a:gd name="T11" fmla="*/ 56 h 988"/>
                  <a:gd name="T12" fmla="*/ 74 w 942"/>
                  <a:gd name="T13" fmla="*/ 62 h 988"/>
                  <a:gd name="T14" fmla="*/ 82 w 942"/>
                  <a:gd name="T15" fmla="*/ 74 h 988"/>
                  <a:gd name="T16" fmla="*/ 94 w 942"/>
                  <a:gd name="T17" fmla="*/ 80 h 988"/>
                  <a:gd name="T18" fmla="*/ 117 w 942"/>
                  <a:gd name="T19" fmla="*/ 80 h 988"/>
                  <a:gd name="T20" fmla="*/ 99 w 942"/>
                  <a:gd name="T21" fmla="*/ 103 h 988"/>
                  <a:gd name="T22" fmla="*/ 66 w 942"/>
                  <a:gd name="T23" fmla="*/ 119 h 988"/>
                  <a:gd name="T24" fmla="*/ 56 w 942"/>
                  <a:gd name="T25" fmla="*/ 115 h 988"/>
                  <a:gd name="T26" fmla="*/ 50 w 942"/>
                  <a:gd name="T27" fmla="*/ 123 h 988"/>
                  <a:gd name="T28" fmla="*/ 41 w 942"/>
                  <a:gd name="T29" fmla="*/ 122 h 988"/>
                  <a:gd name="T30" fmla="*/ 30 w 942"/>
                  <a:gd name="T31" fmla="*/ 111 h 988"/>
                  <a:gd name="T32" fmla="*/ 23 w 942"/>
                  <a:gd name="T33" fmla="*/ 111 h 988"/>
                  <a:gd name="T34" fmla="*/ 21 w 942"/>
                  <a:gd name="T35" fmla="*/ 103 h 988"/>
                  <a:gd name="T36" fmla="*/ 10 w 942"/>
                  <a:gd name="T37" fmla="*/ 99 h 988"/>
                  <a:gd name="T38" fmla="*/ 9 w 942"/>
                  <a:gd name="T39" fmla="*/ 85 h 988"/>
                  <a:gd name="T40" fmla="*/ 0 w 942"/>
                  <a:gd name="T41" fmla="*/ 86 h 988"/>
                  <a:gd name="T42" fmla="*/ 0 w 942"/>
                  <a:gd name="T43" fmla="*/ 81 h 988"/>
                  <a:gd name="T44" fmla="*/ 10 w 942"/>
                  <a:gd name="T45" fmla="*/ 73 h 988"/>
                  <a:gd name="T46" fmla="*/ 11 w 942"/>
                  <a:gd name="T47" fmla="*/ 59 h 988"/>
                  <a:gd name="T48" fmla="*/ 25 w 942"/>
                  <a:gd name="T49" fmla="*/ 39 h 988"/>
                  <a:gd name="T50" fmla="*/ 22 w 942"/>
                  <a:gd name="T51" fmla="*/ 23 h 988"/>
                  <a:gd name="T52" fmla="*/ 25 w 942"/>
                  <a:gd name="T53" fmla="*/ 12 h 988"/>
                  <a:gd name="T54" fmla="*/ 35 w 942"/>
                  <a:gd name="T55" fmla="*/ 0 h 98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42"/>
                  <a:gd name="T85" fmla="*/ 0 h 988"/>
                  <a:gd name="T86" fmla="*/ 942 w 942"/>
                  <a:gd name="T87" fmla="*/ 988 h 98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42" h="988">
                    <a:moveTo>
                      <a:pt x="280" y="0"/>
                    </a:moveTo>
                    <a:lnTo>
                      <a:pt x="361" y="186"/>
                    </a:lnTo>
                    <a:lnTo>
                      <a:pt x="581" y="343"/>
                    </a:lnTo>
                    <a:lnTo>
                      <a:pt x="518" y="407"/>
                    </a:lnTo>
                    <a:lnTo>
                      <a:pt x="506" y="477"/>
                    </a:lnTo>
                    <a:lnTo>
                      <a:pt x="634" y="453"/>
                    </a:lnTo>
                    <a:lnTo>
                      <a:pt x="593" y="500"/>
                    </a:lnTo>
                    <a:lnTo>
                      <a:pt x="658" y="593"/>
                    </a:lnTo>
                    <a:lnTo>
                      <a:pt x="756" y="640"/>
                    </a:lnTo>
                    <a:lnTo>
                      <a:pt x="942" y="640"/>
                    </a:lnTo>
                    <a:lnTo>
                      <a:pt x="797" y="831"/>
                    </a:lnTo>
                    <a:lnTo>
                      <a:pt x="529" y="953"/>
                    </a:lnTo>
                    <a:lnTo>
                      <a:pt x="454" y="924"/>
                    </a:lnTo>
                    <a:lnTo>
                      <a:pt x="402" y="988"/>
                    </a:lnTo>
                    <a:lnTo>
                      <a:pt x="332" y="982"/>
                    </a:lnTo>
                    <a:lnTo>
                      <a:pt x="239" y="894"/>
                    </a:lnTo>
                    <a:lnTo>
                      <a:pt x="187" y="894"/>
                    </a:lnTo>
                    <a:lnTo>
                      <a:pt x="169" y="831"/>
                    </a:lnTo>
                    <a:lnTo>
                      <a:pt x="82" y="796"/>
                    </a:lnTo>
                    <a:lnTo>
                      <a:pt x="76" y="686"/>
                    </a:lnTo>
                    <a:lnTo>
                      <a:pt x="0" y="692"/>
                    </a:lnTo>
                    <a:lnTo>
                      <a:pt x="0" y="652"/>
                    </a:lnTo>
                    <a:lnTo>
                      <a:pt x="82" y="587"/>
                    </a:lnTo>
                    <a:lnTo>
                      <a:pt x="88" y="477"/>
                    </a:lnTo>
                    <a:lnTo>
                      <a:pt x="198" y="314"/>
                    </a:lnTo>
                    <a:lnTo>
                      <a:pt x="180" y="186"/>
                    </a:lnTo>
                    <a:lnTo>
                      <a:pt x="198" y="94"/>
                    </a:lnTo>
                    <a:lnTo>
                      <a:pt x="28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2" name="Freeform 388"/>
              <p:cNvSpPr>
                <a:spLocks/>
              </p:cNvSpPr>
              <p:nvPr/>
            </p:nvSpPr>
            <p:spPr bwMode="auto">
              <a:xfrm>
                <a:off x="1576" y="1176"/>
                <a:ext cx="15" cy="17"/>
              </a:xfrm>
              <a:custGeom>
                <a:avLst/>
                <a:gdLst>
                  <a:gd name="T0" fmla="*/ 8 w 122"/>
                  <a:gd name="T1" fmla="*/ 0 h 134"/>
                  <a:gd name="T2" fmla="*/ 1 w 122"/>
                  <a:gd name="T3" fmla="*/ 8 h 134"/>
                  <a:gd name="T4" fmla="*/ 0 w 122"/>
                  <a:gd name="T5" fmla="*/ 17 h 134"/>
                  <a:gd name="T6" fmla="*/ 15 w 122"/>
                  <a:gd name="T7" fmla="*/ 14 h 134"/>
                  <a:gd name="T8" fmla="*/ 8 w 122"/>
                  <a:gd name="T9" fmla="*/ 0 h 13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134"/>
                  <a:gd name="T17" fmla="*/ 122 w 122"/>
                  <a:gd name="T18" fmla="*/ 134 h 13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134">
                    <a:moveTo>
                      <a:pt x="64" y="0"/>
                    </a:moveTo>
                    <a:lnTo>
                      <a:pt x="6" y="64"/>
                    </a:lnTo>
                    <a:lnTo>
                      <a:pt x="0" y="134"/>
                    </a:lnTo>
                    <a:lnTo>
                      <a:pt x="122" y="110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3" name="Freeform 389"/>
              <p:cNvSpPr>
                <a:spLocks/>
              </p:cNvSpPr>
              <p:nvPr/>
            </p:nvSpPr>
            <p:spPr bwMode="auto">
              <a:xfrm>
                <a:off x="1573" y="1180"/>
                <a:ext cx="82" cy="116"/>
              </a:xfrm>
              <a:custGeom>
                <a:avLst/>
                <a:gdLst>
                  <a:gd name="T0" fmla="*/ 18 w 651"/>
                  <a:gd name="T1" fmla="*/ 9 h 929"/>
                  <a:gd name="T2" fmla="*/ 20 w 651"/>
                  <a:gd name="T3" fmla="*/ 15 h 929"/>
                  <a:gd name="T4" fmla="*/ 37 w 651"/>
                  <a:gd name="T5" fmla="*/ 13 h 929"/>
                  <a:gd name="T6" fmla="*/ 55 w 651"/>
                  <a:gd name="T7" fmla="*/ 11 h 929"/>
                  <a:gd name="T8" fmla="*/ 67 w 651"/>
                  <a:gd name="T9" fmla="*/ 7 h 929"/>
                  <a:gd name="T10" fmla="*/ 77 w 651"/>
                  <a:gd name="T11" fmla="*/ 0 h 929"/>
                  <a:gd name="T12" fmla="*/ 82 w 651"/>
                  <a:gd name="T13" fmla="*/ 10 h 929"/>
                  <a:gd name="T14" fmla="*/ 56 w 651"/>
                  <a:gd name="T15" fmla="*/ 67 h 929"/>
                  <a:gd name="T16" fmla="*/ 4 w 651"/>
                  <a:gd name="T17" fmla="*/ 116 h 929"/>
                  <a:gd name="T18" fmla="*/ 0 w 651"/>
                  <a:gd name="T19" fmla="*/ 106 h 929"/>
                  <a:gd name="T20" fmla="*/ 4 w 651"/>
                  <a:gd name="T21" fmla="*/ 72 h 929"/>
                  <a:gd name="T22" fmla="*/ 38 w 651"/>
                  <a:gd name="T23" fmla="*/ 57 h 929"/>
                  <a:gd name="T24" fmla="*/ 56 w 651"/>
                  <a:gd name="T25" fmla="*/ 33 h 929"/>
                  <a:gd name="T26" fmla="*/ 33 w 651"/>
                  <a:gd name="T27" fmla="*/ 33 h 929"/>
                  <a:gd name="T28" fmla="*/ 21 w 651"/>
                  <a:gd name="T29" fmla="*/ 27 h 929"/>
                  <a:gd name="T30" fmla="*/ 12 w 651"/>
                  <a:gd name="T31" fmla="*/ 15 h 929"/>
                  <a:gd name="T32" fmla="*/ 18 w 651"/>
                  <a:gd name="T33" fmla="*/ 9 h 9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651"/>
                  <a:gd name="T52" fmla="*/ 0 h 929"/>
                  <a:gd name="T53" fmla="*/ 651 w 651"/>
                  <a:gd name="T54" fmla="*/ 929 h 92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651" h="929">
                    <a:moveTo>
                      <a:pt x="140" y="75"/>
                    </a:moveTo>
                    <a:lnTo>
                      <a:pt x="157" y="117"/>
                    </a:lnTo>
                    <a:lnTo>
                      <a:pt x="297" y="105"/>
                    </a:lnTo>
                    <a:lnTo>
                      <a:pt x="436" y="87"/>
                    </a:lnTo>
                    <a:lnTo>
                      <a:pt x="535" y="58"/>
                    </a:lnTo>
                    <a:lnTo>
                      <a:pt x="611" y="0"/>
                    </a:lnTo>
                    <a:lnTo>
                      <a:pt x="651" y="82"/>
                    </a:lnTo>
                    <a:lnTo>
                      <a:pt x="448" y="540"/>
                    </a:lnTo>
                    <a:lnTo>
                      <a:pt x="35" y="929"/>
                    </a:lnTo>
                    <a:lnTo>
                      <a:pt x="0" y="848"/>
                    </a:lnTo>
                    <a:lnTo>
                      <a:pt x="30" y="575"/>
                    </a:lnTo>
                    <a:lnTo>
                      <a:pt x="303" y="453"/>
                    </a:lnTo>
                    <a:lnTo>
                      <a:pt x="448" y="262"/>
                    </a:lnTo>
                    <a:lnTo>
                      <a:pt x="262" y="262"/>
                    </a:lnTo>
                    <a:lnTo>
                      <a:pt x="164" y="215"/>
                    </a:lnTo>
                    <a:lnTo>
                      <a:pt x="99" y="122"/>
                    </a:lnTo>
                    <a:lnTo>
                      <a:pt x="140" y="7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4" name="Freeform 390"/>
              <p:cNvSpPr>
                <a:spLocks/>
              </p:cNvSpPr>
              <p:nvPr/>
            </p:nvSpPr>
            <p:spPr bwMode="auto">
              <a:xfrm>
                <a:off x="1315" y="1271"/>
                <a:ext cx="15" cy="10"/>
              </a:xfrm>
              <a:custGeom>
                <a:avLst/>
                <a:gdLst>
                  <a:gd name="T0" fmla="*/ 2 w 122"/>
                  <a:gd name="T1" fmla="*/ 0 h 81"/>
                  <a:gd name="T2" fmla="*/ 15 w 122"/>
                  <a:gd name="T3" fmla="*/ 1 h 81"/>
                  <a:gd name="T4" fmla="*/ 14 w 122"/>
                  <a:gd name="T5" fmla="*/ 10 h 81"/>
                  <a:gd name="T6" fmla="*/ 0 w 122"/>
                  <a:gd name="T7" fmla="*/ 9 h 81"/>
                  <a:gd name="T8" fmla="*/ 2 w 122"/>
                  <a:gd name="T9" fmla="*/ 0 h 8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22"/>
                  <a:gd name="T16" fmla="*/ 0 h 81"/>
                  <a:gd name="T17" fmla="*/ 122 w 122"/>
                  <a:gd name="T18" fmla="*/ 81 h 8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22" h="81">
                    <a:moveTo>
                      <a:pt x="18" y="0"/>
                    </a:moveTo>
                    <a:lnTo>
                      <a:pt x="122" y="6"/>
                    </a:lnTo>
                    <a:lnTo>
                      <a:pt x="111" y="81"/>
                    </a:lnTo>
                    <a:lnTo>
                      <a:pt x="0" y="76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5" name="Freeform 391"/>
              <p:cNvSpPr>
                <a:spLocks/>
              </p:cNvSpPr>
              <p:nvPr/>
            </p:nvSpPr>
            <p:spPr bwMode="auto">
              <a:xfrm>
                <a:off x="1310" y="1272"/>
                <a:ext cx="47" cy="59"/>
              </a:xfrm>
              <a:custGeom>
                <a:avLst/>
                <a:gdLst>
                  <a:gd name="T0" fmla="*/ 20 w 371"/>
                  <a:gd name="T1" fmla="*/ 0 h 476"/>
                  <a:gd name="T2" fmla="*/ 39 w 371"/>
                  <a:gd name="T3" fmla="*/ 0 h 476"/>
                  <a:gd name="T4" fmla="*/ 40 w 371"/>
                  <a:gd name="T5" fmla="*/ 6 h 476"/>
                  <a:gd name="T6" fmla="*/ 45 w 371"/>
                  <a:gd name="T7" fmla="*/ 6 h 476"/>
                  <a:gd name="T8" fmla="*/ 47 w 371"/>
                  <a:gd name="T9" fmla="*/ 38 h 476"/>
                  <a:gd name="T10" fmla="*/ 24 w 371"/>
                  <a:gd name="T11" fmla="*/ 40 h 476"/>
                  <a:gd name="T12" fmla="*/ 26 w 371"/>
                  <a:gd name="T13" fmla="*/ 59 h 476"/>
                  <a:gd name="T14" fmla="*/ 19 w 371"/>
                  <a:gd name="T15" fmla="*/ 48 h 476"/>
                  <a:gd name="T16" fmla="*/ 6 w 371"/>
                  <a:gd name="T17" fmla="*/ 36 h 476"/>
                  <a:gd name="T18" fmla="*/ 0 w 371"/>
                  <a:gd name="T19" fmla="*/ 25 h 476"/>
                  <a:gd name="T20" fmla="*/ 4 w 371"/>
                  <a:gd name="T21" fmla="*/ 9 h 476"/>
                  <a:gd name="T22" fmla="*/ 18 w 371"/>
                  <a:gd name="T23" fmla="*/ 9 h 476"/>
                  <a:gd name="T24" fmla="*/ 20 w 371"/>
                  <a:gd name="T25" fmla="*/ 0 h 4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1"/>
                  <a:gd name="T40" fmla="*/ 0 h 476"/>
                  <a:gd name="T41" fmla="*/ 371 w 371"/>
                  <a:gd name="T42" fmla="*/ 476 h 4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1" h="476">
                    <a:moveTo>
                      <a:pt x="156" y="0"/>
                    </a:moveTo>
                    <a:lnTo>
                      <a:pt x="308" y="0"/>
                    </a:lnTo>
                    <a:lnTo>
                      <a:pt x="313" y="52"/>
                    </a:lnTo>
                    <a:lnTo>
                      <a:pt x="354" y="46"/>
                    </a:lnTo>
                    <a:lnTo>
                      <a:pt x="371" y="307"/>
                    </a:lnTo>
                    <a:lnTo>
                      <a:pt x="191" y="319"/>
                    </a:lnTo>
                    <a:lnTo>
                      <a:pt x="203" y="476"/>
                    </a:lnTo>
                    <a:lnTo>
                      <a:pt x="151" y="389"/>
                    </a:lnTo>
                    <a:lnTo>
                      <a:pt x="46" y="290"/>
                    </a:lnTo>
                    <a:lnTo>
                      <a:pt x="0" y="203"/>
                    </a:lnTo>
                    <a:lnTo>
                      <a:pt x="34" y="70"/>
                    </a:lnTo>
                    <a:lnTo>
                      <a:pt x="145" y="75"/>
                    </a:lnTo>
                    <a:lnTo>
                      <a:pt x="156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6" name="Freeform 392"/>
              <p:cNvSpPr>
                <a:spLocks/>
              </p:cNvSpPr>
              <p:nvPr/>
            </p:nvSpPr>
            <p:spPr bwMode="auto">
              <a:xfrm>
                <a:off x="1334" y="1256"/>
                <a:ext cx="57" cy="74"/>
              </a:xfrm>
              <a:custGeom>
                <a:avLst/>
                <a:gdLst>
                  <a:gd name="T0" fmla="*/ 0 w 454"/>
                  <a:gd name="T1" fmla="*/ 55 h 599"/>
                  <a:gd name="T2" fmla="*/ 2 w 454"/>
                  <a:gd name="T3" fmla="*/ 74 h 599"/>
                  <a:gd name="T4" fmla="*/ 10 w 454"/>
                  <a:gd name="T5" fmla="*/ 73 h 599"/>
                  <a:gd name="T6" fmla="*/ 15 w 454"/>
                  <a:gd name="T7" fmla="*/ 68 h 599"/>
                  <a:gd name="T8" fmla="*/ 26 w 454"/>
                  <a:gd name="T9" fmla="*/ 69 h 599"/>
                  <a:gd name="T10" fmla="*/ 36 w 454"/>
                  <a:gd name="T11" fmla="*/ 63 h 599"/>
                  <a:gd name="T12" fmla="*/ 37 w 454"/>
                  <a:gd name="T13" fmla="*/ 49 h 599"/>
                  <a:gd name="T14" fmla="*/ 52 w 454"/>
                  <a:gd name="T15" fmla="*/ 34 h 599"/>
                  <a:gd name="T16" fmla="*/ 57 w 454"/>
                  <a:gd name="T17" fmla="*/ 7 h 599"/>
                  <a:gd name="T18" fmla="*/ 42 w 454"/>
                  <a:gd name="T19" fmla="*/ 0 h 599"/>
                  <a:gd name="T20" fmla="*/ 34 w 454"/>
                  <a:gd name="T21" fmla="*/ 5 h 599"/>
                  <a:gd name="T22" fmla="*/ 34 w 454"/>
                  <a:gd name="T23" fmla="*/ 16 h 599"/>
                  <a:gd name="T24" fmla="*/ 15 w 454"/>
                  <a:gd name="T25" fmla="*/ 16 h 599"/>
                  <a:gd name="T26" fmla="*/ 15 w 454"/>
                  <a:gd name="T27" fmla="*/ 22 h 599"/>
                  <a:gd name="T28" fmla="*/ 21 w 454"/>
                  <a:gd name="T29" fmla="*/ 23 h 599"/>
                  <a:gd name="T30" fmla="*/ 23 w 454"/>
                  <a:gd name="T31" fmla="*/ 54 h 599"/>
                  <a:gd name="T32" fmla="*/ 0 w 454"/>
                  <a:gd name="T33" fmla="*/ 55 h 59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54"/>
                  <a:gd name="T52" fmla="*/ 0 h 599"/>
                  <a:gd name="T53" fmla="*/ 454 w 454"/>
                  <a:gd name="T54" fmla="*/ 599 h 599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54" h="599">
                    <a:moveTo>
                      <a:pt x="0" y="447"/>
                    </a:moveTo>
                    <a:lnTo>
                      <a:pt x="12" y="599"/>
                    </a:lnTo>
                    <a:lnTo>
                      <a:pt x="82" y="592"/>
                    </a:lnTo>
                    <a:lnTo>
                      <a:pt x="122" y="552"/>
                    </a:lnTo>
                    <a:lnTo>
                      <a:pt x="204" y="557"/>
                    </a:lnTo>
                    <a:lnTo>
                      <a:pt x="285" y="512"/>
                    </a:lnTo>
                    <a:lnTo>
                      <a:pt x="291" y="395"/>
                    </a:lnTo>
                    <a:lnTo>
                      <a:pt x="413" y="279"/>
                    </a:lnTo>
                    <a:lnTo>
                      <a:pt x="454" y="58"/>
                    </a:lnTo>
                    <a:lnTo>
                      <a:pt x="332" y="0"/>
                    </a:lnTo>
                    <a:lnTo>
                      <a:pt x="267" y="41"/>
                    </a:lnTo>
                    <a:lnTo>
                      <a:pt x="274" y="128"/>
                    </a:lnTo>
                    <a:lnTo>
                      <a:pt x="117" y="128"/>
                    </a:lnTo>
                    <a:lnTo>
                      <a:pt x="122" y="180"/>
                    </a:lnTo>
                    <a:lnTo>
                      <a:pt x="169" y="186"/>
                    </a:lnTo>
                    <a:lnTo>
                      <a:pt x="180" y="435"/>
                    </a:lnTo>
                    <a:lnTo>
                      <a:pt x="0" y="44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7" name="Freeform 393"/>
              <p:cNvSpPr>
                <a:spLocks/>
              </p:cNvSpPr>
              <p:nvPr/>
            </p:nvSpPr>
            <p:spPr bwMode="auto">
              <a:xfrm>
                <a:off x="1335" y="1329"/>
                <a:ext cx="10" cy="10"/>
              </a:xfrm>
              <a:custGeom>
                <a:avLst/>
                <a:gdLst>
                  <a:gd name="T0" fmla="*/ 10 w 76"/>
                  <a:gd name="T1" fmla="*/ 0 h 82"/>
                  <a:gd name="T2" fmla="*/ 0 w 76"/>
                  <a:gd name="T3" fmla="*/ 1 h 82"/>
                  <a:gd name="T4" fmla="*/ 5 w 76"/>
                  <a:gd name="T5" fmla="*/ 10 h 82"/>
                  <a:gd name="T6" fmla="*/ 10 w 76"/>
                  <a:gd name="T7" fmla="*/ 0 h 8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6"/>
                  <a:gd name="T13" fmla="*/ 0 h 82"/>
                  <a:gd name="T14" fmla="*/ 76 w 76"/>
                  <a:gd name="T15" fmla="*/ 82 h 8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6" h="82">
                    <a:moveTo>
                      <a:pt x="76" y="0"/>
                    </a:moveTo>
                    <a:lnTo>
                      <a:pt x="0" y="5"/>
                    </a:lnTo>
                    <a:lnTo>
                      <a:pt x="41" y="82"/>
                    </a:lnTo>
                    <a:lnTo>
                      <a:pt x="76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8" name="Freeform 394"/>
              <p:cNvSpPr>
                <a:spLocks/>
              </p:cNvSpPr>
              <p:nvPr/>
            </p:nvSpPr>
            <p:spPr bwMode="auto">
              <a:xfrm>
                <a:off x="1340" y="1241"/>
                <a:ext cx="156" cy="158"/>
              </a:xfrm>
              <a:custGeom>
                <a:avLst/>
                <a:gdLst>
                  <a:gd name="T0" fmla="*/ 0 w 1244"/>
                  <a:gd name="T1" fmla="*/ 98 h 1266"/>
                  <a:gd name="T2" fmla="*/ 4 w 1244"/>
                  <a:gd name="T3" fmla="*/ 88 h 1266"/>
                  <a:gd name="T4" fmla="*/ 9 w 1244"/>
                  <a:gd name="T5" fmla="*/ 83 h 1266"/>
                  <a:gd name="T6" fmla="*/ 15 w 1244"/>
                  <a:gd name="T7" fmla="*/ 83 h 1266"/>
                  <a:gd name="T8" fmla="*/ 21 w 1244"/>
                  <a:gd name="T9" fmla="*/ 84 h 1266"/>
                  <a:gd name="T10" fmla="*/ 30 w 1244"/>
                  <a:gd name="T11" fmla="*/ 78 h 1266"/>
                  <a:gd name="T12" fmla="*/ 31 w 1244"/>
                  <a:gd name="T13" fmla="*/ 64 h 1266"/>
                  <a:gd name="T14" fmla="*/ 46 w 1244"/>
                  <a:gd name="T15" fmla="*/ 49 h 1266"/>
                  <a:gd name="T16" fmla="*/ 54 w 1244"/>
                  <a:gd name="T17" fmla="*/ 9 h 1266"/>
                  <a:gd name="T18" fmla="*/ 63 w 1244"/>
                  <a:gd name="T19" fmla="*/ 5 h 1266"/>
                  <a:gd name="T20" fmla="*/ 82 w 1244"/>
                  <a:gd name="T21" fmla="*/ 11 h 1266"/>
                  <a:gd name="T22" fmla="*/ 97 w 1244"/>
                  <a:gd name="T23" fmla="*/ 2 h 1266"/>
                  <a:gd name="T24" fmla="*/ 104 w 1244"/>
                  <a:gd name="T25" fmla="*/ 3 h 1266"/>
                  <a:gd name="T26" fmla="*/ 111 w 1244"/>
                  <a:gd name="T27" fmla="*/ 0 h 1266"/>
                  <a:gd name="T28" fmla="*/ 122 w 1244"/>
                  <a:gd name="T29" fmla="*/ 3 h 1266"/>
                  <a:gd name="T30" fmla="*/ 130 w 1244"/>
                  <a:gd name="T31" fmla="*/ 7 h 1266"/>
                  <a:gd name="T32" fmla="*/ 138 w 1244"/>
                  <a:gd name="T33" fmla="*/ 7 h 1266"/>
                  <a:gd name="T34" fmla="*/ 141 w 1244"/>
                  <a:gd name="T35" fmla="*/ 10 h 1266"/>
                  <a:gd name="T36" fmla="*/ 144 w 1244"/>
                  <a:gd name="T37" fmla="*/ 6 h 1266"/>
                  <a:gd name="T38" fmla="*/ 152 w 1244"/>
                  <a:gd name="T39" fmla="*/ 16 h 1266"/>
                  <a:gd name="T40" fmla="*/ 153 w 1244"/>
                  <a:gd name="T41" fmla="*/ 23 h 1266"/>
                  <a:gd name="T42" fmla="*/ 156 w 1244"/>
                  <a:gd name="T43" fmla="*/ 28 h 1266"/>
                  <a:gd name="T44" fmla="*/ 146 w 1244"/>
                  <a:gd name="T45" fmla="*/ 37 h 1266"/>
                  <a:gd name="T46" fmla="*/ 143 w 1244"/>
                  <a:gd name="T47" fmla="*/ 57 h 1266"/>
                  <a:gd name="T48" fmla="*/ 140 w 1244"/>
                  <a:gd name="T49" fmla="*/ 64 h 1266"/>
                  <a:gd name="T50" fmla="*/ 140 w 1244"/>
                  <a:gd name="T51" fmla="*/ 95 h 1266"/>
                  <a:gd name="T52" fmla="*/ 150 w 1244"/>
                  <a:gd name="T53" fmla="*/ 105 h 1266"/>
                  <a:gd name="T54" fmla="*/ 150 w 1244"/>
                  <a:gd name="T55" fmla="*/ 110 h 1266"/>
                  <a:gd name="T56" fmla="*/ 134 w 1244"/>
                  <a:gd name="T57" fmla="*/ 112 h 1266"/>
                  <a:gd name="T58" fmla="*/ 130 w 1244"/>
                  <a:gd name="T59" fmla="*/ 128 h 1266"/>
                  <a:gd name="T60" fmla="*/ 137 w 1244"/>
                  <a:gd name="T61" fmla="*/ 128 h 1266"/>
                  <a:gd name="T62" fmla="*/ 133 w 1244"/>
                  <a:gd name="T63" fmla="*/ 143 h 1266"/>
                  <a:gd name="T64" fmla="*/ 142 w 1244"/>
                  <a:gd name="T65" fmla="*/ 147 h 1266"/>
                  <a:gd name="T66" fmla="*/ 146 w 1244"/>
                  <a:gd name="T67" fmla="*/ 144 h 1266"/>
                  <a:gd name="T68" fmla="*/ 146 w 1244"/>
                  <a:gd name="T69" fmla="*/ 158 h 1266"/>
                  <a:gd name="T70" fmla="*/ 139 w 1244"/>
                  <a:gd name="T71" fmla="*/ 158 h 1266"/>
                  <a:gd name="T72" fmla="*/ 121 w 1244"/>
                  <a:gd name="T73" fmla="*/ 144 h 1266"/>
                  <a:gd name="T74" fmla="*/ 121 w 1244"/>
                  <a:gd name="T75" fmla="*/ 147 h 1266"/>
                  <a:gd name="T76" fmla="*/ 116 w 1244"/>
                  <a:gd name="T77" fmla="*/ 147 h 1266"/>
                  <a:gd name="T78" fmla="*/ 105 w 1244"/>
                  <a:gd name="T79" fmla="*/ 139 h 1266"/>
                  <a:gd name="T80" fmla="*/ 98 w 1244"/>
                  <a:gd name="T81" fmla="*/ 140 h 1266"/>
                  <a:gd name="T82" fmla="*/ 98 w 1244"/>
                  <a:gd name="T83" fmla="*/ 136 h 1266"/>
                  <a:gd name="T84" fmla="*/ 82 w 1244"/>
                  <a:gd name="T85" fmla="*/ 138 h 1266"/>
                  <a:gd name="T86" fmla="*/ 75 w 1244"/>
                  <a:gd name="T87" fmla="*/ 107 h 1266"/>
                  <a:gd name="T88" fmla="*/ 71 w 1244"/>
                  <a:gd name="T89" fmla="*/ 107 h 1266"/>
                  <a:gd name="T90" fmla="*/ 69 w 1244"/>
                  <a:gd name="T91" fmla="*/ 101 h 1266"/>
                  <a:gd name="T92" fmla="*/ 62 w 1244"/>
                  <a:gd name="T93" fmla="*/ 102 h 1266"/>
                  <a:gd name="T94" fmla="*/ 61 w 1244"/>
                  <a:gd name="T95" fmla="*/ 111 h 1266"/>
                  <a:gd name="T96" fmla="*/ 43 w 1244"/>
                  <a:gd name="T97" fmla="*/ 112 h 1266"/>
                  <a:gd name="T98" fmla="*/ 42 w 1244"/>
                  <a:gd name="T99" fmla="*/ 109 h 1266"/>
                  <a:gd name="T100" fmla="*/ 39 w 1244"/>
                  <a:gd name="T101" fmla="*/ 109 h 1266"/>
                  <a:gd name="T102" fmla="*/ 34 w 1244"/>
                  <a:gd name="T103" fmla="*/ 94 h 1266"/>
                  <a:gd name="T104" fmla="*/ 0 w 1244"/>
                  <a:gd name="T105" fmla="*/ 98 h 126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244"/>
                  <a:gd name="T160" fmla="*/ 0 h 1266"/>
                  <a:gd name="T161" fmla="*/ 1244 w 1244"/>
                  <a:gd name="T162" fmla="*/ 1266 h 126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244" h="1266">
                    <a:moveTo>
                      <a:pt x="0" y="785"/>
                    </a:moveTo>
                    <a:lnTo>
                      <a:pt x="35" y="703"/>
                    </a:lnTo>
                    <a:lnTo>
                      <a:pt x="75" y="668"/>
                    </a:lnTo>
                    <a:lnTo>
                      <a:pt x="116" y="663"/>
                    </a:lnTo>
                    <a:lnTo>
                      <a:pt x="168" y="673"/>
                    </a:lnTo>
                    <a:lnTo>
                      <a:pt x="238" y="628"/>
                    </a:lnTo>
                    <a:lnTo>
                      <a:pt x="244" y="511"/>
                    </a:lnTo>
                    <a:lnTo>
                      <a:pt x="366" y="395"/>
                    </a:lnTo>
                    <a:lnTo>
                      <a:pt x="430" y="75"/>
                    </a:lnTo>
                    <a:lnTo>
                      <a:pt x="499" y="40"/>
                    </a:lnTo>
                    <a:lnTo>
                      <a:pt x="656" y="87"/>
                    </a:lnTo>
                    <a:lnTo>
                      <a:pt x="773" y="18"/>
                    </a:lnTo>
                    <a:lnTo>
                      <a:pt x="831" y="28"/>
                    </a:lnTo>
                    <a:lnTo>
                      <a:pt x="889" y="0"/>
                    </a:lnTo>
                    <a:lnTo>
                      <a:pt x="976" y="23"/>
                    </a:lnTo>
                    <a:lnTo>
                      <a:pt x="1040" y="58"/>
                    </a:lnTo>
                    <a:lnTo>
                      <a:pt x="1098" y="58"/>
                    </a:lnTo>
                    <a:lnTo>
                      <a:pt x="1127" y="81"/>
                    </a:lnTo>
                    <a:lnTo>
                      <a:pt x="1150" y="52"/>
                    </a:lnTo>
                    <a:lnTo>
                      <a:pt x="1215" y="128"/>
                    </a:lnTo>
                    <a:lnTo>
                      <a:pt x="1220" y="185"/>
                    </a:lnTo>
                    <a:lnTo>
                      <a:pt x="1244" y="227"/>
                    </a:lnTo>
                    <a:lnTo>
                      <a:pt x="1168" y="296"/>
                    </a:lnTo>
                    <a:lnTo>
                      <a:pt x="1139" y="453"/>
                    </a:lnTo>
                    <a:lnTo>
                      <a:pt x="1115" y="511"/>
                    </a:lnTo>
                    <a:lnTo>
                      <a:pt x="1115" y="761"/>
                    </a:lnTo>
                    <a:lnTo>
                      <a:pt x="1197" y="842"/>
                    </a:lnTo>
                    <a:lnTo>
                      <a:pt x="1197" y="883"/>
                    </a:lnTo>
                    <a:lnTo>
                      <a:pt x="1070" y="900"/>
                    </a:lnTo>
                    <a:lnTo>
                      <a:pt x="1035" y="1022"/>
                    </a:lnTo>
                    <a:lnTo>
                      <a:pt x="1092" y="1029"/>
                    </a:lnTo>
                    <a:lnTo>
                      <a:pt x="1058" y="1144"/>
                    </a:lnTo>
                    <a:lnTo>
                      <a:pt x="1133" y="1179"/>
                    </a:lnTo>
                    <a:lnTo>
                      <a:pt x="1162" y="1156"/>
                    </a:lnTo>
                    <a:lnTo>
                      <a:pt x="1168" y="1266"/>
                    </a:lnTo>
                    <a:lnTo>
                      <a:pt x="1110" y="1266"/>
                    </a:lnTo>
                    <a:lnTo>
                      <a:pt x="965" y="1156"/>
                    </a:lnTo>
                    <a:lnTo>
                      <a:pt x="965" y="1179"/>
                    </a:lnTo>
                    <a:lnTo>
                      <a:pt x="923" y="1179"/>
                    </a:lnTo>
                    <a:lnTo>
                      <a:pt x="837" y="1116"/>
                    </a:lnTo>
                    <a:lnTo>
                      <a:pt x="785" y="1121"/>
                    </a:lnTo>
                    <a:lnTo>
                      <a:pt x="779" y="1092"/>
                    </a:lnTo>
                    <a:lnTo>
                      <a:pt x="651" y="1104"/>
                    </a:lnTo>
                    <a:lnTo>
                      <a:pt x="599" y="854"/>
                    </a:lnTo>
                    <a:lnTo>
                      <a:pt x="564" y="854"/>
                    </a:lnTo>
                    <a:lnTo>
                      <a:pt x="552" y="813"/>
                    </a:lnTo>
                    <a:lnTo>
                      <a:pt x="494" y="819"/>
                    </a:lnTo>
                    <a:lnTo>
                      <a:pt x="489" y="889"/>
                    </a:lnTo>
                    <a:lnTo>
                      <a:pt x="343" y="900"/>
                    </a:lnTo>
                    <a:lnTo>
                      <a:pt x="337" y="872"/>
                    </a:lnTo>
                    <a:lnTo>
                      <a:pt x="314" y="872"/>
                    </a:lnTo>
                    <a:lnTo>
                      <a:pt x="273" y="750"/>
                    </a:lnTo>
                    <a:lnTo>
                      <a:pt x="0" y="78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69" name="Freeform 395"/>
              <p:cNvSpPr>
                <a:spLocks/>
              </p:cNvSpPr>
              <p:nvPr/>
            </p:nvSpPr>
            <p:spPr bwMode="auto">
              <a:xfrm>
                <a:off x="1483" y="1248"/>
                <a:ext cx="43" cy="48"/>
              </a:xfrm>
              <a:custGeom>
                <a:avLst/>
                <a:gdLst>
                  <a:gd name="T0" fmla="*/ 36 w 343"/>
                  <a:gd name="T1" fmla="*/ 0 h 383"/>
                  <a:gd name="T2" fmla="*/ 43 w 343"/>
                  <a:gd name="T3" fmla="*/ 21 h 383"/>
                  <a:gd name="T4" fmla="*/ 36 w 343"/>
                  <a:gd name="T5" fmla="*/ 31 h 383"/>
                  <a:gd name="T6" fmla="*/ 33 w 343"/>
                  <a:gd name="T7" fmla="*/ 33 h 383"/>
                  <a:gd name="T8" fmla="*/ 32 w 343"/>
                  <a:gd name="T9" fmla="*/ 43 h 383"/>
                  <a:gd name="T10" fmla="*/ 0 w 343"/>
                  <a:gd name="T11" fmla="*/ 48 h 383"/>
                  <a:gd name="T12" fmla="*/ 3 w 343"/>
                  <a:gd name="T13" fmla="*/ 30 h 383"/>
                  <a:gd name="T14" fmla="*/ 12 w 343"/>
                  <a:gd name="T15" fmla="*/ 21 h 383"/>
                  <a:gd name="T16" fmla="*/ 9 w 343"/>
                  <a:gd name="T17" fmla="*/ 16 h 383"/>
                  <a:gd name="T18" fmla="*/ 9 w 343"/>
                  <a:gd name="T19" fmla="*/ 8 h 383"/>
                  <a:gd name="T20" fmla="*/ 27 w 343"/>
                  <a:gd name="T21" fmla="*/ 7 h 383"/>
                  <a:gd name="T22" fmla="*/ 36 w 343"/>
                  <a:gd name="T23" fmla="*/ 0 h 38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3"/>
                  <a:gd name="T37" fmla="*/ 0 h 383"/>
                  <a:gd name="T38" fmla="*/ 343 w 343"/>
                  <a:gd name="T39" fmla="*/ 383 h 38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3" h="383">
                    <a:moveTo>
                      <a:pt x="291" y="0"/>
                    </a:moveTo>
                    <a:lnTo>
                      <a:pt x="343" y="169"/>
                    </a:lnTo>
                    <a:lnTo>
                      <a:pt x="291" y="244"/>
                    </a:lnTo>
                    <a:lnTo>
                      <a:pt x="267" y="261"/>
                    </a:lnTo>
                    <a:lnTo>
                      <a:pt x="256" y="343"/>
                    </a:lnTo>
                    <a:lnTo>
                      <a:pt x="0" y="383"/>
                    </a:lnTo>
                    <a:lnTo>
                      <a:pt x="23" y="238"/>
                    </a:lnTo>
                    <a:lnTo>
                      <a:pt x="99" y="169"/>
                    </a:lnTo>
                    <a:lnTo>
                      <a:pt x="75" y="127"/>
                    </a:lnTo>
                    <a:lnTo>
                      <a:pt x="70" y="64"/>
                    </a:lnTo>
                    <a:lnTo>
                      <a:pt x="214" y="52"/>
                    </a:lnTo>
                    <a:lnTo>
                      <a:pt x="291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0" name="Freeform 396"/>
              <p:cNvSpPr>
                <a:spLocks/>
              </p:cNvSpPr>
              <p:nvPr/>
            </p:nvSpPr>
            <p:spPr bwMode="auto">
              <a:xfrm>
                <a:off x="1515" y="1245"/>
                <a:ext cx="64" cy="79"/>
              </a:xfrm>
              <a:custGeom>
                <a:avLst/>
                <a:gdLst>
                  <a:gd name="T0" fmla="*/ 0 w 506"/>
                  <a:gd name="T1" fmla="*/ 46 h 635"/>
                  <a:gd name="T2" fmla="*/ 18 w 506"/>
                  <a:gd name="T3" fmla="*/ 54 h 635"/>
                  <a:gd name="T4" fmla="*/ 29 w 506"/>
                  <a:gd name="T5" fmla="*/ 66 h 635"/>
                  <a:gd name="T6" fmla="*/ 37 w 506"/>
                  <a:gd name="T7" fmla="*/ 69 h 635"/>
                  <a:gd name="T8" fmla="*/ 43 w 506"/>
                  <a:gd name="T9" fmla="*/ 78 h 635"/>
                  <a:gd name="T10" fmla="*/ 49 w 506"/>
                  <a:gd name="T11" fmla="*/ 79 h 635"/>
                  <a:gd name="T12" fmla="*/ 64 w 506"/>
                  <a:gd name="T13" fmla="*/ 51 h 635"/>
                  <a:gd name="T14" fmla="*/ 58 w 506"/>
                  <a:gd name="T15" fmla="*/ 39 h 635"/>
                  <a:gd name="T16" fmla="*/ 63 w 506"/>
                  <a:gd name="T17" fmla="*/ 7 h 635"/>
                  <a:gd name="T18" fmla="*/ 54 w 506"/>
                  <a:gd name="T19" fmla="*/ 4 h 635"/>
                  <a:gd name="T20" fmla="*/ 47 w 506"/>
                  <a:gd name="T21" fmla="*/ 12 h 635"/>
                  <a:gd name="T22" fmla="*/ 38 w 506"/>
                  <a:gd name="T23" fmla="*/ 11 h 635"/>
                  <a:gd name="T24" fmla="*/ 27 w 506"/>
                  <a:gd name="T25" fmla="*/ 0 h 635"/>
                  <a:gd name="T26" fmla="*/ 9 w 506"/>
                  <a:gd name="T27" fmla="*/ 1 h 635"/>
                  <a:gd name="T28" fmla="*/ 5 w 506"/>
                  <a:gd name="T29" fmla="*/ 4 h 635"/>
                  <a:gd name="T30" fmla="*/ 11 w 506"/>
                  <a:gd name="T31" fmla="*/ 25 h 635"/>
                  <a:gd name="T32" fmla="*/ 4 w 506"/>
                  <a:gd name="T33" fmla="*/ 33 h 635"/>
                  <a:gd name="T34" fmla="*/ 1 w 506"/>
                  <a:gd name="T35" fmla="*/ 36 h 635"/>
                  <a:gd name="T36" fmla="*/ 0 w 506"/>
                  <a:gd name="T37" fmla="*/ 46 h 6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06"/>
                  <a:gd name="T58" fmla="*/ 0 h 635"/>
                  <a:gd name="T59" fmla="*/ 506 w 506"/>
                  <a:gd name="T60" fmla="*/ 635 h 6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06" h="635">
                    <a:moveTo>
                      <a:pt x="0" y="373"/>
                    </a:moveTo>
                    <a:lnTo>
                      <a:pt x="145" y="436"/>
                    </a:lnTo>
                    <a:lnTo>
                      <a:pt x="232" y="530"/>
                    </a:lnTo>
                    <a:lnTo>
                      <a:pt x="296" y="553"/>
                    </a:lnTo>
                    <a:lnTo>
                      <a:pt x="337" y="623"/>
                    </a:lnTo>
                    <a:lnTo>
                      <a:pt x="384" y="635"/>
                    </a:lnTo>
                    <a:lnTo>
                      <a:pt x="506" y="413"/>
                    </a:lnTo>
                    <a:lnTo>
                      <a:pt x="459" y="314"/>
                    </a:lnTo>
                    <a:lnTo>
                      <a:pt x="499" y="59"/>
                    </a:lnTo>
                    <a:lnTo>
                      <a:pt x="424" y="30"/>
                    </a:lnTo>
                    <a:lnTo>
                      <a:pt x="372" y="94"/>
                    </a:lnTo>
                    <a:lnTo>
                      <a:pt x="302" y="88"/>
                    </a:lnTo>
                    <a:lnTo>
                      <a:pt x="215" y="0"/>
                    </a:lnTo>
                    <a:lnTo>
                      <a:pt x="70" y="12"/>
                    </a:lnTo>
                    <a:lnTo>
                      <a:pt x="40" y="30"/>
                    </a:lnTo>
                    <a:lnTo>
                      <a:pt x="87" y="199"/>
                    </a:lnTo>
                    <a:lnTo>
                      <a:pt x="35" y="268"/>
                    </a:lnTo>
                    <a:lnTo>
                      <a:pt x="11" y="286"/>
                    </a:lnTo>
                    <a:lnTo>
                      <a:pt x="0" y="37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1" name="Freeform 397"/>
              <p:cNvSpPr>
                <a:spLocks/>
              </p:cNvSpPr>
              <p:nvPr/>
            </p:nvSpPr>
            <p:spPr bwMode="auto">
              <a:xfrm>
                <a:off x="1480" y="1291"/>
                <a:ext cx="91" cy="93"/>
              </a:xfrm>
              <a:custGeom>
                <a:avLst/>
                <a:gdLst>
                  <a:gd name="T0" fmla="*/ 15 w 727"/>
                  <a:gd name="T1" fmla="*/ 3 h 743"/>
                  <a:gd name="T2" fmla="*/ 12 w 727"/>
                  <a:gd name="T3" fmla="*/ 15 h 743"/>
                  <a:gd name="T4" fmla="*/ 16 w 727"/>
                  <a:gd name="T5" fmla="*/ 21 h 743"/>
                  <a:gd name="T6" fmla="*/ 0 w 727"/>
                  <a:gd name="T7" fmla="*/ 40 h 743"/>
                  <a:gd name="T8" fmla="*/ 0 w 727"/>
                  <a:gd name="T9" fmla="*/ 45 h 743"/>
                  <a:gd name="T10" fmla="*/ 10 w 727"/>
                  <a:gd name="T11" fmla="*/ 55 h 743"/>
                  <a:gd name="T12" fmla="*/ 10 w 727"/>
                  <a:gd name="T13" fmla="*/ 60 h 743"/>
                  <a:gd name="T14" fmla="*/ 32 w 727"/>
                  <a:gd name="T15" fmla="*/ 71 h 743"/>
                  <a:gd name="T16" fmla="*/ 40 w 727"/>
                  <a:gd name="T17" fmla="*/ 93 h 743"/>
                  <a:gd name="T18" fmla="*/ 46 w 727"/>
                  <a:gd name="T19" fmla="*/ 89 h 743"/>
                  <a:gd name="T20" fmla="*/ 65 w 727"/>
                  <a:gd name="T21" fmla="*/ 92 h 743"/>
                  <a:gd name="T22" fmla="*/ 68 w 727"/>
                  <a:gd name="T23" fmla="*/ 86 h 743"/>
                  <a:gd name="T24" fmla="*/ 91 w 727"/>
                  <a:gd name="T25" fmla="*/ 84 h 743"/>
                  <a:gd name="T26" fmla="*/ 87 w 727"/>
                  <a:gd name="T27" fmla="*/ 74 h 743"/>
                  <a:gd name="T28" fmla="*/ 87 w 727"/>
                  <a:gd name="T29" fmla="*/ 49 h 743"/>
                  <a:gd name="T30" fmla="*/ 83 w 727"/>
                  <a:gd name="T31" fmla="*/ 46 h 743"/>
                  <a:gd name="T32" fmla="*/ 84 w 727"/>
                  <a:gd name="T33" fmla="*/ 32 h 743"/>
                  <a:gd name="T34" fmla="*/ 78 w 727"/>
                  <a:gd name="T35" fmla="*/ 31 h 743"/>
                  <a:gd name="T36" fmla="*/ 73 w 727"/>
                  <a:gd name="T37" fmla="*/ 23 h 743"/>
                  <a:gd name="T38" fmla="*/ 65 w 727"/>
                  <a:gd name="T39" fmla="*/ 20 h 743"/>
                  <a:gd name="T40" fmla="*/ 54 w 727"/>
                  <a:gd name="T41" fmla="*/ 8 h 743"/>
                  <a:gd name="T42" fmla="*/ 36 w 727"/>
                  <a:gd name="T43" fmla="*/ 0 h 743"/>
                  <a:gd name="T44" fmla="*/ 15 w 727"/>
                  <a:gd name="T45" fmla="*/ 3 h 74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27"/>
                  <a:gd name="T70" fmla="*/ 0 h 743"/>
                  <a:gd name="T71" fmla="*/ 727 w 727"/>
                  <a:gd name="T72" fmla="*/ 743 h 743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27" h="743">
                    <a:moveTo>
                      <a:pt x="122" y="23"/>
                    </a:moveTo>
                    <a:lnTo>
                      <a:pt x="94" y="116"/>
                    </a:lnTo>
                    <a:lnTo>
                      <a:pt x="129" y="168"/>
                    </a:lnTo>
                    <a:lnTo>
                      <a:pt x="0" y="319"/>
                    </a:lnTo>
                    <a:lnTo>
                      <a:pt x="0" y="360"/>
                    </a:lnTo>
                    <a:lnTo>
                      <a:pt x="82" y="441"/>
                    </a:lnTo>
                    <a:lnTo>
                      <a:pt x="82" y="482"/>
                    </a:lnTo>
                    <a:lnTo>
                      <a:pt x="256" y="569"/>
                    </a:lnTo>
                    <a:lnTo>
                      <a:pt x="321" y="743"/>
                    </a:lnTo>
                    <a:lnTo>
                      <a:pt x="367" y="715"/>
                    </a:lnTo>
                    <a:lnTo>
                      <a:pt x="518" y="732"/>
                    </a:lnTo>
                    <a:lnTo>
                      <a:pt x="547" y="685"/>
                    </a:lnTo>
                    <a:lnTo>
                      <a:pt x="727" y="673"/>
                    </a:lnTo>
                    <a:lnTo>
                      <a:pt x="692" y="593"/>
                    </a:lnTo>
                    <a:lnTo>
                      <a:pt x="692" y="394"/>
                    </a:lnTo>
                    <a:lnTo>
                      <a:pt x="663" y="366"/>
                    </a:lnTo>
                    <a:lnTo>
                      <a:pt x="670" y="255"/>
                    </a:lnTo>
                    <a:lnTo>
                      <a:pt x="623" y="250"/>
                    </a:lnTo>
                    <a:lnTo>
                      <a:pt x="582" y="180"/>
                    </a:lnTo>
                    <a:lnTo>
                      <a:pt x="518" y="157"/>
                    </a:lnTo>
                    <a:lnTo>
                      <a:pt x="431" y="63"/>
                    </a:lnTo>
                    <a:lnTo>
                      <a:pt x="286" y="0"/>
                    </a:lnTo>
                    <a:lnTo>
                      <a:pt x="122" y="2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2" name="Freeform 398"/>
              <p:cNvSpPr>
                <a:spLocks/>
              </p:cNvSpPr>
              <p:nvPr/>
            </p:nvSpPr>
            <p:spPr bwMode="auto">
              <a:xfrm>
                <a:off x="1480" y="1308"/>
                <a:ext cx="16" cy="23"/>
              </a:xfrm>
              <a:custGeom>
                <a:avLst/>
                <a:gdLst>
                  <a:gd name="T0" fmla="*/ 0 w 129"/>
                  <a:gd name="T1" fmla="*/ 23 h 186"/>
                  <a:gd name="T2" fmla="*/ 16 w 129"/>
                  <a:gd name="T3" fmla="*/ 4 h 186"/>
                  <a:gd name="T4" fmla="*/ 15 w 129"/>
                  <a:gd name="T5" fmla="*/ 2 h 186"/>
                  <a:gd name="T6" fmla="*/ 8 w 129"/>
                  <a:gd name="T7" fmla="*/ 0 h 186"/>
                  <a:gd name="T8" fmla="*/ 0 w 129"/>
                  <a:gd name="T9" fmla="*/ 4 h 186"/>
                  <a:gd name="T10" fmla="*/ 0 w 129"/>
                  <a:gd name="T11" fmla="*/ 23 h 18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9"/>
                  <a:gd name="T19" fmla="*/ 0 h 186"/>
                  <a:gd name="T20" fmla="*/ 129 w 129"/>
                  <a:gd name="T21" fmla="*/ 186 h 18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9" h="186">
                    <a:moveTo>
                      <a:pt x="0" y="186"/>
                    </a:moveTo>
                    <a:lnTo>
                      <a:pt x="129" y="35"/>
                    </a:lnTo>
                    <a:lnTo>
                      <a:pt x="117" y="17"/>
                    </a:lnTo>
                    <a:lnTo>
                      <a:pt x="65" y="0"/>
                    </a:lnTo>
                    <a:lnTo>
                      <a:pt x="0" y="35"/>
                    </a:lnTo>
                    <a:lnTo>
                      <a:pt x="0" y="18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3" name="Freeform 399"/>
              <p:cNvSpPr>
                <a:spLocks/>
              </p:cNvSpPr>
              <p:nvPr/>
            </p:nvSpPr>
            <p:spPr bwMode="auto">
              <a:xfrm>
                <a:off x="1480" y="1294"/>
                <a:ext cx="15" cy="18"/>
              </a:xfrm>
              <a:custGeom>
                <a:avLst/>
                <a:gdLst>
                  <a:gd name="T0" fmla="*/ 0 w 122"/>
                  <a:gd name="T1" fmla="*/ 11 h 145"/>
                  <a:gd name="T2" fmla="*/ 0 w 122"/>
                  <a:gd name="T3" fmla="*/ 18 h 145"/>
                  <a:gd name="T4" fmla="*/ 8 w 122"/>
                  <a:gd name="T5" fmla="*/ 14 h 145"/>
                  <a:gd name="T6" fmla="*/ 14 w 122"/>
                  <a:gd name="T7" fmla="*/ 16 h 145"/>
                  <a:gd name="T8" fmla="*/ 12 w 122"/>
                  <a:gd name="T9" fmla="*/ 11 h 145"/>
                  <a:gd name="T10" fmla="*/ 15 w 122"/>
                  <a:gd name="T11" fmla="*/ 0 h 145"/>
                  <a:gd name="T12" fmla="*/ 3 w 122"/>
                  <a:gd name="T13" fmla="*/ 2 h 145"/>
                  <a:gd name="T14" fmla="*/ 0 w 122"/>
                  <a:gd name="T15" fmla="*/ 11 h 1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2"/>
                  <a:gd name="T25" fmla="*/ 0 h 145"/>
                  <a:gd name="T26" fmla="*/ 122 w 122"/>
                  <a:gd name="T27" fmla="*/ 145 h 1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2" h="145">
                    <a:moveTo>
                      <a:pt x="0" y="87"/>
                    </a:moveTo>
                    <a:lnTo>
                      <a:pt x="0" y="145"/>
                    </a:lnTo>
                    <a:lnTo>
                      <a:pt x="65" y="110"/>
                    </a:lnTo>
                    <a:lnTo>
                      <a:pt x="117" y="127"/>
                    </a:lnTo>
                    <a:lnTo>
                      <a:pt x="94" y="87"/>
                    </a:lnTo>
                    <a:lnTo>
                      <a:pt x="122" y="0"/>
                    </a:lnTo>
                    <a:lnTo>
                      <a:pt x="24" y="17"/>
                    </a:lnTo>
                    <a:lnTo>
                      <a:pt x="0" y="8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4" name="Freeform 400"/>
              <p:cNvSpPr>
                <a:spLocks/>
              </p:cNvSpPr>
              <p:nvPr/>
            </p:nvSpPr>
            <p:spPr bwMode="auto">
              <a:xfrm>
                <a:off x="1338" y="1335"/>
                <a:ext cx="100" cy="107"/>
              </a:xfrm>
              <a:custGeom>
                <a:avLst/>
                <a:gdLst>
                  <a:gd name="T0" fmla="*/ 2 w 802"/>
                  <a:gd name="T1" fmla="*/ 4 h 859"/>
                  <a:gd name="T2" fmla="*/ 11 w 802"/>
                  <a:gd name="T3" fmla="*/ 20 h 859"/>
                  <a:gd name="T4" fmla="*/ 6 w 802"/>
                  <a:gd name="T5" fmla="*/ 30 h 859"/>
                  <a:gd name="T6" fmla="*/ 9 w 802"/>
                  <a:gd name="T7" fmla="*/ 41 h 859"/>
                  <a:gd name="T8" fmla="*/ 15 w 802"/>
                  <a:gd name="T9" fmla="*/ 44 h 859"/>
                  <a:gd name="T10" fmla="*/ 14 w 802"/>
                  <a:gd name="T11" fmla="*/ 56 h 859"/>
                  <a:gd name="T12" fmla="*/ 2 w 802"/>
                  <a:gd name="T13" fmla="*/ 71 h 859"/>
                  <a:gd name="T14" fmla="*/ 0 w 802"/>
                  <a:gd name="T15" fmla="*/ 87 h 859"/>
                  <a:gd name="T16" fmla="*/ 0 w 802"/>
                  <a:gd name="T17" fmla="*/ 104 h 859"/>
                  <a:gd name="T18" fmla="*/ 11 w 802"/>
                  <a:gd name="T19" fmla="*/ 96 h 859"/>
                  <a:gd name="T20" fmla="*/ 20 w 802"/>
                  <a:gd name="T21" fmla="*/ 103 h 859"/>
                  <a:gd name="T22" fmla="*/ 53 w 802"/>
                  <a:gd name="T23" fmla="*/ 97 h 859"/>
                  <a:gd name="T24" fmla="*/ 75 w 802"/>
                  <a:gd name="T25" fmla="*/ 107 h 859"/>
                  <a:gd name="T26" fmla="*/ 91 w 802"/>
                  <a:gd name="T27" fmla="*/ 103 h 859"/>
                  <a:gd name="T28" fmla="*/ 82 w 802"/>
                  <a:gd name="T29" fmla="*/ 95 h 859"/>
                  <a:gd name="T30" fmla="*/ 82 w 802"/>
                  <a:gd name="T31" fmla="*/ 63 h 859"/>
                  <a:gd name="T32" fmla="*/ 96 w 802"/>
                  <a:gd name="T33" fmla="*/ 61 h 859"/>
                  <a:gd name="T34" fmla="*/ 94 w 802"/>
                  <a:gd name="T35" fmla="*/ 52 h 859"/>
                  <a:gd name="T36" fmla="*/ 100 w 802"/>
                  <a:gd name="T37" fmla="*/ 52 h 859"/>
                  <a:gd name="T38" fmla="*/ 99 w 802"/>
                  <a:gd name="T39" fmla="*/ 43 h 859"/>
                  <a:gd name="T40" fmla="*/ 83 w 802"/>
                  <a:gd name="T41" fmla="*/ 44 h 859"/>
                  <a:gd name="T42" fmla="*/ 77 w 802"/>
                  <a:gd name="T43" fmla="*/ 13 h 859"/>
                  <a:gd name="T44" fmla="*/ 72 w 802"/>
                  <a:gd name="T45" fmla="*/ 13 h 859"/>
                  <a:gd name="T46" fmla="*/ 71 w 802"/>
                  <a:gd name="T47" fmla="*/ 8 h 859"/>
                  <a:gd name="T48" fmla="*/ 64 w 802"/>
                  <a:gd name="T49" fmla="*/ 9 h 859"/>
                  <a:gd name="T50" fmla="*/ 63 w 802"/>
                  <a:gd name="T51" fmla="*/ 17 h 859"/>
                  <a:gd name="T52" fmla="*/ 45 w 802"/>
                  <a:gd name="T53" fmla="*/ 19 h 859"/>
                  <a:gd name="T54" fmla="*/ 44 w 802"/>
                  <a:gd name="T55" fmla="*/ 15 h 859"/>
                  <a:gd name="T56" fmla="*/ 41 w 802"/>
                  <a:gd name="T57" fmla="*/ 15 h 859"/>
                  <a:gd name="T58" fmla="*/ 36 w 802"/>
                  <a:gd name="T59" fmla="*/ 0 h 859"/>
                  <a:gd name="T60" fmla="*/ 2 w 802"/>
                  <a:gd name="T61" fmla="*/ 4 h 85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02"/>
                  <a:gd name="T94" fmla="*/ 0 h 859"/>
                  <a:gd name="T95" fmla="*/ 802 w 802"/>
                  <a:gd name="T96" fmla="*/ 859 h 859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02" h="859">
                    <a:moveTo>
                      <a:pt x="17" y="35"/>
                    </a:moveTo>
                    <a:lnTo>
                      <a:pt x="92" y="157"/>
                    </a:lnTo>
                    <a:lnTo>
                      <a:pt x="52" y="244"/>
                    </a:lnTo>
                    <a:lnTo>
                      <a:pt x="75" y="331"/>
                    </a:lnTo>
                    <a:lnTo>
                      <a:pt x="122" y="354"/>
                    </a:lnTo>
                    <a:lnTo>
                      <a:pt x="110" y="453"/>
                    </a:lnTo>
                    <a:lnTo>
                      <a:pt x="17" y="568"/>
                    </a:lnTo>
                    <a:lnTo>
                      <a:pt x="0" y="696"/>
                    </a:lnTo>
                    <a:lnTo>
                      <a:pt x="0" y="835"/>
                    </a:lnTo>
                    <a:lnTo>
                      <a:pt x="92" y="772"/>
                    </a:lnTo>
                    <a:lnTo>
                      <a:pt x="157" y="824"/>
                    </a:lnTo>
                    <a:lnTo>
                      <a:pt x="429" y="778"/>
                    </a:lnTo>
                    <a:lnTo>
                      <a:pt x="598" y="859"/>
                    </a:lnTo>
                    <a:lnTo>
                      <a:pt x="732" y="824"/>
                    </a:lnTo>
                    <a:lnTo>
                      <a:pt x="656" y="760"/>
                    </a:lnTo>
                    <a:lnTo>
                      <a:pt x="656" y="505"/>
                    </a:lnTo>
                    <a:lnTo>
                      <a:pt x="767" y="493"/>
                    </a:lnTo>
                    <a:lnTo>
                      <a:pt x="755" y="418"/>
                    </a:lnTo>
                    <a:lnTo>
                      <a:pt x="802" y="418"/>
                    </a:lnTo>
                    <a:lnTo>
                      <a:pt x="796" y="342"/>
                    </a:lnTo>
                    <a:lnTo>
                      <a:pt x="668" y="354"/>
                    </a:lnTo>
                    <a:lnTo>
                      <a:pt x="616" y="104"/>
                    </a:lnTo>
                    <a:lnTo>
                      <a:pt x="581" y="104"/>
                    </a:lnTo>
                    <a:lnTo>
                      <a:pt x="569" y="63"/>
                    </a:lnTo>
                    <a:lnTo>
                      <a:pt x="511" y="69"/>
                    </a:lnTo>
                    <a:lnTo>
                      <a:pt x="506" y="139"/>
                    </a:lnTo>
                    <a:lnTo>
                      <a:pt x="360" y="150"/>
                    </a:lnTo>
                    <a:lnTo>
                      <a:pt x="354" y="122"/>
                    </a:lnTo>
                    <a:lnTo>
                      <a:pt x="331" y="122"/>
                    </a:lnTo>
                    <a:lnTo>
                      <a:pt x="290" y="0"/>
                    </a:lnTo>
                    <a:lnTo>
                      <a:pt x="17" y="3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5" name="Freeform 401"/>
              <p:cNvSpPr>
                <a:spLocks/>
              </p:cNvSpPr>
              <p:nvPr/>
            </p:nvSpPr>
            <p:spPr bwMode="auto">
              <a:xfrm>
                <a:off x="1420" y="1351"/>
                <a:ext cx="98" cy="88"/>
              </a:xfrm>
              <a:custGeom>
                <a:avLst/>
                <a:gdLst>
                  <a:gd name="T0" fmla="*/ 98 w 779"/>
                  <a:gd name="T1" fmla="*/ 25 h 702"/>
                  <a:gd name="T2" fmla="*/ 91 w 779"/>
                  <a:gd name="T3" fmla="*/ 37 h 702"/>
                  <a:gd name="T4" fmla="*/ 86 w 779"/>
                  <a:gd name="T5" fmla="*/ 41 h 702"/>
                  <a:gd name="T6" fmla="*/ 86 w 779"/>
                  <a:gd name="T7" fmla="*/ 52 h 702"/>
                  <a:gd name="T8" fmla="*/ 66 w 779"/>
                  <a:gd name="T9" fmla="*/ 60 h 702"/>
                  <a:gd name="T10" fmla="*/ 70 w 779"/>
                  <a:gd name="T11" fmla="*/ 67 h 702"/>
                  <a:gd name="T12" fmla="*/ 61 w 779"/>
                  <a:gd name="T13" fmla="*/ 68 h 702"/>
                  <a:gd name="T14" fmla="*/ 42 w 779"/>
                  <a:gd name="T15" fmla="*/ 88 h 702"/>
                  <a:gd name="T16" fmla="*/ 28 w 779"/>
                  <a:gd name="T17" fmla="*/ 87 h 702"/>
                  <a:gd name="T18" fmla="*/ 20 w 779"/>
                  <a:gd name="T19" fmla="*/ 83 h 702"/>
                  <a:gd name="T20" fmla="*/ 10 w 779"/>
                  <a:gd name="T21" fmla="*/ 87 h 702"/>
                  <a:gd name="T22" fmla="*/ 0 w 779"/>
                  <a:gd name="T23" fmla="*/ 79 h 702"/>
                  <a:gd name="T24" fmla="*/ 0 w 779"/>
                  <a:gd name="T25" fmla="*/ 47 h 702"/>
                  <a:gd name="T26" fmla="*/ 13 w 779"/>
                  <a:gd name="T27" fmla="*/ 45 h 702"/>
                  <a:gd name="T28" fmla="*/ 12 w 779"/>
                  <a:gd name="T29" fmla="*/ 36 h 702"/>
                  <a:gd name="T30" fmla="*/ 18 w 779"/>
                  <a:gd name="T31" fmla="*/ 36 h 702"/>
                  <a:gd name="T32" fmla="*/ 18 w 779"/>
                  <a:gd name="T33" fmla="*/ 30 h 702"/>
                  <a:gd name="T34" fmla="*/ 26 w 779"/>
                  <a:gd name="T35" fmla="*/ 29 h 702"/>
                  <a:gd name="T36" fmla="*/ 36 w 779"/>
                  <a:gd name="T37" fmla="*/ 38 h 702"/>
                  <a:gd name="T38" fmla="*/ 41 w 779"/>
                  <a:gd name="T39" fmla="*/ 37 h 702"/>
                  <a:gd name="T40" fmla="*/ 41 w 779"/>
                  <a:gd name="T41" fmla="*/ 34 h 702"/>
                  <a:gd name="T42" fmla="*/ 60 w 779"/>
                  <a:gd name="T43" fmla="*/ 48 h 702"/>
                  <a:gd name="T44" fmla="*/ 67 w 779"/>
                  <a:gd name="T45" fmla="*/ 48 h 702"/>
                  <a:gd name="T46" fmla="*/ 66 w 779"/>
                  <a:gd name="T47" fmla="*/ 34 h 702"/>
                  <a:gd name="T48" fmla="*/ 62 w 779"/>
                  <a:gd name="T49" fmla="*/ 37 h 702"/>
                  <a:gd name="T50" fmla="*/ 53 w 779"/>
                  <a:gd name="T51" fmla="*/ 33 h 702"/>
                  <a:gd name="T52" fmla="*/ 57 w 779"/>
                  <a:gd name="T53" fmla="*/ 18 h 702"/>
                  <a:gd name="T54" fmla="*/ 50 w 779"/>
                  <a:gd name="T55" fmla="*/ 17 h 702"/>
                  <a:gd name="T56" fmla="*/ 54 w 779"/>
                  <a:gd name="T57" fmla="*/ 2 h 702"/>
                  <a:gd name="T58" fmla="*/ 70 w 779"/>
                  <a:gd name="T59" fmla="*/ 0 h 702"/>
                  <a:gd name="T60" fmla="*/ 92 w 779"/>
                  <a:gd name="T61" fmla="*/ 11 h 702"/>
                  <a:gd name="T62" fmla="*/ 98 w 779"/>
                  <a:gd name="T63" fmla="*/ 25 h 70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779"/>
                  <a:gd name="T97" fmla="*/ 0 h 702"/>
                  <a:gd name="T98" fmla="*/ 779 w 779"/>
                  <a:gd name="T99" fmla="*/ 702 h 70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779" h="702">
                    <a:moveTo>
                      <a:pt x="779" y="203"/>
                    </a:moveTo>
                    <a:lnTo>
                      <a:pt x="720" y="296"/>
                    </a:lnTo>
                    <a:lnTo>
                      <a:pt x="680" y="325"/>
                    </a:lnTo>
                    <a:lnTo>
                      <a:pt x="686" y="413"/>
                    </a:lnTo>
                    <a:lnTo>
                      <a:pt x="523" y="482"/>
                    </a:lnTo>
                    <a:lnTo>
                      <a:pt x="553" y="535"/>
                    </a:lnTo>
                    <a:lnTo>
                      <a:pt x="483" y="540"/>
                    </a:lnTo>
                    <a:lnTo>
                      <a:pt x="337" y="702"/>
                    </a:lnTo>
                    <a:lnTo>
                      <a:pt x="221" y="697"/>
                    </a:lnTo>
                    <a:lnTo>
                      <a:pt x="157" y="662"/>
                    </a:lnTo>
                    <a:lnTo>
                      <a:pt x="76" y="691"/>
                    </a:lnTo>
                    <a:lnTo>
                      <a:pt x="0" y="627"/>
                    </a:lnTo>
                    <a:lnTo>
                      <a:pt x="0" y="372"/>
                    </a:lnTo>
                    <a:lnTo>
                      <a:pt x="105" y="355"/>
                    </a:lnTo>
                    <a:lnTo>
                      <a:pt x="99" y="285"/>
                    </a:lnTo>
                    <a:lnTo>
                      <a:pt x="146" y="285"/>
                    </a:lnTo>
                    <a:lnTo>
                      <a:pt x="146" y="238"/>
                    </a:lnTo>
                    <a:lnTo>
                      <a:pt x="204" y="233"/>
                    </a:lnTo>
                    <a:lnTo>
                      <a:pt x="284" y="303"/>
                    </a:lnTo>
                    <a:lnTo>
                      <a:pt x="326" y="296"/>
                    </a:lnTo>
                    <a:lnTo>
                      <a:pt x="326" y="273"/>
                    </a:lnTo>
                    <a:lnTo>
                      <a:pt x="476" y="383"/>
                    </a:lnTo>
                    <a:lnTo>
                      <a:pt x="529" y="383"/>
                    </a:lnTo>
                    <a:lnTo>
                      <a:pt x="523" y="273"/>
                    </a:lnTo>
                    <a:lnTo>
                      <a:pt x="494" y="296"/>
                    </a:lnTo>
                    <a:lnTo>
                      <a:pt x="419" y="261"/>
                    </a:lnTo>
                    <a:lnTo>
                      <a:pt x="453" y="146"/>
                    </a:lnTo>
                    <a:lnTo>
                      <a:pt x="396" y="139"/>
                    </a:lnTo>
                    <a:lnTo>
                      <a:pt x="431" y="17"/>
                    </a:lnTo>
                    <a:lnTo>
                      <a:pt x="558" y="0"/>
                    </a:lnTo>
                    <a:lnTo>
                      <a:pt x="732" y="87"/>
                    </a:lnTo>
                    <a:lnTo>
                      <a:pt x="779" y="20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6" name="Freeform 402"/>
              <p:cNvSpPr>
                <a:spLocks/>
              </p:cNvSpPr>
              <p:nvPr/>
            </p:nvSpPr>
            <p:spPr bwMode="auto">
              <a:xfrm>
                <a:off x="1505" y="1376"/>
                <a:ext cx="24" cy="58"/>
              </a:xfrm>
              <a:custGeom>
                <a:avLst/>
                <a:gdLst>
                  <a:gd name="T0" fmla="*/ 1 w 192"/>
                  <a:gd name="T1" fmla="*/ 27 h 459"/>
                  <a:gd name="T2" fmla="*/ 13 w 192"/>
                  <a:gd name="T3" fmla="*/ 31 h 459"/>
                  <a:gd name="T4" fmla="*/ 18 w 192"/>
                  <a:gd name="T5" fmla="*/ 58 h 459"/>
                  <a:gd name="T6" fmla="*/ 23 w 192"/>
                  <a:gd name="T7" fmla="*/ 47 h 459"/>
                  <a:gd name="T8" fmla="*/ 24 w 192"/>
                  <a:gd name="T9" fmla="*/ 28 h 459"/>
                  <a:gd name="T10" fmla="*/ 12 w 192"/>
                  <a:gd name="T11" fmla="*/ 0 h 459"/>
                  <a:gd name="T12" fmla="*/ 5 w 192"/>
                  <a:gd name="T13" fmla="*/ 12 h 459"/>
                  <a:gd name="T14" fmla="*/ 0 w 192"/>
                  <a:gd name="T15" fmla="*/ 16 h 459"/>
                  <a:gd name="T16" fmla="*/ 1 w 192"/>
                  <a:gd name="T17" fmla="*/ 27 h 4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2"/>
                  <a:gd name="T28" fmla="*/ 0 h 459"/>
                  <a:gd name="T29" fmla="*/ 192 w 192"/>
                  <a:gd name="T30" fmla="*/ 459 h 4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2" h="459">
                    <a:moveTo>
                      <a:pt x="6" y="215"/>
                    </a:moveTo>
                    <a:lnTo>
                      <a:pt x="105" y="249"/>
                    </a:lnTo>
                    <a:lnTo>
                      <a:pt x="145" y="459"/>
                    </a:lnTo>
                    <a:lnTo>
                      <a:pt x="187" y="371"/>
                    </a:lnTo>
                    <a:lnTo>
                      <a:pt x="192" y="225"/>
                    </a:lnTo>
                    <a:lnTo>
                      <a:pt x="99" y="0"/>
                    </a:lnTo>
                    <a:lnTo>
                      <a:pt x="40" y="93"/>
                    </a:lnTo>
                    <a:lnTo>
                      <a:pt x="0" y="127"/>
                    </a:lnTo>
                    <a:lnTo>
                      <a:pt x="6" y="21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7" name="Freeform 403"/>
              <p:cNvSpPr>
                <a:spLocks/>
              </p:cNvSpPr>
              <p:nvPr/>
            </p:nvSpPr>
            <p:spPr bwMode="auto">
              <a:xfrm>
                <a:off x="1338" y="1431"/>
                <a:ext cx="76" cy="108"/>
              </a:xfrm>
              <a:custGeom>
                <a:avLst/>
                <a:gdLst>
                  <a:gd name="T0" fmla="*/ 76 w 610"/>
                  <a:gd name="T1" fmla="*/ 11 h 860"/>
                  <a:gd name="T2" fmla="*/ 75 w 610"/>
                  <a:gd name="T3" fmla="*/ 39 h 860"/>
                  <a:gd name="T4" fmla="*/ 64 w 610"/>
                  <a:gd name="T5" fmla="*/ 46 h 860"/>
                  <a:gd name="T6" fmla="*/ 64 w 610"/>
                  <a:gd name="T7" fmla="*/ 100 h 860"/>
                  <a:gd name="T8" fmla="*/ 58 w 610"/>
                  <a:gd name="T9" fmla="*/ 108 h 860"/>
                  <a:gd name="T10" fmla="*/ 48 w 610"/>
                  <a:gd name="T11" fmla="*/ 105 h 860"/>
                  <a:gd name="T12" fmla="*/ 48 w 610"/>
                  <a:gd name="T13" fmla="*/ 95 h 860"/>
                  <a:gd name="T14" fmla="*/ 42 w 610"/>
                  <a:gd name="T15" fmla="*/ 104 h 860"/>
                  <a:gd name="T16" fmla="*/ 30 w 610"/>
                  <a:gd name="T17" fmla="*/ 88 h 860"/>
                  <a:gd name="T18" fmla="*/ 22 w 610"/>
                  <a:gd name="T19" fmla="*/ 44 h 860"/>
                  <a:gd name="T20" fmla="*/ 14 w 610"/>
                  <a:gd name="T21" fmla="*/ 36 h 860"/>
                  <a:gd name="T22" fmla="*/ 0 w 610"/>
                  <a:gd name="T23" fmla="*/ 8 h 860"/>
                  <a:gd name="T24" fmla="*/ 11 w 610"/>
                  <a:gd name="T25" fmla="*/ 0 h 860"/>
                  <a:gd name="T26" fmla="*/ 20 w 610"/>
                  <a:gd name="T27" fmla="*/ 7 h 860"/>
                  <a:gd name="T28" fmla="*/ 53 w 610"/>
                  <a:gd name="T29" fmla="*/ 1 h 860"/>
                  <a:gd name="T30" fmla="*/ 76 w 610"/>
                  <a:gd name="T31" fmla="*/ 11 h 860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10"/>
                  <a:gd name="T49" fmla="*/ 0 h 860"/>
                  <a:gd name="T50" fmla="*/ 610 w 610"/>
                  <a:gd name="T51" fmla="*/ 860 h 860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10" h="860">
                    <a:moveTo>
                      <a:pt x="610" y="87"/>
                    </a:moveTo>
                    <a:lnTo>
                      <a:pt x="598" y="314"/>
                    </a:lnTo>
                    <a:lnTo>
                      <a:pt x="516" y="366"/>
                    </a:lnTo>
                    <a:lnTo>
                      <a:pt x="516" y="796"/>
                    </a:lnTo>
                    <a:lnTo>
                      <a:pt x="464" y="860"/>
                    </a:lnTo>
                    <a:lnTo>
                      <a:pt x="389" y="837"/>
                    </a:lnTo>
                    <a:lnTo>
                      <a:pt x="383" y="755"/>
                    </a:lnTo>
                    <a:lnTo>
                      <a:pt x="337" y="825"/>
                    </a:lnTo>
                    <a:lnTo>
                      <a:pt x="237" y="703"/>
                    </a:lnTo>
                    <a:lnTo>
                      <a:pt x="174" y="349"/>
                    </a:lnTo>
                    <a:lnTo>
                      <a:pt x="110" y="290"/>
                    </a:lnTo>
                    <a:lnTo>
                      <a:pt x="0" y="63"/>
                    </a:lnTo>
                    <a:lnTo>
                      <a:pt x="92" y="0"/>
                    </a:lnTo>
                    <a:lnTo>
                      <a:pt x="157" y="52"/>
                    </a:lnTo>
                    <a:lnTo>
                      <a:pt x="429" y="6"/>
                    </a:lnTo>
                    <a:lnTo>
                      <a:pt x="610" y="8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8" name="Freeform 404"/>
              <p:cNvSpPr>
                <a:spLocks/>
              </p:cNvSpPr>
              <p:nvPr/>
            </p:nvSpPr>
            <p:spPr bwMode="auto">
              <a:xfrm>
                <a:off x="1486" y="1374"/>
                <a:ext cx="85" cy="143"/>
              </a:xfrm>
              <a:custGeom>
                <a:avLst/>
                <a:gdLst>
                  <a:gd name="T0" fmla="*/ 4 w 680"/>
                  <a:gd name="T1" fmla="*/ 44 h 1144"/>
                  <a:gd name="T2" fmla="*/ 22 w 680"/>
                  <a:gd name="T3" fmla="*/ 57 h 1144"/>
                  <a:gd name="T4" fmla="*/ 23 w 680"/>
                  <a:gd name="T5" fmla="*/ 71 h 1144"/>
                  <a:gd name="T6" fmla="*/ 16 w 680"/>
                  <a:gd name="T7" fmla="*/ 71 h 1144"/>
                  <a:gd name="T8" fmla="*/ 20 w 680"/>
                  <a:gd name="T9" fmla="*/ 83 h 1144"/>
                  <a:gd name="T10" fmla="*/ 6 w 680"/>
                  <a:gd name="T11" fmla="*/ 104 h 1144"/>
                  <a:gd name="T12" fmla="*/ 10 w 680"/>
                  <a:gd name="T13" fmla="*/ 142 h 1144"/>
                  <a:gd name="T14" fmla="*/ 18 w 680"/>
                  <a:gd name="T15" fmla="*/ 143 h 1144"/>
                  <a:gd name="T16" fmla="*/ 22 w 680"/>
                  <a:gd name="T17" fmla="*/ 129 h 1144"/>
                  <a:gd name="T18" fmla="*/ 40 w 680"/>
                  <a:gd name="T19" fmla="*/ 115 h 1144"/>
                  <a:gd name="T20" fmla="*/ 39 w 680"/>
                  <a:gd name="T21" fmla="*/ 89 h 1144"/>
                  <a:gd name="T22" fmla="*/ 33 w 680"/>
                  <a:gd name="T23" fmla="*/ 86 h 1144"/>
                  <a:gd name="T24" fmla="*/ 36 w 680"/>
                  <a:gd name="T25" fmla="*/ 78 h 1144"/>
                  <a:gd name="T26" fmla="*/ 47 w 680"/>
                  <a:gd name="T27" fmla="*/ 71 h 1144"/>
                  <a:gd name="T28" fmla="*/ 51 w 680"/>
                  <a:gd name="T29" fmla="*/ 65 h 1144"/>
                  <a:gd name="T30" fmla="*/ 80 w 680"/>
                  <a:gd name="T31" fmla="*/ 43 h 1144"/>
                  <a:gd name="T32" fmla="*/ 85 w 680"/>
                  <a:gd name="T33" fmla="*/ 0 h 1144"/>
                  <a:gd name="T34" fmla="*/ 62 w 680"/>
                  <a:gd name="T35" fmla="*/ 3 h 1144"/>
                  <a:gd name="T36" fmla="*/ 59 w 680"/>
                  <a:gd name="T37" fmla="*/ 9 h 1144"/>
                  <a:gd name="T38" fmla="*/ 42 w 680"/>
                  <a:gd name="T39" fmla="*/ 7 h 1144"/>
                  <a:gd name="T40" fmla="*/ 34 w 680"/>
                  <a:gd name="T41" fmla="*/ 10 h 1144"/>
                  <a:gd name="T42" fmla="*/ 43 w 680"/>
                  <a:gd name="T43" fmla="*/ 29 h 1144"/>
                  <a:gd name="T44" fmla="*/ 43 w 680"/>
                  <a:gd name="T45" fmla="*/ 50 h 1144"/>
                  <a:gd name="T46" fmla="*/ 38 w 680"/>
                  <a:gd name="T47" fmla="*/ 60 h 1144"/>
                  <a:gd name="T48" fmla="*/ 33 w 680"/>
                  <a:gd name="T49" fmla="*/ 33 h 1144"/>
                  <a:gd name="T50" fmla="*/ 20 w 680"/>
                  <a:gd name="T51" fmla="*/ 29 h 1144"/>
                  <a:gd name="T52" fmla="*/ 0 w 680"/>
                  <a:gd name="T53" fmla="*/ 38 h 1144"/>
                  <a:gd name="T54" fmla="*/ 4 w 680"/>
                  <a:gd name="T55" fmla="*/ 44 h 114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80"/>
                  <a:gd name="T85" fmla="*/ 0 h 1144"/>
                  <a:gd name="T86" fmla="*/ 680 w 680"/>
                  <a:gd name="T87" fmla="*/ 1144 h 114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80" h="1144">
                    <a:moveTo>
                      <a:pt x="30" y="355"/>
                    </a:moveTo>
                    <a:lnTo>
                      <a:pt x="175" y="453"/>
                    </a:lnTo>
                    <a:lnTo>
                      <a:pt x="187" y="564"/>
                    </a:lnTo>
                    <a:lnTo>
                      <a:pt x="128" y="569"/>
                    </a:lnTo>
                    <a:lnTo>
                      <a:pt x="163" y="662"/>
                    </a:lnTo>
                    <a:lnTo>
                      <a:pt x="47" y="831"/>
                    </a:lnTo>
                    <a:lnTo>
                      <a:pt x="82" y="1132"/>
                    </a:lnTo>
                    <a:lnTo>
                      <a:pt x="145" y="1144"/>
                    </a:lnTo>
                    <a:lnTo>
                      <a:pt x="175" y="1028"/>
                    </a:lnTo>
                    <a:lnTo>
                      <a:pt x="320" y="923"/>
                    </a:lnTo>
                    <a:lnTo>
                      <a:pt x="309" y="709"/>
                    </a:lnTo>
                    <a:lnTo>
                      <a:pt x="267" y="686"/>
                    </a:lnTo>
                    <a:lnTo>
                      <a:pt x="291" y="627"/>
                    </a:lnTo>
                    <a:lnTo>
                      <a:pt x="378" y="569"/>
                    </a:lnTo>
                    <a:lnTo>
                      <a:pt x="407" y="517"/>
                    </a:lnTo>
                    <a:lnTo>
                      <a:pt x="640" y="343"/>
                    </a:lnTo>
                    <a:lnTo>
                      <a:pt x="680" y="0"/>
                    </a:lnTo>
                    <a:lnTo>
                      <a:pt x="500" y="23"/>
                    </a:lnTo>
                    <a:lnTo>
                      <a:pt x="471" y="70"/>
                    </a:lnTo>
                    <a:lnTo>
                      <a:pt x="332" y="53"/>
                    </a:lnTo>
                    <a:lnTo>
                      <a:pt x="274" y="81"/>
                    </a:lnTo>
                    <a:lnTo>
                      <a:pt x="344" y="233"/>
                    </a:lnTo>
                    <a:lnTo>
                      <a:pt x="344" y="400"/>
                    </a:lnTo>
                    <a:lnTo>
                      <a:pt x="302" y="477"/>
                    </a:lnTo>
                    <a:lnTo>
                      <a:pt x="262" y="267"/>
                    </a:lnTo>
                    <a:lnTo>
                      <a:pt x="163" y="233"/>
                    </a:lnTo>
                    <a:lnTo>
                      <a:pt x="0" y="302"/>
                    </a:lnTo>
                    <a:lnTo>
                      <a:pt x="30" y="35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79" name="Freeform 405"/>
              <p:cNvSpPr>
                <a:spLocks/>
              </p:cNvSpPr>
              <p:nvPr/>
            </p:nvSpPr>
            <p:spPr bwMode="auto">
              <a:xfrm>
                <a:off x="1448" y="1418"/>
                <a:ext cx="61" cy="60"/>
              </a:xfrm>
              <a:custGeom>
                <a:avLst/>
                <a:gdLst>
                  <a:gd name="T0" fmla="*/ 0 w 489"/>
                  <a:gd name="T1" fmla="*/ 20 h 476"/>
                  <a:gd name="T2" fmla="*/ 8 w 489"/>
                  <a:gd name="T3" fmla="*/ 42 h 476"/>
                  <a:gd name="T4" fmla="*/ 14 w 489"/>
                  <a:gd name="T5" fmla="*/ 42 h 476"/>
                  <a:gd name="T6" fmla="*/ 17 w 489"/>
                  <a:gd name="T7" fmla="*/ 49 h 476"/>
                  <a:gd name="T8" fmla="*/ 44 w 489"/>
                  <a:gd name="T9" fmla="*/ 60 h 476"/>
                  <a:gd name="T10" fmla="*/ 58 w 489"/>
                  <a:gd name="T11" fmla="*/ 39 h 476"/>
                  <a:gd name="T12" fmla="*/ 54 w 489"/>
                  <a:gd name="T13" fmla="*/ 27 h 476"/>
                  <a:gd name="T14" fmla="*/ 61 w 489"/>
                  <a:gd name="T15" fmla="*/ 26 h 476"/>
                  <a:gd name="T16" fmla="*/ 60 w 489"/>
                  <a:gd name="T17" fmla="*/ 12 h 476"/>
                  <a:gd name="T18" fmla="*/ 41 w 489"/>
                  <a:gd name="T19" fmla="*/ 0 h 476"/>
                  <a:gd name="T20" fmla="*/ 33 w 489"/>
                  <a:gd name="T21" fmla="*/ 1 h 476"/>
                  <a:gd name="T22" fmla="*/ 14 w 489"/>
                  <a:gd name="T23" fmla="*/ 21 h 476"/>
                  <a:gd name="T24" fmla="*/ 0 w 489"/>
                  <a:gd name="T25" fmla="*/ 20 h 47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89"/>
                  <a:gd name="T40" fmla="*/ 0 h 476"/>
                  <a:gd name="T41" fmla="*/ 489 w 489"/>
                  <a:gd name="T42" fmla="*/ 476 h 47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89" h="476">
                    <a:moveTo>
                      <a:pt x="0" y="162"/>
                    </a:moveTo>
                    <a:lnTo>
                      <a:pt x="63" y="336"/>
                    </a:lnTo>
                    <a:lnTo>
                      <a:pt x="116" y="336"/>
                    </a:lnTo>
                    <a:lnTo>
                      <a:pt x="133" y="389"/>
                    </a:lnTo>
                    <a:lnTo>
                      <a:pt x="349" y="476"/>
                    </a:lnTo>
                    <a:lnTo>
                      <a:pt x="465" y="307"/>
                    </a:lnTo>
                    <a:lnTo>
                      <a:pt x="430" y="214"/>
                    </a:lnTo>
                    <a:lnTo>
                      <a:pt x="489" y="209"/>
                    </a:lnTo>
                    <a:lnTo>
                      <a:pt x="477" y="98"/>
                    </a:lnTo>
                    <a:lnTo>
                      <a:pt x="332" y="0"/>
                    </a:lnTo>
                    <a:lnTo>
                      <a:pt x="262" y="5"/>
                    </a:lnTo>
                    <a:lnTo>
                      <a:pt x="116" y="167"/>
                    </a:lnTo>
                    <a:lnTo>
                      <a:pt x="0" y="16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0" name="Freeform 406"/>
              <p:cNvSpPr>
                <a:spLocks/>
              </p:cNvSpPr>
              <p:nvPr/>
            </p:nvSpPr>
            <p:spPr bwMode="auto">
              <a:xfrm>
                <a:off x="1403" y="1434"/>
                <a:ext cx="74" cy="85"/>
              </a:xfrm>
              <a:custGeom>
                <a:avLst/>
                <a:gdLst>
                  <a:gd name="T0" fmla="*/ 0 w 593"/>
                  <a:gd name="T1" fmla="*/ 78 h 674"/>
                  <a:gd name="T2" fmla="*/ 7 w 593"/>
                  <a:gd name="T3" fmla="*/ 85 h 674"/>
                  <a:gd name="T4" fmla="*/ 17 w 593"/>
                  <a:gd name="T5" fmla="*/ 81 h 674"/>
                  <a:gd name="T6" fmla="*/ 27 w 593"/>
                  <a:gd name="T7" fmla="*/ 70 h 674"/>
                  <a:gd name="T8" fmla="*/ 42 w 593"/>
                  <a:gd name="T9" fmla="*/ 73 h 674"/>
                  <a:gd name="T10" fmla="*/ 47 w 593"/>
                  <a:gd name="T11" fmla="*/ 70 h 674"/>
                  <a:gd name="T12" fmla="*/ 45 w 593"/>
                  <a:gd name="T13" fmla="*/ 62 h 674"/>
                  <a:gd name="T14" fmla="*/ 74 w 593"/>
                  <a:gd name="T15" fmla="*/ 37 h 674"/>
                  <a:gd name="T16" fmla="*/ 63 w 593"/>
                  <a:gd name="T17" fmla="*/ 33 h 674"/>
                  <a:gd name="T18" fmla="*/ 60 w 593"/>
                  <a:gd name="T19" fmla="*/ 26 h 674"/>
                  <a:gd name="T20" fmla="*/ 53 w 593"/>
                  <a:gd name="T21" fmla="*/ 26 h 674"/>
                  <a:gd name="T22" fmla="*/ 45 w 593"/>
                  <a:gd name="T23" fmla="*/ 4 h 674"/>
                  <a:gd name="T24" fmla="*/ 37 w 593"/>
                  <a:gd name="T25" fmla="*/ 0 h 674"/>
                  <a:gd name="T26" fmla="*/ 12 w 593"/>
                  <a:gd name="T27" fmla="*/ 8 h 674"/>
                  <a:gd name="T28" fmla="*/ 10 w 593"/>
                  <a:gd name="T29" fmla="*/ 37 h 674"/>
                  <a:gd name="T30" fmla="*/ 0 w 593"/>
                  <a:gd name="T31" fmla="*/ 43 h 674"/>
                  <a:gd name="T32" fmla="*/ 0 w 593"/>
                  <a:gd name="T33" fmla="*/ 78 h 67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93"/>
                  <a:gd name="T52" fmla="*/ 0 h 674"/>
                  <a:gd name="T53" fmla="*/ 593 w 593"/>
                  <a:gd name="T54" fmla="*/ 674 h 67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93" h="674">
                    <a:moveTo>
                      <a:pt x="0" y="622"/>
                    </a:moveTo>
                    <a:lnTo>
                      <a:pt x="53" y="674"/>
                    </a:lnTo>
                    <a:lnTo>
                      <a:pt x="135" y="640"/>
                    </a:lnTo>
                    <a:lnTo>
                      <a:pt x="216" y="552"/>
                    </a:lnTo>
                    <a:lnTo>
                      <a:pt x="338" y="581"/>
                    </a:lnTo>
                    <a:lnTo>
                      <a:pt x="379" y="552"/>
                    </a:lnTo>
                    <a:lnTo>
                      <a:pt x="361" y="488"/>
                    </a:lnTo>
                    <a:lnTo>
                      <a:pt x="593" y="296"/>
                    </a:lnTo>
                    <a:lnTo>
                      <a:pt x="501" y="262"/>
                    </a:lnTo>
                    <a:lnTo>
                      <a:pt x="477" y="209"/>
                    </a:lnTo>
                    <a:lnTo>
                      <a:pt x="424" y="209"/>
                    </a:lnTo>
                    <a:lnTo>
                      <a:pt x="361" y="35"/>
                    </a:lnTo>
                    <a:lnTo>
                      <a:pt x="297" y="0"/>
                    </a:lnTo>
                    <a:lnTo>
                      <a:pt x="94" y="64"/>
                    </a:lnTo>
                    <a:lnTo>
                      <a:pt x="82" y="291"/>
                    </a:lnTo>
                    <a:lnTo>
                      <a:pt x="0" y="337"/>
                    </a:lnTo>
                    <a:lnTo>
                      <a:pt x="0" y="62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1" name="Freeform 407"/>
              <p:cNvSpPr>
                <a:spLocks/>
              </p:cNvSpPr>
              <p:nvPr/>
            </p:nvSpPr>
            <p:spPr bwMode="auto">
              <a:xfrm>
                <a:off x="1380" y="1471"/>
                <a:ext cx="123" cy="122"/>
              </a:xfrm>
              <a:custGeom>
                <a:avLst/>
                <a:gdLst>
                  <a:gd name="T0" fmla="*/ 0 w 982"/>
                  <a:gd name="T1" fmla="*/ 63 h 970"/>
                  <a:gd name="T2" fmla="*/ 14 w 982"/>
                  <a:gd name="T3" fmla="*/ 89 h 970"/>
                  <a:gd name="T4" fmla="*/ 11 w 982"/>
                  <a:gd name="T5" fmla="*/ 105 h 970"/>
                  <a:gd name="T6" fmla="*/ 16 w 982"/>
                  <a:gd name="T7" fmla="*/ 118 h 970"/>
                  <a:gd name="T8" fmla="*/ 25 w 982"/>
                  <a:gd name="T9" fmla="*/ 122 h 970"/>
                  <a:gd name="T10" fmla="*/ 37 w 982"/>
                  <a:gd name="T11" fmla="*/ 114 h 970"/>
                  <a:gd name="T12" fmla="*/ 52 w 982"/>
                  <a:gd name="T13" fmla="*/ 113 h 970"/>
                  <a:gd name="T14" fmla="*/ 74 w 982"/>
                  <a:gd name="T15" fmla="*/ 102 h 970"/>
                  <a:gd name="T16" fmla="*/ 95 w 982"/>
                  <a:gd name="T17" fmla="*/ 91 h 970"/>
                  <a:gd name="T18" fmla="*/ 121 w 982"/>
                  <a:gd name="T19" fmla="*/ 54 h 970"/>
                  <a:gd name="T20" fmla="*/ 123 w 982"/>
                  <a:gd name="T21" fmla="*/ 46 h 970"/>
                  <a:gd name="T22" fmla="*/ 116 w 982"/>
                  <a:gd name="T23" fmla="*/ 45 h 970"/>
                  <a:gd name="T24" fmla="*/ 108 w 982"/>
                  <a:gd name="T25" fmla="*/ 52 h 970"/>
                  <a:gd name="T26" fmla="*/ 103 w 982"/>
                  <a:gd name="T27" fmla="*/ 51 h 970"/>
                  <a:gd name="T28" fmla="*/ 105 w 982"/>
                  <a:gd name="T29" fmla="*/ 42 h 970"/>
                  <a:gd name="T30" fmla="*/ 106 w 982"/>
                  <a:gd name="T31" fmla="*/ 38 h 970"/>
                  <a:gd name="T32" fmla="*/ 116 w 982"/>
                  <a:gd name="T33" fmla="*/ 38 h 970"/>
                  <a:gd name="T34" fmla="*/ 111 w 982"/>
                  <a:gd name="T35" fmla="*/ 7 h 970"/>
                  <a:gd name="T36" fmla="*/ 95 w 982"/>
                  <a:gd name="T37" fmla="*/ 0 h 970"/>
                  <a:gd name="T38" fmla="*/ 68 w 982"/>
                  <a:gd name="T39" fmla="*/ 22 h 970"/>
                  <a:gd name="T40" fmla="*/ 70 w 982"/>
                  <a:gd name="T41" fmla="*/ 32 h 970"/>
                  <a:gd name="T42" fmla="*/ 65 w 982"/>
                  <a:gd name="T43" fmla="*/ 36 h 970"/>
                  <a:gd name="T44" fmla="*/ 49 w 982"/>
                  <a:gd name="T45" fmla="*/ 32 h 970"/>
                  <a:gd name="T46" fmla="*/ 41 w 982"/>
                  <a:gd name="T47" fmla="*/ 42 h 970"/>
                  <a:gd name="T48" fmla="*/ 29 w 982"/>
                  <a:gd name="T49" fmla="*/ 48 h 970"/>
                  <a:gd name="T50" fmla="*/ 22 w 982"/>
                  <a:gd name="T51" fmla="*/ 41 h 970"/>
                  <a:gd name="T52" fmla="*/ 22 w 982"/>
                  <a:gd name="T53" fmla="*/ 60 h 970"/>
                  <a:gd name="T54" fmla="*/ 16 w 982"/>
                  <a:gd name="T55" fmla="*/ 68 h 970"/>
                  <a:gd name="T56" fmla="*/ 8 w 982"/>
                  <a:gd name="T57" fmla="*/ 65 h 970"/>
                  <a:gd name="T58" fmla="*/ 6 w 982"/>
                  <a:gd name="T59" fmla="*/ 55 h 970"/>
                  <a:gd name="T60" fmla="*/ 0 w 982"/>
                  <a:gd name="T61" fmla="*/ 63 h 97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982"/>
                  <a:gd name="T94" fmla="*/ 0 h 970"/>
                  <a:gd name="T95" fmla="*/ 982 w 982"/>
                  <a:gd name="T96" fmla="*/ 970 h 97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982" h="970">
                    <a:moveTo>
                      <a:pt x="0" y="500"/>
                    </a:moveTo>
                    <a:lnTo>
                      <a:pt x="110" y="710"/>
                    </a:lnTo>
                    <a:lnTo>
                      <a:pt x="87" y="831"/>
                    </a:lnTo>
                    <a:lnTo>
                      <a:pt x="127" y="942"/>
                    </a:lnTo>
                    <a:lnTo>
                      <a:pt x="203" y="970"/>
                    </a:lnTo>
                    <a:lnTo>
                      <a:pt x="296" y="907"/>
                    </a:lnTo>
                    <a:lnTo>
                      <a:pt x="418" y="895"/>
                    </a:lnTo>
                    <a:lnTo>
                      <a:pt x="593" y="814"/>
                    </a:lnTo>
                    <a:lnTo>
                      <a:pt x="755" y="721"/>
                    </a:lnTo>
                    <a:lnTo>
                      <a:pt x="964" y="431"/>
                    </a:lnTo>
                    <a:lnTo>
                      <a:pt x="982" y="366"/>
                    </a:lnTo>
                    <a:lnTo>
                      <a:pt x="924" y="354"/>
                    </a:lnTo>
                    <a:lnTo>
                      <a:pt x="860" y="413"/>
                    </a:lnTo>
                    <a:lnTo>
                      <a:pt x="819" y="407"/>
                    </a:lnTo>
                    <a:lnTo>
                      <a:pt x="842" y="332"/>
                    </a:lnTo>
                    <a:lnTo>
                      <a:pt x="848" y="302"/>
                    </a:lnTo>
                    <a:lnTo>
                      <a:pt x="924" y="302"/>
                    </a:lnTo>
                    <a:lnTo>
                      <a:pt x="889" y="53"/>
                    </a:lnTo>
                    <a:lnTo>
                      <a:pt x="760" y="0"/>
                    </a:lnTo>
                    <a:lnTo>
                      <a:pt x="540" y="175"/>
                    </a:lnTo>
                    <a:lnTo>
                      <a:pt x="558" y="256"/>
                    </a:lnTo>
                    <a:lnTo>
                      <a:pt x="517" y="285"/>
                    </a:lnTo>
                    <a:lnTo>
                      <a:pt x="395" y="256"/>
                    </a:lnTo>
                    <a:lnTo>
                      <a:pt x="326" y="332"/>
                    </a:lnTo>
                    <a:lnTo>
                      <a:pt x="232" y="378"/>
                    </a:lnTo>
                    <a:lnTo>
                      <a:pt x="179" y="326"/>
                    </a:lnTo>
                    <a:lnTo>
                      <a:pt x="179" y="477"/>
                    </a:lnTo>
                    <a:lnTo>
                      <a:pt x="127" y="541"/>
                    </a:lnTo>
                    <a:lnTo>
                      <a:pt x="64" y="518"/>
                    </a:lnTo>
                    <a:lnTo>
                      <a:pt x="46" y="436"/>
                    </a:lnTo>
                    <a:lnTo>
                      <a:pt x="0" y="50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2" name="Freeform 408"/>
              <p:cNvSpPr>
                <a:spLocks/>
              </p:cNvSpPr>
              <p:nvPr/>
            </p:nvSpPr>
            <p:spPr bwMode="auto">
              <a:xfrm>
                <a:off x="1482" y="1509"/>
                <a:ext cx="14" cy="14"/>
              </a:xfrm>
              <a:custGeom>
                <a:avLst/>
                <a:gdLst>
                  <a:gd name="T0" fmla="*/ 13 w 116"/>
                  <a:gd name="T1" fmla="*/ 0 h 111"/>
                  <a:gd name="T2" fmla="*/ 5 w 116"/>
                  <a:gd name="T3" fmla="*/ 0 h 111"/>
                  <a:gd name="T4" fmla="*/ 0 w 116"/>
                  <a:gd name="T5" fmla="*/ 12 h 111"/>
                  <a:gd name="T6" fmla="*/ 6 w 116"/>
                  <a:gd name="T7" fmla="*/ 14 h 111"/>
                  <a:gd name="T8" fmla="*/ 14 w 116"/>
                  <a:gd name="T9" fmla="*/ 7 h 111"/>
                  <a:gd name="T10" fmla="*/ 13 w 116"/>
                  <a:gd name="T11" fmla="*/ 0 h 11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16"/>
                  <a:gd name="T19" fmla="*/ 0 h 111"/>
                  <a:gd name="T20" fmla="*/ 116 w 116"/>
                  <a:gd name="T21" fmla="*/ 111 h 11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16" h="111">
                    <a:moveTo>
                      <a:pt x="104" y="0"/>
                    </a:moveTo>
                    <a:lnTo>
                      <a:pt x="41" y="0"/>
                    </a:lnTo>
                    <a:lnTo>
                      <a:pt x="0" y="99"/>
                    </a:lnTo>
                    <a:lnTo>
                      <a:pt x="47" y="111"/>
                    </a:lnTo>
                    <a:lnTo>
                      <a:pt x="116" y="52"/>
                    </a:lnTo>
                    <a:lnTo>
                      <a:pt x="10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3" name="Freeform 409"/>
              <p:cNvSpPr>
                <a:spLocks/>
              </p:cNvSpPr>
              <p:nvPr/>
            </p:nvSpPr>
            <p:spPr bwMode="auto">
              <a:xfrm>
                <a:off x="1457" y="1532"/>
                <a:ext cx="16" cy="18"/>
              </a:xfrm>
              <a:custGeom>
                <a:avLst/>
                <a:gdLst>
                  <a:gd name="T0" fmla="*/ 12 w 133"/>
                  <a:gd name="T1" fmla="*/ 0 h 145"/>
                  <a:gd name="T2" fmla="*/ 2 w 133"/>
                  <a:gd name="T3" fmla="*/ 3 h 145"/>
                  <a:gd name="T4" fmla="*/ 0 w 133"/>
                  <a:gd name="T5" fmla="*/ 10 h 145"/>
                  <a:gd name="T6" fmla="*/ 3 w 133"/>
                  <a:gd name="T7" fmla="*/ 18 h 145"/>
                  <a:gd name="T8" fmla="*/ 10 w 133"/>
                  <a:gd name="T9" fmla="*/ 18 h 145"/>
                  <a:gd name="T10" fmla="*/ 16 w 133"/>
                  <a:gd name="T11" fmla="*/ 9 h 145"/>
                  <a:gd name="T12" fmla="*/ 16 w 133"/>
                  <a:gd name="T13" fmla="*/ 5 h 145"/>
                  <a:gd name="T14" fmla="*/ 15 w 133"/>
                  <a:gd name="T15" fmla="*/ 2 h 145"/>
                  <a:gd name="T16" fmla="*/ 12 w 133"/>
                  <a:gd name="T17" fmla="*/ 0 h 14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3"/>
                  <a:gd name="T28" fmla="*/ 0 h 145"/>
                  <a:gd name="T29" fmla="*/ 133 w 133"/>
                  <a:gd name="T30" fmla="*/ 145 h 145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3" h="145">
                    <a:moveTo>
                      <a:pt x="98" y="0"/>
                    </a:moveTo>
                    <a:lnTo>
                      <a:pt x="17" y="23"/>
                    </a:lnTo>
                    <a:lnTo>
                      <a:pt x="0" y="81"/>
                    </a:lnTo>
                    <a:lnTo>
                      <a:pt x="28" y="145"/>
                    </a:lnTo>
                    <a:lnTo>
                      <a:pt x="81" y="145"/>
                    </a:lnTo>
                    <a:lnTo>
                      <a:pt x="133" y="70"/>
                    </a:lnTo>
                    <a:lnTo>
                      <a:pt x="133" y="40"/>
                    </a:lnTo>
                    <a:lnTo>
                      <a:pt x="128" y="17"/>
                    </a:lnTo>
                    <a:lnTo>
                      <a:pt x="98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4" name="Freeform 410"/>
              <p:cNvSpPr>
                <a:spLocks/>
              </p:cNvSpPr>
              <p:nvPr/>
            </p:nvSpPr>
            <p:spPr bwMode="auto">
              <a:xfrm>
                <a:off x="1585" y="1382"/>
                <a:ext cx="65" cy="118"/>
              </a:xfrm>
              <a:custGeom>
                <a:avLst/>
                <a:gdLst>
                  <a:gd name="T0" fmla="*/ 12 w 517"/>
                  <a:gd name="T1" fmla="*/ 47 h 941"/>
                  <a:gd name="T2" fmla="*/ 12 w 517"/>
                  <a:gd name="T3" fmla="*/ 66 h 941"/>
                  <a:gd name="T4" fmla="*/ 0 w 517"/>
                  <a:gd name="T5" fmla="*/ 87 h 941"/>
                  <a:gd name="T6" fmla="*/ 2 w 517"/>
                  <a:gd name="T7" fmla="*/ 90 h 941"/>
                  <a:gd name="T8" fmla="*/ 3 w 517"/>
                  <a:gd name="T9" fmla="*/ 113 h 941"/>
                  <a:gd name="T10" fmla="*/ 13 w 517"/>
                  <a:gd name="T11" fmla="*/ 118 h 941"/>
                  <a:gd name="T12" fmla="*/ 20 w 517"/>
                  <a:gd name="T13" fmla="*/ 114 h 941"/>
                  <a:gd name="T14" fmla="*/ 29 w 517"/>
                  <a:gd name="T15" fmla="*/ 115 h 941"/>
                  <a:gd name="T16" fmla="*/ 36 w 517"/>
                  <a:gd name="T17" fmla="*/ 102 h 941"/>
                  <a:gd name="T18" fmla="*/ 37 w 517"/>
                  <a:gd name="T19" fmla="*/ 93 h 941"/>
                  <a:gd name="T20" fmla="*/ 54 w 517"/>
                  <a:gd name="T21" fmla="*/ 55 h 941"/>
                  <a:gd name="T22" fmla="*/ 54 w 517"/>
                  <a:gd name="T23" fmla="*/ 47 h 941"/>
                  <a:gd name="T24" fmla="*/ 57 w 517"/>
                  <a:gd name="T25" fmla="*/ 44 h 941"/>
                  <a:gd name="T26" fmla="*/ 55 w 517"/>
                  <a:gd name="T27" fmla="*/ 27 h 941"/>
                  <a:gd name="T28" fmla="*/ 60 w 517"/>
                  <a:gd name="T29" fmla="*/ 31 h 941"/>
                  <a:gd name="T30" fmla="*/ 62 w 517"/>
                  <a:gd name="T31" fmla="*/ 41 h 941"/>
                  <a:gd name="T32" fmla="*/ 63 w 517"/>
                  <a:gd name="T33" fmla="*/ 39 h 941"/>
                  <a:gd name="T34" fmla="*/ 65 w 517"/>
                  <a:gd name="T35" fmla="*/ 25 h 941"/>
                  <a:gd name="T36" fmla="*/ 62 w 517"/>
                  <a:gd name="T37" fmla="*/ 15 h 941"/>
                  <a:gd name="T38" fmla="*/ 58 w 517"/>
                  <a:gd name="T39" fmla="*/ 6 h 941"/>
                  <a:gd name="T40" fmla="*/ 54 w 517"/>
                  <a:gd name="T41" fmla="*/ 0 h 941"/>
                  <a:gd name="T42" fmla="*/ 38 w 517"/>
                  <a:gd name="T43" fmla="*/ 31 h 941"/>
                  <a:gd name="T44" fmla="*/ 31 w 517"/>
                  <a:gd name="T45" fmla="*/ 31 h 941"/>
                  <a:gd name="T46" fmla="*/ 30 w 517"/>
                  <a:gd name="T47" fmla="*/ 37 h 941"/>
                  <a:gd name="T48" fmla="*/ 25 w 517"/>
                  <a:gd name="T49" fmla="*/ 36 h 941"/>
                  <a:gd name="T50" fmla="*/ 15 w 517"/>
                  <a:gd name="T51" fmla="*/ 44 h 941"/>
                  <a:gd name="T52" fmla="*/ 12 w 517"/>
                  <a:gd name="T53" fmla="*/ 47 h 94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17"/>
                  <a:gd name="T82" fmla="*/ 0 h 941"/>
                  <a:gd name="T83" fmla="*/ 517 w 517"/>
                  <a:gd name="T84" fmla="*/ 941 h 941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17" h="941">
                    <a:moveTo>
                      <a:pt x="93" y="378"/>
                    </a:moveTo>
                    <a:lnTo>
                      <a:pt x="98" y="528"/>
                    </a:lnTo>
                    <a:lnTo>
                      <a:pt x="0" y="692"/>
                    </a:lnTo>
                    <a:lnTo>
                      <a:pt x="17" y="720"/>
                    </a:lnTo>
                    <a:lnTo>
                      <a:pt x="23" y="901"/>
                    </a:lnTo>
                    <a:lnTo>
                      <a:pt x="105" y="941"/>
                    </a:lnTo>
                    <a:lnTo>
                      <a:pt x="157" y="906"/>
                    </a:lnTo>
                    <a:lnTo>
                      <a:pt x="227" y="918"/>
                    </a:lnTo>
                    <a:lnTo>
                      <a:pt x="290" y="814"/>
                    </a:lnTo>
                    <a:lnTo>
                      <a:pt x="296" y="744"/>
                    </a:lnTo>
                    <a:lnTo>
                      <a:pt x="429" y="435"/>
                    </a:lnTo>
                    <a:lnTo>
                      <a:pt x="429" y="371"/>
                    </a:lnTo>
                    <a:lnTo>
                      <a:pt x="452" y="354"/>
                    </a:lnTo>
                    <a:lnTo>
                      <a:pt x="441" y="214"/>
                    </a:lnTo>
                    <a:lnTo>
                      <a:pt x="476" y="249"/>
                    </a:lnTo>
                    <a:lnTo>
                      <a:pt x="494" y="325"/>
                    </a:lnTo>
                    <a:lnTo>
                      <a:pt x="505" y="308"/>
                    </a:lnTo>
                    <a:lnTo>
                      <a:pt x="517" y="197"/>
                    </a:lnTo>
                    <a:lnTo>
                      <a:pt x="494" y="116"/>
                    </a:lnTo>
                    <a:lnTo>
                      <a:pt x="459" y="47"/>
                    </a:lnTo>
                    <a:lnTo>
                      <a:pt x="429" y="0"/>
                    </a:lnTo>
                    <a:lnTo>
                      <a:pt x="302" y="249"/>
                    </a:lnTo>
                    <a:lnTo>
                      <a:pt x="250" y="244"/>
                    </a:lnTo>
                    <a:lnTo>
                      <a:pt x="238" y="296"/>
                    </a:lnTo>
                    <a:lnTo>
                      <a:pt x="197" y="291"/>
                    </a:lnTo>
                    <a:lnTo>
                      <a:pt x="116" y="348"/>
                    </a:lnTo>
                    <a:lnTo>
                      <a:pt x="93" y="37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5" name="Freeform 411"/>
              <p:cNvSpPr>
                <a:spLocks/>
              </p:cNvSpPr>
              <p:nvPr/>
            </p:nvSpPr>
            <p:spPr bwMode="auto">
              <a:xfrm>
                <a:off x="1252" y="734"/>
                <a:ext cx="3" cy="7"/>
              </a:xfrm>
              <a:custGeom>
                <a:avLst/>
                <a:gdLst>
                  <a:gd name="T0" fmla="*/ 2 w 24"/>
                  <a:gd name="T1" fmla="*/ 0 h 58"/>
                  <a:gd name="T2" fmla="*/ 3 w 24"/>
                  <a:gd name="T3" fmla="*/ 4 h 58"/>
                  <a:gd name="T4" fmla="*/ 1 w 24"/>
                  <a:gd name="T5" fmla="*/ 7 h 58"/>
                  <a:gd name="T6" fmla="*/ 1 w 24"/>
                  <a:gd name="T7" fmla="*/ 6 h 58"/>
                  <a:gd name="T8" fmla="*/ 1 w 24"/>
                  <a:gd name="T9" fmla="*/ 5 h 58"/>
                  <a:gd name="T10" fmla="*/ 0 w 24"/>
                  <a:gd name="T11" fmla="*/ 1 h 58"/>
                  <a:gd name="T12" fmla="*/ 2 w 2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4"/>
                  <a:gd name="T22" fmla="*/ 0 h 58"/>
                  <a:gd name="T23" fmla="*/ 24 w 24"/>
                  <a:gd name="T24" fmla="*/ 58 h 5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4" h="58">
                    <a:moveTo>
                      <a:pt x="12" y="0"/>
                    </a:moveTo>
                    <a:lnTo>
                      <a:pt x="24" y="35"/>
                    </a:lnTo>
                    <a:lnTo>
                      <a:pt x="6" y="58"/>
                    </a:lnTo>
                    <a:lnTo>
                      <a:pt x="6" y="52"/>
                    </a:lnTo>
                    <a:lnTo>
                      <a:pt x="6" y="40"/>
                    </a:lnTo>
                    <a:lnTo>
                      <a:pt x="0" y="12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6" name="Freeform 412"/>
              <p:cNvSpPr>
                <a:spLocks/>
              </p:cNvSpPr>
              <p:nvPr/>
            </p:nvSpPr>
            <p:spPr bwMode="auto">
              <a:xfrm>
                <a:off x="1248" y="735"/>
                <a:ext cx="2" cy="4"/>
              </a:xfrm>
              <a:custGeom>
                <a:avLst/>
                <a:gdLst>
                  <a:gd name="T0" fmla="*/ 1 w 18"/>
                  <a:gd name="T1" fmla="*/ 0 h 35"/>
                  <a:gd name="T2" fmla="*/ 0 w 18"/>
                  <a:gd name="T3" fmla="*/ 3 h 35"/>
                  <a:gd name="T4" fmla="*/ 1 w 18"/>
                  <a:gd name="T5" fmla="*/ 4 h 35"/>
                  <a:gd name="T6" fmla="*/ 2 w 18"/>
                  <a:gd name="T7" fmla="*/ 2 h 35"/>
                  <a:gd name="T8" fmla="*/ 2 w 18"/>
                  <a:gd name="T9" fmla="*/ 1 h 35"/>
                  <a:gd name="T10" fmla="*/ 1 w 18"/>
                  <a:gd name="T11" fmla="*/ 0 h 3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8"/>
                  <a:gd name="T19" fmla="*/ 0 h 35"/>
                  <a:gd name="T20" fmla="*/ 18 w 18"/>
                  <a:gd name="T21" fmla="*/ 35 h 3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8" h="35">
                    <a:moveTo>
                      <a:pt x="6" y="0"/>
                    </a:moveTo>
                    <a:lnTo>
                      <a:pt x="0" y="24"/>
                    </a:lnTo>
                    <a:lnTo>
                      <a:pt x="11" y="35"/>
                    </a:lnTo>
                    <a:lnTo>
                      <a:pt x="18" y="18"/>
                    </a:lnTo>
                    <a:lnTo>
                      <a:pt x="18" y="7"/>
                    </a:lnTo>
                    <a:lnTo>
                      <a:pt x="6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7" name="Freeform 413"/>
              <p:cNvSpPr>
                <a:spLocks/>
              </p:cNvSpPr>
              <p:nvPr/>
            </p:nvSpPr>
            <p:spPr bwMode="auto">
              <a:xfrm>
                <a:off x="1249" y="726"/>
                <a:ext cx="7" cy="5"/>
              </a:xfrm>
              <a:custGeom>
                <a:avLst/>
                <a:gdLst>
                  <a:gd name="T0" fmla="*/ 1 w 53"/>
                  <a:gd name="T1" fmla="*/ 2 h 47"/>
                  <a:gd name="T2" fmla="*/ 0 w 53"/>
                  <a:gd name="T3" fmla="*/ 3 h 47"/>
                  <a:gd name="T4" fmla="*/ 2 w 53"/>
                  <a:gd name="T5" fmla="*/ 5 h 47"/>
                  <a:gd name="T6" fmla="*/ 6 w 53"/>
                  <a:gd name="T7" fmla="*/ 4 h 47"/>
                  <a:gd name="T8" fmla="*/ 7 w 53"/>
                  <a:gd name="T9" fmla="*/ 2 h 47"/>
                  <a:gd name="T10" fmla="*/ 4 w 53"/>
                  <a:gd name="T11" fmla="*/ 0 h 47"/>
                  <a:gd name="T12" fmla="*/ 1 w 53"/>
                  <a:gd name="T13" fmla="*/ 0 h 47"/>
                  <a:gd name="T14" fmla="*/ 1 w 53"/>
                  <a:gd name="T15" fmla="*/ 2 h 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3"/>
                  <a:gd name="T25" fmla="*/ 0 h 47"/>
                  <a:gd name="T26" fmla="*/ 53 w 53"/>
                  <a:gd name="T27" fmla="*/ 47 h 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3" h="47">
                    <a:moveTo>
                      <a:pt x="7" y="18"/>
                    </a:moveTo>
                    <a:lnTo>
                      <a:pt x="0" y="30"/>
                    </a:lnTo>
                    <a:lnTo>
                      <a:pt x="18" y="47"/>
                    </a:lnTo>
                    <a:lnTo>
                      <a:pt x="42" y="41"/>
                    </a:lnTo>
                    <a:lnTo>
                      <a:pt x="53" y="18"/>
                    </a:lnTo>
                    <a:lnTo>
                      <a:pt x="30" y="0"/>
                    </a:lnTo>
                    <a:lnTo>
                      <a:pt x="7" y="0"/>
                    </a:lnTo>
                    <a:lnTo>
                      <a:pt x="7" y="1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8" name="Freeform 414"/>
              <p:cNvSpPr>
                <a:spLocks/>
              </p:cNvSpPr>
              <p:nvPr/>
            </p:nvSpPr>
            <p:spPr bwMode="auto">
              <a:xfrm>
                <a:off x="1272" y="723"/>
                <a:ext cx="4" cy="3"/>
              </a:xfrm>
              <a:custGeom>
                <a:avLst/>
                <a:gdLst>
                  <a:gd name="T0" fmla="*/ 2 w 28"/>
                  <a:gd name="T1" fmla="*/ 1 h 23"/>
                  <a:gd name="T2" fmla="*/ 0 w 28"/>
                  <a:gd name="T3" fmla="*/ 2 h 23"/>
                  <a:gd name="T4" fmla="*/ 2 w 28"/>
                  <a:gd name="T5" fmla="*/ 3 h 23"/>
                  <a:gd name="T6" fmla="*/ 4 w 28"/>
                  <a:gd name="T7" fmla="*/ 3 h 23"/>
                  <a:gd name="T8" fmla="*/ 3 w 28"/>
                  <a:gd name="T9" fmla="*/ 1 h 23"/>
                  <a:gd name="T10" fmla="*/ 2 w 28"/>
                  <a:gd name="T11" fmla="*/ 0 h 23"/>
                  <a:gd name="T12" fmla="*/ 2 w 28"/>
                  <a:gd name="T13" fmla="*/ 1 h 2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23"/>
                  <a:gd name="T23" fmla="*/ 28 w 28"/>
                  <a:gd name="T24" fmla="*/ 23 h 2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23">
                    <a:moveTo>
                      <a:pt x="11" y="6"/>
                    </a:moveTo>
                    <a:lnTo>
                      <a:pt x="0" y="18"/>
                    </a:lnTo>
                    <a:lnTo>
                      <a:pt x="11" y="23"/>
                    </a:lnTo>
                    <a:lnTo>
                      <a:pt x="28" y="23"/>
                    </a:lnTo>
                    <a:lnTo>
                      <a:pt x="23" y="6"/>
                    </a:lnTo>
                    <a:lnTo>
                      <a:pt x="17" y="0"/>
                    </a:lnTo>
                    <a:lnTo>
                      <a:pt x="11" y="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89" name="Freeform 415"/>
              <p:cNvSpPr>
                <a:spLocks/>
              </p:cNvSpPr>
              <p:nvPr/>
            </p:nvSpPr>
            <p:spPr bwMode="auto">
              <a:xfrm>
                <a:off x="1242" y="760"/>
                <a:ext cx="15" cy="16"/>
              </a:xfrm>
              <a:custGeom>
                <a:avLst/>
                <a:gdLst>
                  <a:gd name="T0" fmla="*/ 6 w 123"/>
                  <a:gd name="T1" fmla="*/ 0 h 127"/>
                  <a:gd name="T2" fmla="*/ 1 w 123"/>
                  <a:gd name="T3" fmla="*/ 4 h 127"/>
                  <a:gd name="T4" fmla="*/ 0 w 123"/>
                  <a:gd name="T5" fmla="*/ 10 h 127"/>
                  <a:gd name="T6" fmla="*/ 1 w 123"/>
                  <a:gd name="T7" fmla="*/ 13 h 127"/>
                  <a:gd name="T8" fmla="*/ 4 w 123"/>
                  <a:gd name="T9" fmla="*/ 12 h 127"/>
                  <a:gd name="T10" fmla="*/ 10 w 123"/>
                  <a:gd name="T11" fmla="*/ 16 h 127"/>
                  <a:gd name="T12" fmla="*/ 11 w 123"/>
                  <a:gd name="T13" fmla="*/ 15 h 127"/>
                  <a:gd name="T14" fmla="*/ 15 w 123"/>
                  <a:gd name="T15" fmla="*/ 10 h 127"/>
                  <a:gd name="T16" fmla="*/ 14 w 123"/>
                  <a:gd name="T17" fmla="*/ 3 h 127"/>
                  <a:gd name="T18" fmla="*/ 9 w 123"/>
                  <a:gd name="T19" fmla="*/ 1 h 127"/>
                  <a:gd name="T20" fmla="*/ 6 w 123"/>
                  <a:gd name="T21" fmla="*/ 0 h 1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3"/>
                  <a:gd name="T34" fmla="*/ 0 h 127"/>
                  <a:gd name="T35" fmla="*/ 123 w 123"/>
                  <a:gd name="T36" fmla="*/ 127 h 1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3" h="127">
                    <a:moveTo>
                      <a:pt x="53" y="0"/>
                    </a:moveTo>
                    <a:lnTo>
                      <a:pt x="12" y="35"/>
                    </a:lnTo>
                    <a:lnTo>
                      <a:pt x="0" y="80"/>
                    </a:lnTo>
                    <a:lnTo>
                      <a:pt x="12" y="104"/>
                    </a:lnTo>
                    <a:lnTo>
                      <a:pt x="30" y="98"/>
                    </a:lnTo>
                    <a:lnTo>
                      <a:pt x="82" y="127"/>
                    </a:lnTo>
                    <a:lnTo>
                      <a:pt x="88" y="122"/>
                    </a:lnTo>
                    <a:lnTo>
                      <a:pt x="123" y="80"/>
                    </a:lnTo>
                    <a:lnTo>
                      <a:pt x="111" y="23"/>
                    </a:lnTo>
                    <a:lnTo>
                      <a:pt x="70" y="11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0" name="Freeform 416"/>
              <p:cNvSpPr>
                <a:spLocks/>
              </p:cNvSpPr>
              <p:nvPr/>
            </p:nvSpPr>
            <p:spPr bwMode="auto">
              <a:xfrm>
                <a:off x="1224" y="758"/>
                <a:ext cx="29" cy="38"/>
              </a:xfrm>
              <a:custGeom>
                <a:avLst/>
                <a:gdLst>
                  <a:gd name="T0" fmla="*/ 25 w 233"/>
                  <a:gd name="T1" fmla="*/ 2 h 308"/>
                  <a:gd name="T2" fmla="*/ 24 w 233"/>
                  <a:gd name="T3" fmla="*/ 0 h 308"/>
                  <a:gd name="T4" fmla="*/ 20 w 233"/>
                  <a:gd name="T5" fmla="*/ 4 h 308"/>
                  <a:gd name="T6" fmla="*/ 15 w 233"/>
                  <a:gd name="T7" fmla="*/ 4 h 308"/>
                  <a:gd name="T8" fmla="*/ 11 w 233"/>
                  <a:gd name="T9" fmla="*/ 6 h 308"/>
                  <a:gd name="T10" fmla="*/ 14 w 233"/>
                  <a:gd name="T11" fmla="*/ 10 h 308"/>
                  <a:gd name="T12" fmla="*/ 9 w 233"/>
                  <a:gd name="T13" fmla="*/ 9 h 308"/>
                  <a:gd name="T14" fmla="*/ 7 w 233"/>
                  <a:gd name="T15" fmla="*/ 11 h 308"/>
                  <a:gd name="T16" fmla="*/ 8 w 233"/>
                  <a:gd name="T17" fmla="*/ 16 h 308"/>
                  <a:gd name="T18" fmla="*/ 5 w 233"/>
                  <a:gd name="T19" fmla="*/ 17 h 308"/>
                  <a:gd name="T20" fmla="*/ 5 w 233"/>
                  <a:gd name="T21" fmla="*/ 19 h 308"/>
                  <a:gd name="T22" fmla="*/ 8 w 233"/>
                  <a:gd name="T23" fmla="*/ 22 h 308"/>
                  <a:gd name="T24" fmla="*/ 0 w 233"/>
                  <a:gd name="T25" fmla="*/ 30 h 308"/>
                  <a:gd name="T26" fmla="*/ 6 w 233"/>
                  <a:gd name="T27" fmla="*/ 36 h 308"/>
                  <a:gd name="T28" fmla="*/ 14 w 233"/>
                  <a:gd name="T29" fmla="*/ 38 h 308"/>
                  <a:gd name="T30" fmla="*/ 20 w 233"/>
                  <a:gd name="T31" fmla="*/ 31 h 308"/>
                  <a:gd name="T32" fmla="*/ 25 w 233"/>
                  <a:gd name="T33" fmla="*/ 37 h 308"/>
                  <a:gd name="T34" fmla="*/ 28 w 233"/>
                  <a:gd name="T35" fmla="*/ 34 h 308"/>
                  <a:gd name="T36" fmla="*/ 26 w 233"/>
                  <a:gd name="T37" fmla="*/ 26 h 308"/>
                  <a:gd name="T38" fmla="*/ 28 w 233"/>
                  <a:gd name="T39" fmla="*/ 23 h 308"/>
                  <a:gd name="T40" fmla="*/ 29 w 233"/>
                  <a:gd name="T41" fmla="*/ 17 h 308"/>
                  <a:gd name="T42" fmla="*/ 28 w 233"/>
                  <a:gd name="T43" fmla="*/ 18 h 308"/>
                  <a:gd name="T44" fmla="*/ 22 w 233"/>
                  <a:gd name="T45" fmla="*/ 14 h 308"/>
                  <a:gd name="T46" fmla="*/ 20 w 233"/>
                  <a:gd name="T47" fmla="*/ 15 h 308"/>
                  <a:gd name="T48" fmla="*/ 18 w 233"/>
                  <a:gd name="T49" fmla="*/ 12 h 308"/>
                  <a:gd name="T50" fmla="*/ 20 w 233"/>
                  <a:gd name="T51" fmla="*/ 7 h 308"/>
                  <a:gd name="T52" fmla="*/ 25 w 233"/>
                  <a:gd name="T53" fmla="*/ 2 h 3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233"/>
                  <a:gd name="T82" fmla="*/ 0 h 308"/>
                  <a:gd name="T83" fmla="*/ 233 w 233"/>
                  <a:gd name="T84" fmla="*/ 308 h 3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233" h="308">
                    <a:moveTo>
                      <a:pt x="198" y="18"/>
                    </a:moveTo>
                    <a:lnTo>
                      <a:pt x="192" y="0"/>
                    </a:lnTo>
                    <a:lnTo>
                      <a:pt x="157" y="29"/>
                    </a:lnTo>
                    <a:lnTo>
                      <a:pt x="123" y="35"/>
                    </a:lnTo>
                    <a:lnTo>
                      <a:pt x="88" y="46"/>
                    </a:lnTo>
                    <a:lnTo>
                      <a:pt x="116" y="81"/>
                    </a:lnTo>
                    <a:lnTo>
                      <a:pt x="70" y="70"/>
                    </a:lnTo>
                    <a:lnTo>
                      <a:pt x="53" y="87"/>
                    </a:lnTo>
                    <a:lnTo>
                      <a:pt x="64" y="133"/>
                    </a:lnTo>
                    <a:lnTo>
                      <a:pt x="41" y="140"/>
                    </a:lnTo>
                    <a:lnTo>
                      <a:pt x="41" y="151"/>
                    </a:lnTo>
                    <a:lnTo>
                      <a:pt x="64" y="180"/>
                    </a:lnTo>
                    <a:lnTo>
                      <a:pt x="0" y="244"/>
                    </a:lnTo>
                    <a:lnTo>
                      <a:pt x="46" y="290"/>
                    </a:lnTo>
                    <a:lnTo>
                      <a:pt x="116" y="308"/>
                    </a:lnTo>
                    <a:lnTo>
                      <a:pt x="163" y="255"/>
                    </a:lnTo>
                    <a:lnTo>
                      <a:pt x="198" y="297"/>
                    </a:lnTo>
                    <a:lnTo>
                      <a:pt x="221" y="273"/>
                    </a:lnTo>
                    <a:lnTo>
                      <a:pt x="210" y="209"/>
                    </a:lnTo>
                    <a:lnTo>
                      <a:pt x="227" y="186"/>
                    </a:lnTo>
                    <a:lnTo>
                      <a:pt x="233" y="140"/>
                    </a:lnTo>
                    <a:lnTo>
                      <a:pt x="227" y="145"/>
                    </a:lnTo>
                    <a:lnTo>
                      <a:pt x="175" y="116"/>
                    </a:lnTo>
                    <a:lnTo>
                      <a:pt x="157" y="122"/>
                    </a:lnTo>
                    <a:lnTo>
                      <a:pt x="145" y="98"/>
                    </a:lnTo>
                    <a:lnTo>
                      <a:pt x="157" y="53"/>
                    </a:lnTo>
                    <a:lnTo>
                      <a:pt x="198" y="1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1" name="Freeform 417"/>
              <p:cNvSpPr>
                <a:spLocks/>
              </p:cNvSpPr>
              <p:nvPr/>
            </p:nvSpPr>
            <p:spPr bwMode="auto">
              <a:xfrm>
                <a:off x="1257" y="781"/>
                <a:ext cx="15" cy="20"/>
              </a:xfrm>
              <a:custGeom>
                <a:avLst/>
                <a:gdLst>
                  <a:gd name="T0" fmla="*/ 12 w 122"/>
                  <a:gd name="T1" fmla="*/ 1 h 163"/>
                  <a:gd name="T2" fmla="*/ 15 w 122"/>
                  <a:gd name="T3" fmla="*/ 6 h 163"/>
                  <a:gd name="T4" fmla="*/ 12 w 122"/>
                  <a:gd name="T5" fmla="*/ 6 h 163"/>
                  <a:gd name="T6" fmla="*/ 14 w 122"/>
                  <a:gd name="T7" fmla="*/ 9 h 163"/>
                  <a:gd name="T8" fmla="*/ 11 w 122"/>
                  <a:gd name="T9" fmla="*/ 14 h 163"/>
                  <a:gd name="T10" fmla="*/ 12 w 122"/>
                  <a:gd name="T11" fmla="*/ 15 h 163"/>
                  <a:gd name="T12" fmla="*/ 8 w 122"/>
                  <a:gd name="T13" fmla="*/ 20 h 163"/>
                  <a:gd name="T14" fmla="*/ 0 w 122"/>
                  <a:gd name="T15" fmla="*/ 18 h 163"/>
                  <a:gd name="T16" fmla="*/ 1 w 122"/>
                  <a:gd name="T17" fmla="*/ 13 h 163"/>
                  <a:gd name="T18" fmla="*/ 4 w 122"/>
                  <a:gd name="T19" fmla="*/ 12 h 163"/>
                  <a:gd name="T20" fmla="*/ 5 w 122"/>
                  <a:gd name="T21" fmla="*/ 4 h 163"/>
                  <a:gd name="T22" fmla="*/ 4 w 122"/>
                  <a:gd name="T23" fmla="*/ 1 h 163"/>
                  <a:gd name="T24" fmla="*/ 6 w 122"/>
                  <a:gd name="T25" fmla="*/ 0 h 163"/>
                  <a:gd name="T26" fmla="*/ 9 w 122"/>
                  <a:gd name="T27" fmla="*/ 1 h 163"/>
                  <a:gd name="T28" fmla="*/ 12 w 122"/>
                  <a:gd name="T29" fmla="*/ 1 h 16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22"/>
                  <a:gd name="T46" fmla="*/ 0 h 163"/>
                  <a:gd name="T47" fmla="*/ 122 w 122"/>
                  <a:gd name="T48" fmla="*/ 163 h 16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22" h="163">
                    <a:moveTo>
                      <a:pt x="98" y="6"/>
                    </a:moveTo>
                    <a:lnTo>
                      <a:pt x="122" y="46"/>
                    </a:lnTo>
                    <a:lnTo>
                      <a:pt x="98" y="52"/>
                    </a:lnTo>
                    <a:lnTo>
                      <a:pt x="110" y="76"/>
                    </a:lnTo>
                    <a:lnTo>
                      <a:pt x="93" y="111"/>
                    </a:lnTo>
                    <a:lnTo>
                      <a:pt x="98" y="122"/>
                    </a:lnTo>
                    <a:lnTo>
                      <a:pt x="63" y="163"/>
                    </a:lnTo>
                    <a:lnTo>
                      <a:pt x="0" y="146"/>
                    </a:lnTo>
                    <a:lnTo>
                      <a:pt x="6" y="104"/>
                    </a:lnTo>
                    <a:lnTo>
                      <a:pt x="35" y="99"/>
                    </a:lnTo>
                    <a:lnTo>
                      <a:pt x="40" y="34"/>
                    </a:lnTo>
                    <a:lnTo>
                      <a:pt x="35" y="6"/>
                    </a:lnTo>
                    <a:lnTo>
                      <a:pt x="46" y="0"/>
                    </a:lnTo>
                    <a:lnTo>
                      <a:pt x="70" y="12"/>
                    </a:lnTo>
                    <a:lnTo>
                      <a:pt x="98" y="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2" name="Freeform 418"/>
              <p:cNvSpPr>
                <a:spLocks/>
              </p:cNvSpPr>
              <p:nvPr/>
            </p:nvSpPr>
            <p:spPr bwMode="auto">
              <a:xfrm>
                <a:off x="1252" y="761"/>
                <a:ext cx="45" cy="52"/>
              </a:xfrm>
              <a:custGeom>
                <a:avLst/>
                <a:gdLst>
                  <a:gd name="T0" fmla="*/ 16 w 360"/>
                  <a:gd name="T1" fmla="*/ 15 h 413"/>
                  <a:gd name="T2" fmla="*/ 20 w 360"/>
                  <a:gd name="T3" fmla="*/ 13 h 413"/>
                  <a:gd name="T4" fmla="*/ 20 w 360"/>
                  <a:gd name="T5" fmla="*/ 9 h 413"/>
                  <a:gd name="T6" fmla="*/ 25 w 360"/>
                  <a:gd name="T7" fmla="*/ 4 h 413"/>
                  <a:gd name="T8" fmla="*/ 26 w 360"/>
                  <a:gd name="T9" fmla="*/ 1 h 413"/>
                  <a:gd name="T10" fmla="*/ 27 w 360"/>
                  <a:gd name="T11" fmla="*/ 0 h 413"/>
                  <a:gd name="T12" fmla="*/ 28 w 360"/>
                  <a:gd name="T13" fmla="*/ 3 h 413"/>
                  <a:gd name="T14" fmla="*/ 27 w 360"/>
                  <a:gd name="T15" fmla="*/ 9 h 413"/>
                  <a:gd name="T16" fmla="*/ 30 w 360"/>
                  <a:gd name="T17" fmla="*/ 9 h 413"/>
                  <a:gd name="T18" fmla="*/ 33 w 360"/>
                  <a:gd name="T19" fmla="*/ 12 h 413"/>
                  <a:gd name="T20" fmla="*/ 33 w 360"/>
                  <a:gd name="T21" fmla="*/ 18 h 413"/>
                  <a:gd name="T22" fmla="*/ 35 w 360"/>
                  <a:gd name="T23" fmla="*/ 24 h 413"/>
                  <a:gd name="T24" fmla="*/ 39 w 360"/>
                  <a:gd name="T25" fmla="*/ 25 h 413"/>
                  <a:gd name="T26" fmla="*/ 45 w 360"/>
                  <a:gd name="T27" fmla="*/ 32 h 413"/>
                  <a:gd name="T28" fmla="*/ 44 w 360"/>
                  <a:gd name="T29" fmla="*/ 37 h 413"/>
                  <a:gd name="T30" fmla="*/ 37 w 360"/>
                  <a:gd name="T31" fmla="*/ 41 h 413"/>
                  <a:gd name="T32" fmla="*/ 42 w 360"/>
                  <a:gd name="T33" fmla="*/ 46 h 413"/>
                  <a:gd name="T34" fmla="*/ 39 w 360"/>
                  <a:gd name="T35" fmla="*/ 48 h 413"/>
                  <a:gd name="T36" fmla="*/ 33 w 360"/>
                  <a:gd name="T37" fmla="*/ 49 h 413"/>
                  <a:gd name="T38" fmla="*/ 31 w 360"/>
                  <a:gd name="T39" fmla="*/ 48 h 413"/>
                  <a:gd name="T40" fmla="*/ 29 w 360"/>
                  <a:gd name="T41" fmla="*/ 50 h 413"/>
                  <a:gd name="T42" fmla="*/ 20 w 360"/>
                  <a:gd name="T43" fmla="*/ 50 h 413"/>
                  <a:gd name="T44" fmla="*/ 17 w 360"/>
                  <a:gd name="T45" fmla="*/ 48 h 413"/>
                  <a:gd name="T46" fmla="*/ 7 w 360"/>
                  <a:gd name="T47" fmla="*/ 52 h 413"/>
                  <a:gd name="T48" fmla="*/ 1 w 360"/>
                  <a:gd name="T49" fmla="*/ 50 h 413"/>
                  <a:gd name="T50" fmla="*/ 0 w 360"/>
                  <a:gd name="T51" fmla="*/ 48 h 413"/>
                  <a:gd name="T52" fmla="*/ 4 w 360"/>
                  <a:gd name="T53" fmla="*/ 48 h 413"/>
                  <a:gd name="T54" fmla="*/ 7 w 360"/>
                  <a:gd name="T55" fmla="*/ 42 h 413"/>
                  <a:gd name="T56" fmla="*/ 12 w 360"/>
                  <a:gd name="T57" fmla="*/ 40 h 413"/>
                  <a:gd name="T58" fmla="*/ 16 w 360"/>
                  <a:gd name="T59" fmla="*/ 35 h 413"/>
                  <a:gd name="T60" fmla="*/ 16 w 360"/>
                  <a:gd name="T61" fmla="*/ 34 h 413"/>
                  <a:gd name="T62" fmla="*/ 18 w 360"/>
                  <a:gd name="T63" fmla="*/ 29 h 413"/>
                  <a:gd name="T64" fmla="*/ 18 w 360"/>
                  <a:gd name="T65" fmla="*/ 26 h 413"/>
                  <a:gd name="T66" fmla="*/ 20 w 360"/>
                  <a:gd name="T67" fmla="*/ 25 h 413"/>
                  <a:gd name="T68" fmla="*/ 17 w 360"/>
                  <a:gd name="T69" fmla="*/ 21 h 413"/>
                  <a:gd name="T70" fmla="*/ 16 w 360"/>
                  <a:gd name="T71" fmla="*/ 15 h 41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60"/>
                  <a:gd name="T109" fmla="*/ 0 h 413"/>
                  <a:gd name="T110" fmla="*/ 360 w 360"/>
                  <a:gd name="T111" fmla="*/ 413 h 413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60" h="413">
                    <a:moveTo>
                      <a:pt x="128" y="116"/>
                    </a:moveTo>
                    <a:lnTo>
                      <a:pt x="157" y="104"/>
                    </a:lnTo>
                    <a:lnTo>
                      <a:pt x="163" y="69"/>
                    </a:lnTo>
                    <a:lnTo>
                      <a:pt x="203" y="29"/>
                    </a:lnTo>
                    <a:lnTo>
                      <a:pt x="208" y="6"/>
                    </a:lnTo>
                    <a:lnTo>
                      <a:pt x="215" y="0"/>
                    </a:lnTo>
                    <a:lnTo>
                      <a:pt x="226" y="24"/>
                    </a:lnTo>
                    <a:lnTo>
                      <a:pt x="215" y="69"/>
                    </a:lnTo>
                    <a:lnTo>
                      <a:pt x="243" y="69"/>
                    </a:lnTo>
                    <a:lnTo>
                      <a:pt x="267" y="93"/>
                    </a:lnTo>
                    <a:lnTo>
                      <a:pt x="261" y="139"/>
                    </a:lnTo>
                    <a:lnTo>
                      <a:pt x="278" y="191"/>
                    </a:lnTo>
                    <a:lnTo>
                      <a:pt x="313" y="198"/>
                    </a:lnTo>
                    <a:lnTo>
                      <a:pt x="360" y="256"/>
                    </a:lnTo>
                    <a:lnTo>
                      <a:pt x="348" y="296"/>
                    </a:lnTo>
                    <a:lnTo>
                      <a:pt x="296" y="325"/>
                    </a:lnTo>
                    <a:lnTo>
                      <a:pt x="337" y="366"/>
                    </a:lnTo>
                    <a:lnTo>
                      <a:pt x="313" y="383"/>
                    </a:lnTo>
                    <a:lnTo>
                      <a:pt x="267" y="390"/>
                    </a:lnTo>
                    <a:lnTo>
                      <a:pt x="250" y="383"/>
                    </a:lnTo>
                    <a:lnTo>
                      <a:pt x="232" y="395"/>
                    </a:lnTo>
                    <a:lnTo>
                      <a:pt x="163" y="401"/>
                    </a:lnTo>
                    <a:lnTo>
                      <a:pt x="133" y="383"/>
                    </a:lnTo>
                    <a:lnTo>
                      <a:pt x="58" y="413"/>
                    </a:lnTo>
                    <a:lnTo>
                      <a:pt x="6" y="395"/>
                    </a:lnTo>
                    <a:lnTo>
                      <a:pt x="0" y="383"/>
                    </a:lnTo>
                    <a:lnTo>
                      <a:pt x="29" y="378"/>
                    </a:lnTo>
                    <a:lnTo>
                      <a:pt x="53" y="337"/>
                    </a:lnTo>
                    <a:lnTo>
                      <a:pt x="98" y="320"/>
                    </a:lnTo>
                    <a:lnTo>
                      <a:pt x="128" y="279"/>
                    </a:lnTo>
                    <a:lnTo>
                      <a:pt x="128" y="268"/>
                    </a:lnTo>
                    <a:lnTo>
                      <a:pt x="145" y="233"/>
                    </a:lnTo>
                    <a:lnTo>
                      <a:pt x="140" y="203"/>
                    </a:lnTo>
                    <a:lnTo>
                      <a:pt x="157" y="198"/>
                    </a:lnTo>
                    <a:lnTo>
                      <a:pt x="133" y="163"/>
                    </a:lnTo>
                    <a:lnTo>
                      <a:pt x="128" y="11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3" name="Freeform 419"/>
              <p:cNvSpPr>
                <a:spLocks/>
              </p:cNvSpPr>
              <p:nvPr/>
            </p:nvSpPr>
            <p:spPr bwMode="auto">
              <a:xfrm>
                <a:off x="1255" y="726"/>
                <a:ext cx="24" cy="50"/>
              </a:xfrm>
              <a:custGeom>
                <a:avLst/>
                <a:gdLst>
                  <a:gd name="T0" fmla="*/ 14 w 197"/>
                  <a:gd name="T1" fmla="*/ 50 h 401"/>
                  <a:gd name="T2" fmla="*/ 12 w 197"/>
                  <a:gd name="T3" fmla="*/ 44 h 401"/>
                  <a:gd name="T4" fmla="*/ 13 w 197"/>
                  <a:gd name="T5" fmla="*/ 39 h 401"/>
                  <a:gd name="T6" fmla="*/ 8 w 197"/>
                  <a:gd name="T7" fmla="*/ 42 h 401"/>
                  <a:gd name="T8" fmla="*/ 5 w 197"/>
                  <a:gd name="T9" fmla="*/ 39 h 401"/>
                  <a:gd name="T10" fmla="*/ 4 w 197"/>
                  <a:gd name="T11" fmla="*/ 31 h 401"/>
                  <a:gd name="T12" fmla="*/ 2 w 197"/>
                  <a:gd name="T13" fmla="*/ 25 h 401"/>
                  <a:gd name="T14" fmla="*/ 0 w 197"/>
                  <a:gd name="T15" fmla="*/ 26 h 401"/>
                  <a:gd name="T16" fmla="*/ 0 w 197"/>
                  <a:gd name="T17" fmla="*/ 22 h 401"/>
                  <a:gd name="T18" fmla="*/ 3 w 197"/>
                  <a:gd name="T19" fmla="*/ 17 h 401"/>
                  <a:gd name="T20" fmla="*/ 2 w 197"/>
                  <a:gd name="T21" fmla="*/ 15 h 401"/>
                  <a:gd name="T22" fmla="*/ 3 w 197"/>
                  <a:gd name="T23" fmla="*/ 9 h 401"/>
                  <a:gd name="T24" fmla="*/ 5 w 197"/>
                  <a:gd name="T25" fmla="*/ 8 h 401"/>
                  <a:gd name="T26" fmla="*/ 3 w 197"/>
                  <a:gd name="T27" fmla="*/ 6 h 401"/>
                  <a:gd name="T28" fmla="*/ 5 w 197"/>
                  <a:gd name="T29" fmla="*/ 1 h 401"/>
                  <a:gd name="T30" fmla="*/ 5 w 197"/>
                  <a:gd name="T31" fmla="*/ 0 h 401"/>
                  <a:gd name="T32" fmla="*/ 15 w 197"/>
                  <a:gd name="T33" fmla="*/ 2 h 401"/>
                  <a:gd name="T34" fmla="*/ 15 w 197"/>
                  <a:gd name="T35" fmla="*/ 5 h 401"/>
                  <a:gd name="T36" fmla="*/ 12 w 197"/>
                  <a:gd name="T37" fmla="*/ 6 h 401"/>
                  <a:gd name="T38" fmla="*/ 11 w 197"/>
                  <a:gd name="T39" fmla="*/ 11 h 401"/>
                  <a:gd name="T40" fmla="*/ 13 w 197"/>
                  <a:gd name="T41" fmla="*/ 10 h 401"/>
                  <a:gd name="T42" fmla="*/ 14 w 197"/>
                  <a:gd name="T43" fmla="*/ 12 h 401"/>
                  <a:gd name="T44" fmla="*/ 18 w 197"/>
                  <a:gd name="T45" fmla="*/ 12 h 401"/>
                  <a:gd name="T46" fmla="*/ 21 w 197"/>
                  <a:gd name="T47" fmla="*/ 16 h 401"/>
                  <a:gd name="T48" fmla="*/ 15 w 197"/>
                  <a:gd name="T49" fmla="*/ 29 h 401"/>
                  <a:gd name="T50" fmla="*/ 22 w 197"/>
                  <a:gd name="T51" fmla="*/ 30 h 401"/>
                  <a:gd name="T52" fmla="*/ 24 w 197"/>
                  <a:gd name="T53" fmla="*/ 36 h 401"/>
                  <a:gd name="T54" fmla="*/ 23 w 197"/>
                  <a:gd name="T55" fmla="*/ 36 h 401"/>
                  <a:gd name="T56" fmla="*/ 23 w 197"/>
                  <a:gd name="T57" fmla="*/ 39 h 401"/>
                  <a:gd name="T58" fmla="*/ 18 w 197"/>
                  <a:gd name="T59" fmla="*/ 44 h 401"/>
                  <a:gd name="T60" fmla="*/ 17 w 197"/>
                  <a:gd name="T61" fmla="*/ 49 h 401"/>
                  <a:gd name="T62" fmla="*/ 14 w 197"/>
                  <a:gd name="T63" fmla="*/ 50 h 40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97"/>
                  <a:gd name="T97" fmla="*/ 0 h 401"/>
                  <a:gd name="T98" fmla="*/ 197 w 197"/>
                  <a:gd name="T99" fmla="*/ 401 h 40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97" h="401">
                    <a:moveTo>
                      <a:pt x="115" y="401"/>
                    </a:moveTo>
                    <a:lnTo>
                      <a:pt x="98" y="354"/>
                    </a:lnTo>
                    <a:lnTo>
                      <a:pt x="104" y="314"/>
                    </a:lnTo>
                    <a:lnTo>
                      <a:pt x="69" y="337"/>
                    </a:lnTo>
                    <a:lnTo>
                      <a:pt x="40" y="309"/>
                    </a:lnTo>
                    <a:lnTo>
                      <a:pt x="35" y="250"/>
                    </a:lnTo>
                    <a:lnTo>
                      <a:pt x="17" y="204"/>
                    </a:lnTo>
                    <a:lnTo>
                      <a:pt x="0" y="209"/>
                    </a:lnTo>
                    <a:lnTo>
                      <a:pt x="0" y="175"/>
                    </a:lnTo>
                    <a:lnTo>
                      <a:pt x="23" y="140"/>
                    </a:lnTo>
                    <a:lnTo>
                      <a:pt x="17" y="122"/>
                    </a:lnTo>
                    <a:lnTo>
                      <a:pt x="23" y="75"/>
                    </a:lnTo>
                    <a:lnTo>
                      <a:pt x="40" y="65"/>
                    </a:lnTo>
                    <a:lnTo>
                      <a:pt x="28" y="47"/>
                    </a:lnTo>
                    <a:lnTo>
                      <a:pt x="40" y="6"/>
                    </a:lnTo>
                    <a:lnTo>
                      <a:pt x="45" y="0"/>
                    </a:lnTo>
                    <a:lnTo>
                      <a:pt x="127" y="18"/>
                    </a:lnTo>
                    <a:lnTo>
                      <a:pt x="127" y="41"/>
                    </a:lnTo>
                    <a:lnTo>
                      <a:pt x="98" y="47"/>
                    </a:lnTo>
                    <a:lnTo>
                      <a:pt x="87" y="87"/>
                    </a:lnTo>
                    <a:lnTo>
                      <a:pt x="110" y="82"/>
                    </a:lnTo>
                    <a:lnTo>
                      <a:pt x="115" y="99"/>
                    </a:lnTo>
                    <a:lnTo>
                      <a:pt x="145" y="99"/>
                    </a:lnTo>
                    <a:lnTo>
                      <a:pt x="173" y="128"/>
                    </a:lnTo>
                    <a:lnTo>
                      <a:pt x="127" y="232"/>
                    </a:lnTo>
                    <a:lnTo>
                      <a:pt x="179" y="244"/>
                    </a:lnTo>
                    <a:lnTo>
                      <a:pt x="197" y="285"/>
                    </a:lnTo>
                    <a:lnTo>
                      <a:pt x="190" y="291"/>
                    </a:lnTo>
                    <a:lnTo>
                      <a:pt x="185" y="314"/>
                    </a:lnTo>
                    <a:lnTo>
                      <a:pt x="145" y="354"/>
                    </a:lnTo>
                    <a:lnTo>
                      <a:pt x="139" y="389"/>
                    </a:lnTo>
                    <a:lnTo>
                      <a:pt x="115" y="401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4" name="Freeform 420"/>
              <p:cNvSpPr>
                <a:spLocks/>
              </p:cNvSpPr>
              <p:nvPr/>
            </p:nvSpPr>
            <p:spPr bwMode="auto">
              <a:xfrm>
                <a:off x="1784" y="784"/>
                <a:ext cx="404" cy="329"/>
              </a:xfrm>
              <a:custGeom>
                <a:avLst/>
                <a:gdLst>
                  <a:gd name="T0" fmla="*/ 32 w 3231"/>
                  <a:gd name="T1" fmla="*/ 199 h 2637"/>
                  <a:gd name="T2" fmla="*/ 34 w 3231"/>
                  <a:gd name="T3" fmla="*/ 220 h 2637"/>
                  <a:gd name="T4" fmla="*/ 43 w 3231"/>
                  <a:gd name="T5" fmla="*/ 243 h 2637"/>
                  <a:gd name="T6" fmla="*/ 81 w 3231"/>
                  <a:gd name="T7" fmla="*/ 262 h 2637"/>
                  <a:gd name="T8" fmla="*/ 113 w 3231"/>
                  <a:gd name="T9" fmla="*/ 268 h 2637"/>
                  <a:gd name="T10" fmla="*/ 153 w 3231"/>
                  <a:gd name="T11" fmla="*/ 257 h 2637"/>
                  <a:gd name="T12" fmla="*/ 184 w 3231"/>
                  <a:gd name="T13" fmla="*/ 268 h 2637"/>
                  <a:gd name="T14" fmla="*/ 198 w 3231"/>
                  <a:gd name="T15" fmla="*/ 300 h 2637"/>
                  <a:gd name="T16" fmla="*/ 218 w 3231"/>
                  <a:gd name="T17" fmla="*/ 317 h 2637"/>
                  <a:gd name="T18" fmla="*/ 243 w 3231"/>
                  <a:gd name="T19" fmla="*/ 315 h 2637"/>
                  <a:gd name="T20" fmla="*/ 263 w 3231"/>
                  <a:gd name="T21" fmla="*/ 329 h 2637"/>
                  <a:gd name="T22" fmla="*/ 285 w 3231"/>
                  <a:gd name="T23" fmla="*/ 318 h 2637"/>
                  <a:gd name="T24" fmla="*/ 313 w 3231"/>
                  <a:gd name="T25" fmla="*/ 304 h 2637"/>
                  <a:gd name="T26" fmla="*/ 336 w 3231"/>
                  <a:gd name="T27" fmla="*/ 276 h 2637"/>
                  <a:gd name="T28" fmla="*/ 344 w 3231"/>
                  <a:gd name="T29" fmla="*/ 248 h 2637"/>
                  <a:gd name="T30" fmla="*/ 334 w 3231"/>
                  <a:gd name="T31" fmla="*/ 237 h 2637"/>
                  <a:gd name="T32" fmla="*/ 336 w 3231"/>
                  <a:gd name="T33" fmla="*/ 220 h 2637"/>
                  <a:gd name="T34" fmla="*/ 319 w 3231"/>
                  <a:gd name="T35" fmla="*/ 195 h 2637"/>
                  <a:gd name="T36" fmla="*/ 322 w 3231"/>
                  <a:gd name="T37" fmla="*/ 173 h 2637"/>
                  <a:gd name="T38" fmla="*/ 302 w 3231"/>
                  <a:gd name="T39" fmla="*/ 170 h 2637"/>
                  <a:gd name="T40" fmla="*/ 325 w 3231"/>
                  <a:gd name="T41" fmla="*/ 141 h 2637"/>
                  <a:gd name="T42" fmla="*/ 328 w 3231"/>
                  <a:gd name="T43" fmla="*/ 158 h 2637"/>
                  <a:gd name="T44" fmla="*/ 356 w 3231"/>
                  <a:gd name="T45" fmla="*/ 138 h 2637"/>
                  <a:gd name="T46" fmla="*/ 373 w 3231"/>
                  <a:gd name="T47" fmla="*/ 119 h 2637"/>
                  <a:gd name="T48" fmla="*/ 384 w 3231"/>
                  <a:gd name="T49" fmla="*/ 99 h 2637"/>
                  <a:gd name="T50" fmla="*/ 404 w 3231"/>
                  <a:gd name="T51" fmla="*/ 68 h 2637"/>
                  <a:gd name="T52" fmla="*/ 370 w 3231"/>
                  <a:gd name="T53" fmla="*/ 57 h 2637"/>
                  <a:gd name="T54" fmla="*/ 347 w 3231"/>
                  <a:gd name="T55" fmla="*/ 45 h 2637"/>
                  <a:gd name="T56" fmla="*/ 316 w 3231"/>
                  <a:gd name="T57" fmla="*/ 0 h 2637"/>
                  <a:gd name="T58" fmla="*/ 291 w 3231"/>
                  <a:gd name="T59" fmla="*/ 20 h 2637"/>
                  <a:gd name="T60" fmla="*/ 271 w 3231"/>
                  <a:gd name="T61" fmla="*/ 54 h 2637"/>
                  <a:gd name="T62" fmla="*/ 291 w 3231"/>
                  <a:gd name="T63" fmla="*/ 65 h 2637"/>
                  <a:gd name="T64" fmla="*/ 296 w 3231"/>
                  <a:gd name="T65" fmla="*/ 85 h 2637"/>
                  <a:gd name="T66" fmla="*/ 251 w 3231"/>
                  <a:gd name="T67" fmla="*/ 107 h 2637"/>
                  <a:gd name="T68" fmla="*/ 209 w 3231"/>
                  <a:gd name="T69" fmla="*/ 138 h 2637"/>
                  <a:gd name="T70" fmla="*/ 172 w 3231"/>
                  <a:gd name="T71" fmla="*/ 130 h 2637"/>
                  <a:gd name="T72" fmla="*/ 119 w 3231"/>
                  <a:gd name="T73" fmla="*/ 113 h 2637"/>
                  <a:gd name="T74" fmla="*/ 99 w 3231"/>
                  <a:gd name="T75" fmla="*/ 82 h 2637"/>
                  <a:gd name="T76" fmla="*/ 73 w 3231"/>
                  <a:gd name="T77" fmla="*/ 85 h 2637"/>
                  <a:gd name="T78" fmla="*/ 54 w 3231"/>
                  <a:gd name="T79" fmla="*/ 110 h 2637"/>
                  <a:gd name="T80" fmla="*/ 45 w 3231"/>
                  <a:gd name="T81" fmla="*/ 133 h 2637"/>
                  <a:gd name="T82" fmla="*/ 15 w 3231"/>
                  <a:gd name="T83" fmla="*/ 153 h 263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3231"/>
                  <a:gd name="T127" fmla="*/ 0 h 2637"/>
                  <a:gd name="T128" fmla="*/ 3231 w 3231"/>
                  <a:gd name="T129" fmla="*/ 2637 h 263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3231" h="2637">
                    <a:moveTo>
                      <a:pt x="81" y="1458"/>
                    </a:moveTo>
                    <a:lnTo>
                      <a:pt x="133" y="1580"/>
                    </a:lnTo>
                    <a:lnTo>
                      <a:pt x="256" y="1598"/>
                    </a:lnTo>
                    <a:lnTo>
                      <a:pt x="337" y="1545"/>
                    </a:lnTo>
                    <a:lnTo>
                      <a:pt x="337" y="1638"/>
                    </a:lnTo>
                    <a:lnTo>
                      <a:pt x="273" y="1767"/>
                    </a:lnTo>
                    <a:lnTo>
                      <a:pt x="261" y="1807"/>
                    </a:lnTo>
                    <a:lnTo>
                      <a:pt x="302" y="1911"/>
                    </a:lnTo>
                    <a:lnTo>
                      <a:pt x="343" y="1946"/>
                    </a:lnTo>
                    <a:lnTo>
                      <a:pt x="400" y="1958"/>
                    </a:lnTo>
                    <a:lnTo>
                      <a:pt x="540" y="2011"/>
                    </a:lnTo>
                    <a:lnTo>
                      <a:pt x="651" y="2103"/>
                    </a:lnTo>
                    <a:lnTo>
                      <a:pt x="767" y="2080"/>
                    </a:lnTo>
                    <a:lnTo>
                      <a:pt x="791" y="2150"/>
                    </a:lnTo>
                    <a:lnTo>
                      <a:pt x="901" y="2150"/>
                    </a:lnTo>
                    <a:lnTo>
                      <a:pt x="1017" y="2150"/>
                    </a:lnTo>
                    <a:lnTo>
                      <a:pt x="1133" y="2126"/>
                    </a:lnTo>
                    <a:lnTo>
                      <a:pt x="1220" y="2056"/>
                    </a:lnTo>
                    <a:lnTo>
                      <a:pt x="1307" y="2056"/>
                    </a:lnTo>
                    <a:lnTo>
                      <a:pt x="1307" y="2103"/>
                    </a:lnTo>
                    <a:lnTo>
                      <a:pt x="1471" y="2150"/>
                    </a:lnTo>
                    <a:lnTo>
                      <a:pt x="1517" y="2260"/>
                    </a:lnTo>
                    <a:lnTo>
                      <a:pt x="1517" y="2341"/>
                    </a:lnTo>
                    <a:lnTo>
                      <a:pt x="1581" y="2405"/>
                    </a:lnTo>
                    <a:lnTo>
                      <a:pt x="1668" y="2422"/>
                    </a:lnTo>
                    <a:lnTo>
                      <a:pt x="1691" y="2527"/>
                    </a:lnTo>
                    <a:lnTo>
                      <a:pt x="1743" y="2544"/>
                    </a:lnTo>
                    <a:lnTo>
                      <a:pt x="1865" y="2475"/>
                    </a:lnTo>
                    <a:lnTo>
                      <a:pt x="1935" y="2480"/>
                    </a:lnTo>
                    <a:lnTo>
                      <a:pt x="1941" y="2527"/>
                    </a:lnTo>
                    <a:lnTo>
                      <a:pt x="1988" y="2567"/>
                    </a:lnTo>
                    <a:lnTo>
                      <a:pt x="2075" y="2550"/>
                    </a:lnTo>
                    <a:lnTo>
                      <a:pt x="2104" y="2637"/>
                    </a:lnTo>
                    <a:lnTo>
                      <a:pt x="2167" y="2637"/>
                    </a:lnTo>
                    <a:lnTo>
                      <a:pt x="2167" y="2567"/>
                    </a:lnTo>
                    <a:lnTo>
                      <a:pt x="2279" y="2550"/>
                    </a:lnTo>
                    <a:lnTo>
                      <a:pt x="2324" y="2480"/>
                    </a:lnTo>
                    <a:lnTo>
                      <a:pt x="2394" y="2504"/>
                    </a:lnTo>
                    <a:lnTo>
                      <a:pt x="2505" y="2434"/>
                    </a:lnTo>
                    <a:lnTo>
                      <a:pt x="2638" y="2283"/>
                    </a:lnTo>
                    <a:lnTo>
                      <a:pt x="2638" y="2236"/>
                    </a:lnTo>
                    <a:lnTo>
                      <a:pt x="2685" y="2213"/>
                    </a:lnTo>
                    <a:lnTo>
                      <a:pt x="2715" y="2126"/>
                    </a:lnTo>
                    <a:lnTo>
                      <a:pt x="2755" y="2011"/>
                    </a:lnTo>
                    <a:lnTo>
                      <a:pt x="2755" y="1987"/>
                    </a:lnTo>
                    <a:lnTo>
                      <a:pt x="2685" y="2011"/>
                    </a:lnTo>
                    <a:lnTo>
                      <a:pt x="2638" y="1946"/>
                    </a:lnTo>
                    <a:lnTo>
                      <a:pt x="2668" y="1899"/>
                    </a:lnTo>
                    <a:lnTo>
                      <a:pt x="2621" y="1830"/>
                    </a:lnTo>
                    <a:lnTo>
                      <a:pt x="2715" y="1830"/>
                    </a:lnTo>
                    <a:lnTo>
                      <a:pt x="2685" y="1767"/>
                    </a:lnTo>
                    <a:lnTo>
                      <a:pt x="2621" y="1650"/>
                    </a:lnTo>
                    <a:lnTo>
                      <a:pt x="2551" y="1603"/>
                    </a:lnTo>
                    <a:lnTo>
                      <a:pt x="2551" y="1563"/>
                    </a:lnTo>
                    <a:lnTo>
                      <a:pt x="2668" y="1446"/>
                    </a:lnTo>
                    <a:lnTo>
                      <a:pt x="2598" y="1401"/>
                    </a:lnTo>
                    <a:lnTo>
                      <a:pt x="2575" y="1383"/>
                    </a:lnTo>
                    <a:lnTo>
                      <a:pt x="2528" y="1446"/>
                    </a:lnTo>
                    <a:lnTo>
                      <a:pt x="2464" y="1401"/>
                    </a:lnTo>
                    <a:lnTo>
                      <a:pt x="2418" y="1359"/>
                    </a:lnTo>
                    <a:lnTo>
                      <a:pt x="2418" y="1289"/>
                    </a:lnTo>
                    <a:lnTo>
                      <a:pt x="2528" y="1226"/>
                    </a:lnTo>
                    <a:lnTo>
                      <a:pt x="2598" y="1132"/>
                    </a:lnTo>
                    <a:lnTo>
                      <a:pt x="2621" y="1156"/>
                    </a:lnTo>
                    <a:lnTo>
                      <a:pt x="2621" y="1226"/>
                    </a:lnTo>
                    <a:lnTo>
                      <a:pt x="2621" y="1266"/>
                    </a:lnTo>
                    <a:lnTo>
                      <a:pt x="2715" y="1226"/>
                    </a:lnTo>
                    <a:lnTo>
                      <a:pt x="2778" y="1202"/>
                    </a:lnTo>
                    <a:lnTo>
                      <a:pt x="2848" y="1110"/>
                    </a:lnTo>
                    <a:lnTo>
                      <a:pt x="2889" y="1063"/>
                    </a:lnTo>
                    <a:lnTo>
                      <a:pt x="2959" y="1017"/>
                    </a:lnTo>
                    <a:lnTo>
                      <a:pt x="2982" y="953"/>
                    </a:lnTo>
                    <a:lnTo>
                      <a:pt x="3045" y="883"/>
                    </a:lnTo>
                    <a:lnTo>
                      <a:pt x="3045" y="836"/>
                    </a:lnTo>
                    <a:lnTo>
                      <a:pt x="3069" y="796"/>
                    </a:lnTo>
                    <a:lnTo>
                      <a:pt x="3092" y="703"/>
                    </a:lnTo>
                    <a:lnTo>
                      <a:pt x="3161" y="726"/>
                    </a:lnTo>
                    <a:lnTo>
                      <a:pt x="3231" y="546"/>
                    </a:lnTo>
                    <a:lnTo>
                      <a:pt x="3184" y="436"/>
                    </a:lnTo>
                    <a:lnTo>
                      <a:pt x="3080" y="494"/>
                    </a:lnTo>
                    <a:lnTo>
                      <a:pt x="2959" y="454"/>
                    </a:lnTo>
                    <a:lnTo>
                      <a:pt x="2959" y="407"/>
                    </a:lnTo>
                    <a:lnTo>
                      <a:pt x="2889" y="360"/>
                    </a:lnTo>
                    <a:lnTo>
                      <a:pt x="2778" y="360"/>
                    </a:lnTo>
                    <a:lnTo>
                      <a:pt x="2638" y="203"/>
                    </a:lnTo>
                    <a:lnTo>
                      <a:pt x="2621" y="70"/>
                    </a:lnTo>
                    <a:lnTo>
                      <a:pt x="2528" y="0"/>
                    </a:lnTo>
                    <a:lnTo>
                      <a:pt x="2279" y="93"/>
                    </a:lnTo>
                    <a:lnTo>
                      <a:pt x="2348" y="116"/>
                    </a:lnTo>
                    <a:lnTo>
                      <a:pt x="2324" y="163"/>
                    </a:lnTo>
                    <a:lnTo>
                      <a:pt x="2324" y="320"/>
                    </a:lnTo>
                    <a:lnTo>
                      <a:pt x="2214" y="389"/>
                    </a:lnTo>
                    <a:lnTo>
                      <a:pt x="2167" y="436"/>
                    </a:lnTo>
                    <a:lnTo>
                      <a:pt x="2167" y="546"/>
                    </a:lnTo>
                    <a:lnTo>
                      <a:pt x="2279" y="546"/>
                    </a:lnTo>
                    <a:lnTo>
                      <a:pt x="2324" y="523"/>
                    </a:lnTo>
                    <a:lnTo>
                      <a:pt x="2371" y="593"/>
                    </a:lnTo>
                    <a:lnTo>
                      <a:pt x="2371" y="639"/>
                    </a:lnTo>
                    <a:lnTo>
                      <a:pt x="2371" y="680"/>
                    </a:lnTo>
                    <a:lnTo>
                      <a:pt x="2301" y="680"/>
                    </a:lnTo>
                    <a:lnTo>
                      <a:pt x="2167" y="813"/>
                    </a:lnTo>
                    <a:lnTo>
                      <a:pt x="2010" y="860"/>
                    </a:lnTo>
                    <a:lnTo>
                      <a:pt x="2010" y="953"/>
                    </a:lnTo>
                    <a:lnTo>
                      <a:pt x="1900" y="1045"/>
                    </a:lnTo>
                    <a:lnTo>
                      <a:pt x="1674" y="1110"/>
                    </a:lnTo>
                    <a:lnTo>
                      <a:pt x="1627" y="1132"/>
                    </a:lnTo>
                    <a:lnTo>
                      <a:pt x="1424" y="1063"/>
                    </a:lnTo>
                    <a:lnTo>
                      <a:pt x="1377" y="1045"/>
                    </a:lnTo>
                    <a:lnTo>
                      <a:pt x="1220" y="1045"/>
                    </a:lnTo>
                    <a:lnTo>
                      <a:pt x="1063" y="906"/>
                    </a:lnTo>
                    <a:lnTo>
                      <a:pt x="948" y="906"/>
                    </a:lnTo>
                    <a:lnTo>
                      <a:pt x="836" y="860"/>
                    </a:lnTo>
                    <a:lnTo>
                      <a:pt x="836" y="726"/>
                    </a:lnTo>
                    <a:lnTo>
                      <a:pt x="791" y="656"/>
                    </a:lnTo>
                    <a:lnTo>
                      <a:pt x="680" y="639"/>
                    </a:lnTo>
                    <a:lnTo>
                      <a:pt x="634" y="593"/>
                    </a:lnTo>
                    <a:lnTo>
                      <a:pt x="587" y="680"/>
                    </a:lnTo>
                    <a:lnTo>
                      <a:pt x="447" y="726"/>
                    </a:lnTo>
                    <a:lnTo>
                      <a:pt x="383" y="813"/>
                    </a:lnTo>
                    <a:lnTo>
                      <a:pt x="430" y="883"/>
                    </a:lnTo>
                    <a:lnTo>
                      <a:pt x="290" y="906"/>
                    </a:lnTo>
                    <a:lnTo>
                      <a:pt x="360" y="1000"/>
                    </a:lnTo>
                    <a:lnTo>
                      <a:pt x="360" y="1063"/>
                    </a:lnTo>
                    <a:lnTo>
                      <a:pt x="273" y="1156"/>
                    </a:lnTo>
                    <a:lnTo>
                      <a:pt x="203" y="1226"/>
                    </a:lnTo>
                    <a:lnTo>
                      <a:pt x="116" y="1226"/>
                    </a:lnTo>
                    <a:lnTo>
                      <a:pt x="0" y="1313"/>
                    </a:lnTo>
                    <a:lnTo>
                      <a:pt x="81" y="145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5" name="Freeform 421"/>
              <p:cNvSpPr>
                <a:spLocks/>
              </p:cNvSpPr>
              <p:nvPr/>
            </p:nvSpPr>
            <p:spPr bwMode="auto">
              <a:xfrm>
                <a:off x="1863" y="821"/>
                <a:ext cx="218" cy="104"/>
              </a:xfrm>
              <a:custGeom>
                <a:avLst/>
                <a:gdLst>
                  <a:gd name="T0" fmla="*/ 0 w 1744"/>
                  <a:gd name="T1" fmla="*/ 33 h 835"/>
                  <a:gd name="T2" fmla="*/ 12 w 1744"/>
                  <a:gd name="T3" fmla="*/ 25 h 835"/>
                  <a:gd name="T4" fmla="*/ 34 w 1744"/>
                  <a:gd name="T5" fmla="*/ 12 h 835"/>
                  <a:gd name="T6" fmla="*/ 41 w 1744"/>
                  <a:gd name="T7" fmla="*/ 11 h 835"/>
                  <a:gd name="T8" fmla="*/ 57 w 1744"/>
                  <a:gd name="T9" fmla="*/ 22 h 835"/>
                  <a:gd name="T10" fmla="*/ 66 w 1744"/>
                  <a:gd name="T11" fmla="*/ 20 h 835"/>
                  <a:gd name="T12" fmla="*/ 77 w 1744"/>
                  <a:gd name="T13" fmla="*/ 0 h 835"/>
                  <a:gd name="T14" fmla="*/ 89 w 1744"/>
                  <a:gd name="T15" fmla="*/ 0 h 835"/>
                  <a:gd name="T16" fmla="*/ 100 w 1744"/>
                  <a:gd name="T17" fmla="*/ 17 h 835"/>
                  <a:gd name="T18" fmla="*/ 108 w 1744"/>
                  <a:gd name="T19" fmla="*/ 17 h 835"/>
                  <a:gd name="T20" fmla="*/ 124 w 1744"/>
                  <a:gd name="T21" fmla="*/ 9 h 835"/>
                  <a:gd name="T22" fmla="*/ 139 w 1744"/>
                  <a:gd name="T23" fmla="*/ 20 h 835"/>
                  <a:gd name="T24" fmla="*/ 167 w 1744"/>
                  <a:gd name="T25" fmla="*/ 17 h 835"/>
                  <a:gd name="T26" fmla="*/ 176 w 1744"/>
                  <a:gd name="T27" fmla="*/ 6 h 835"/>
                  <a:gd name="T28" fmla="*/ 186 w 1744"/>
                  <a:gd name="T29" fmla="*/ 11 h 835"/>
                  <a:gd name="T30" fmla="*/ 198 w 1744"/>
                  <a:gd name="T31" fmla="*/ 11 h 835"/>
                  <a:gd name="T32" fmla="*/ 193 w 1744"/>
                  <a:gd name="T33" fmla="*/ 16 h 835"/>
                  <a:gd name="T34" fmla="*/ 193 w 1744"/>
                  <a:gd name="T35" fmla="*/ 31 h 835"/>
                  <a:gd name="T36" fmla="*/ 207 w 1744"/>
                  <a:gd name="T37" fmla="*/ 30 h 835"/>
                  <a:gd name="T38" fmla="*/ 213 w 1744"/>
                  <a:gd name="T39" fmla="*/ 29 h 835"/>
                  <a:gd name="T40" fmla="*/ 218 w 1744"/>
                  <a:gd name="T41" fmla="*/ 38 h 835"/>
                  <a:gd name="T42" fmla="*/ 218 w 1744"/>
                  <a:gd name="T43" fmla="*/ 48 h 835"/>
                  <a:gd name="T44" fmla="*/ 209 w 1744"/>
                  <a:gd name="T45" fmla="*/ 48 h 835"/>
                  <a:gd name="T46" fmla="*/ 192 w 1744"/>
                  <a:gd name="T47" fmla="*/ 66 h 835"/>
                  <a:gd name="T48" fmla="*/ 173 w 1744"/>
                  <a:gd name="T49" fmla="*/ 69 h 835"/>
                  <a:gd name="T50" fmla="*/ 173 w 1744"/>
                  <a:gd name="T51" fmla="*/ 81 h 835"/>
                  <a:gd name="T52" fmla="*/ 159 w 1744"/>
                  <a:gd name="T53" fmla="*/ 93 h 835"/>
                  <a:gd name="T54" fmla="*/ 125 w 1744"/>
                  <a:gd name="T55" fmla="*/ 104 h 835"/>
                  <a:gd name="T56" fmla="*/ 98 w 1744"/>
                  <a:gd name="T57" fmla="*/ 95 h 835"/>
                  <a:gd name="T58" fmla="*/ 94 w 1744"/>
                  <a:gd name="T59" fmla="*/ 93 h 835"/>
                  <a:gd name="T60" fmla="*/ 74 w 1744"/>
                  <a:gd name="T61" fmla="*/ 93 h 835"/>
                  <a:gd name="T62" fmla="*/ 55 w 1744"/>
                  <a:gd name="T63" fmla="*/ 76 h 835"/>
                  <a:gd name="T64" fmla="*/ 38 w 1744"/>
                  <a:gd name="T65" fmla="*/ 76 h 835"/>
                  <a:gd name="T66" fmla="*/ 26 w 1744"/>
                  <a:gd name="T67" fmla="*/ 70 h 835"/>
                  <a:gd name="T68" fmla="*/ 26 w 1744"/>
                  <a:gd name="T69" fmla="*/ 53 h 835"/>
                  <a:gd name="T70" fmla="*/ 18 w 1744"/>
                  <a:gd name="T71" fmla="*/ 45 h 835"/>
                  <a:gd name="T72" fmla="*/ 7 w 1744"/>
                  <a:gd name="T73" fmla="*/ 43 h 835"/>
                  <a:gd name="T74" fmla="*/ 0 w 1744"/>
                  <a:gd name="T75" fmla="*/ 38 h 835"/>
                  <a:gd name="T76" fmla="*/ 0 w 1744"/>
                  <a:gd name="T77" fmla="*/ 33 h 83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744"/>
                  <a:gd name="T118" fmla="*/ 0 h 835"/>
                  <a:gd name="T119" fmla="*/ 1744 w 1744"/>
                  <a:gd name="T120" fmla="*/ 835 h 83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744" h="835">
                    <a:moveTo>
                      <a:pt x="0" y="267"/>
                    </a:moveTo>
                    <a:lnTo>
                      <a:pt x="99" y="202"/>
                    </a:lnTo>
                    <a:lnTo>
                      <a:pt x="268" y="98"/>
                    </a:lnTo>
                    <a:lnTo>
                      <a:pt x="326" y="92"/>
                    </a:lnTo>
                    <a:lnTo>
                      <a:pt x="454" y="174"/>
                    </a:lnTo>
                    <a:lnTo>
                      <a:pt x="530" y="157"/>
                    </a:lnTo>
                    <a:lnTo>
                      <a:pt x="617" y="0"/>
                    </a:lnTo>
                    <a:lnTo>
                      <a:pt x="710" y="0"/>
                    </a:lnTo>
                    <a:lnTo>
                      <a:pt x="797" y="139"/>
                    </a:lnTo>
                    <a:lnTo>
                      <a:pt x="867" y="139"/>
                    </a:lnTo>
                    <a:lnTo>
                      <a:pt x="994" y="75"/>
                    </a:lnTo>
                    <a:lnTo>
                      <a:pt x="1111" y="157"/>
                    </a:lnTo>
                    <a:lnTo>
                      <a:pt x="1338" y="139"/>
                    </a:lnTo>
                    <a:lnTo>
                      <a:pt x="1407" y="46"/>
                    </a:lnTo>
                    <a:lnTo>
                      <a:pt x="1488" y="87"/>
                    </a:lnTo>
                    <a:lnTo>
                      <a:pt x="1582" y="92"/>
                    </a:lnTo>
                    <a:lnTo>
                      <a:pt x="1540" y="127"/>
                    </a:lnTo>
                    <a:lnTo>
                      <a:pt x="1540" y="249"/>
                    </a:lnTo>
                    <a:lnTo>
                      <a:pt x="1652" y="244"/>
                    </a:lnTo>
                    <a:lnTo>
                      <a:pt x="1704" y="232"/>
                    </a:lnTo>
                    <a:lnTo>
                      <a:pt x="1744" y="302"/>
                    </a:lnTo>
                    <a:lnTo>
                      <a:pt x="1744" y="383"/>
                    </a:lnTo>
                    <a:lnTo>
                      <a:pt x="1674" y="383"/>
                    </a:lnTo>
                    <a:lnTo>
                      <a:pt x="1535" y="528"/>
                    </a:lnTo>
                    <a:lnTo>
                      <a:pt x="1383" y="557"/>
                    </a:lnTo>
                    <a:lnTo>
                      <a:pt x="1383" y="650"/>
                    </a:lnTo>
                    <a:lnTo>
                      <a:pt x="1268" y="743"/>
                    </a:lnTo>
                    <a:lnTo>
                      <a:pt x="1000" y="835"/>
                    </a:lnTo>
                    <a:lnTo>
                      <a:pt x="785" y="766"/>
                    </a:lnTo>
                    <a:lnTo>
                      <a:pt x="750" y="748"/>
                    </a:lnTo>
                    <a:lnTo>
                      <a:pt x="593" y="748"/>
                    </a:lnTo>
                    <a:lnTo>
                      <a:pt x="436" y="609"/>
                    </a:lnTo>
                    <a:lnTo>
                      <a:pt x="303" y="609"/>
                    </a:lnTo>
                    <a:lnTo>
                      <a:pt x="209" y="563"/>
                    </a:lnTo>
                    <a:lnTo>
                      <a:pt x="209" y="429"/>
                    </a:lnTo>
                    <a:lnTo>
                      <a:pt x="140" y="359"/>
                    </a:lnTo>
                    <a:lnTo>
                      <a:pt x="59" y="342"/>
                    </a:lnTo>
                    <a:lnTo>
                      <a:pt x="0" y="307"/>
                    </a:lnTo>
                    <a:lnTo>
                      <a:pt x="0" y="26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6" name="Freeform 422"/>
              <p:cNvSpPr>
                <a:spLocks/>
              </p:cNvSpPr>
              <p:nvPr/>
            </p:nvSpPr>
            <p:spPr bwMode="auto">
              <a:xfrm>
                <a:off x="2134" y="883"/>
                <a:ext cx="42" cy="71"/>
              </a:xfrm>
              <a:custGeom>
                <a:avLst/>
                <a:gdLst>
                  <a:gd name="T0" fmla="*/ 33 w 337"/>
                  <a:gd name="T1" fmla="*/ 0 h 563"/>
                  <a:gd name="T2" fmla="*/ 42 w 337"/>
                  <a:gd name="T3" fmla="*/ 8 h 563"/>
                  <a:gd name="T4" fmla="*/ 36 w 337"/>
                  <a:gd name="T5" fmla="*/ 17 h 563"/>
                  <a:gd name="T6" fmla="*/ 33 w 337"/>
                  <a:gd name="T7" fmla="*/ 28 h 563"/>
                  <a:gd name="T8" fmla="*/ 33 w 337"/>
                  <a:gd name="T9" fmla="*/ 37 h 563"/>
                  <a:gd name="T10" fmla="*/ 22 w 337"/>
                  <a:gd name="T11" fmla="*/ 48 h 563"/>
                  <a:gd name="T12" fmla="*/ 20 w 337"/>
                  <a:gd name="T13" fmla="*/ 56 h 563"/>
                  <a:gd name="T14" fmla="*/ 28 w 337"/>
                  <a:gd name="T15" fmla="*/ 65 h 563"/>
                  <a:gd name="T16" fmla="*/ 25 w 337"/>
                  <a:gd name="T17" fmla="*/ 68 h 563"/>
                  <a:gd name="T18" fmla="*/ 17 w 337"/>
                  <a:gd name="T19" fmla="*/ 71 h 563"/>
                  <a:gd name="T20" fmla="*/ 9 w 337"/>
                  <a:gd name="T21" fmla="*/ 71 h 563"/>
                  <a:gd name="T22" fmla="*/ 9 w 337"/>
                  <a:gd name="T23" fmla="*/ 59 h 563"/>
                  <a:gd name="T24" fmla="*/ 6 w 337"/>
                  <a:gd name="T25" fmla="*/ 54 h 563"/>
                  <a:gd name="T26" fmla="*/ 0 w 337"/>
                  <a:gd name="T27" fmla="*/ 48 h 563"/>
                  <a:gd name="T28" fmla="*/ 10 w 337"/>
                  <a:gd name="T29" fmla="*/ 34 h 563"/>
                  <a:gd name="T30" fmla="*/ 17 w 337"/>
                  <a:gd name="T31" fmla="*/ 31 h 563"/>
                  <a:gd name="T32" fmla="*/ 22 w 337"/>
                  <a:gd name="T33" fmla="*/ 20 h 563"/>
                  <a:gd name="T34" fmla="*/ 30 w 337"/>
                  <a:gd name="T35" fmla="*/ 11 h 563"/>
                  <a:gd name="T36" fmla="*/ 30 w 337"/>
                  <a:gd name="T37" fmla="*/ 2 h 563"/>
                  <a:gd name="T38" fmla="*/ 33 w 337"/>
                  <a:gd name="T39" fmla="*/ 0 h 563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37"/>
                  <a:gd name="T61" fmla="*/ 0 h 563"/>
                  <a:gd name="T62" fmla="*/ 337 w 337"/>
                  <a:gd name="T63" fmla="*/ 563 h 563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37" h="563">
                    <a:moveTo>
                      <a:pt x="267" y="0"/>
                    </a:moveTo>
                    <a:lnTo>
                      <a:pt x="337" y="64"/>
                    </a:lnTo>
                    <a:lnTo>
                      <a:pt x="290" y="134"/>
                    </a:lnTo>
                    <a:lnTo>
                      <a:pt x="267" y="221"/>
                    </a:lnTo>
                    <a:lnTo>
                      <a:pt x="267" y="291"/>
                    </a:lnTo>
                    <a:lnTo>
                      <a:pt x="180" y="383"/>
                    </a:lnTo>
                    <a:lnTo>
                      <a:pt x="157" y="448"/>
                    </a:lnTo>
                    <a:lnTo>
                      <a:pt x="225" y="517"/>
                    </a:lnTo>
                    <a:lnTo>
                      <a:pt x="203" y="540"/>
                    </a:lnTo>
                    <a:lnTo>
                      <a:pt x="133" y="563"/>
                    </a:lnTo>
                    <a:lnTo>
                      <a:pt x="70" y="563"/>
                    </a:lnTo>
                    <a:lnTo>
                      <a:pt x="70" y="470"/>
                    </a:lnTo>
                    <a:lnTo>
                      <a:pt x="46" y="430"/>
                    </a:lnTo>
                    <a:lnTo>
                      <a:pt x="0" y="383"/>
                    </a:lnTo>
                    <a:lnTo>
                      <a:pt x="80" y="273"/>
                    </a:lnTo>
                    <a:lnTo>
                      <a:pt x="133" y="249"/>
                    </a:lnTo>
                    <a:lnTo>
                      <a:pt x="180" y="157"/>
                    </a:lnTo>
                    <a:lnTo>
                      <a:pt x="243" y="87"/>
                    </a:lnTo>
                    <a:lnTo>
                      <a:pt x="243" y="17"/>
                    </a:lnTo>
                    <a:lnTo>
                      <a:pt x="26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7" name="Freeform 423"/>
              <p:cNvSpPr>
                <a:spLocks/>
              </p:cNvSpPr>
              <p:nvPr/>
            </p:nvSpPr>
            <p:spPr bwMode="auto">
              <a:xfrm>
                <a:off x="2148" y="948"/>
                <a:ext cx="25" cy="33"/>
              </a:xfrm>
              <a:custGeom>
                <a:avLst/>
                <a:gdLst>
                  <a:gd name="T0" fmla="*/ 0 w 203"/>
                  <a:gd name="T1" fmla="*/ 6 h 267"/>
                  <a:gd name="T2" fmla="*/ 6 w 203"/>
                  <a:gd name="T3" fmla="*/ 11 h 267"/>
                  <a:gd name="T4" fmla="*/ 9 w 203"/>
                  <a:gd name="T5" fmla="*/ 22 h 267"/>
                  <a:gd name="T6" fmla="*/ 9 w 203"/>
                  <a:gd name="T7" fmla="*/ 33 h 267"/>
                  <a:gd name="T8" fmla="*/ 14 w 203"/>
                  <a:gd name="T9" fmla="*/ 33 h 267"/>
                  <a:gd name="T10" fmla="*/ 25 w 203"/>
                  <a:gd name="T11" fmla="*/ 31 h 267"/>
                  <a:gd name="T12" fmla="*/ 25 w 203"/>
                  <a:gd name="T13" fmla="*/ 22 h 267"/>
                  <a:gd name="T14" fmla="*/ 19 w 203"/>
                  <a:gd name="T15" fmla="*/ 11 h 267"/>
                  <a:gd name="T16" fmla="*/ 14 w 203"/>
                  <a:gd name="T17" fmla="*/ 0 h 267"/>
                  <a:gd name="T18" fmla="*/ 9 w 203"/>
                  <a:gd name="T19" fmla="*/ 3 h 267"/>
                  <a:gd name="T20" fmla="*/ 0 w 203"/>
                  <a:gd name="T21" fmla="*/ 6 h 26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3"/>
                  <a:gd name="T34" fmla="*/ 0 h 267"/>
                  <a:gd name="T35" fmla="*/ 203 w 203"/>
                  <a:gd name="T36" fmla="*/ 267 h 26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3" h="267">
                    <a:moveTo>
                      <a:pt x="0" y="46"/>
                    </a:moveTo>
                    <a:lnTo>
                      <a:pt x="47" y="88"/>
                    </a:lnTo>
                    <a:lnTo>
                      <a:pt x="70" y="180"/>
                    </a:lnTo>
                    <a:lnTo>
                      <a:pt x="70" y="267"/>
                    </a:lnTo>
                    <a:lnTo>
                      <a:pt x="115" y="267"/>
                    </a:lnTo>
                    <a:lnTo>
                      <a:pt x="203" y="250"/>
                    </a:lnTo>
                    <a:lnTo>
                      <a:pt x="203" y="180"/>
                    </a:lnTo>
                    <a:lnTo>
                      <a:pt x="157" y="88"/>
                    </a:lnTo>
                    <a:lnTo>
                      <a:pt x="115" y="0"/>
                    </a:lnTo>
                    <a:lnTo>
                      <a:pt x="70" y="23"/>
                    </a:lnTo>
                    <a:lnTo>
                      <a:pt x="0" y="4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8" name="Freeform 424"/>
              <p:cNvSpPr>
                <a:spLocks/>
              </p:cNvSpPr>
              <p:nvPr/>
            </p:nvSpPr>
            <p:spPr bwMode="auto">
              <a:xfrm>
                <a:off x="2213" y="759"/>
                <a:ext cx="34" cy="99"/>
              </a:xfrm>
              <a:custGeom>
                <a:avLst/>
                <a:gdLst>
                  <a:gd name="T0" fmla="*/ 0 w 273"/>
                  <a:gd name="T1" fmla="*/ 0 h 791"/>
                  <a:gd name="T2" fmla="*/ 6 w 273"/>
                  <a:gd name="T3" fmla="*/ 11 h 791"/>
                  <a:gd name="T4" fmla="*/ 9 w 273"/>
                  <a:gd name="T5" fmla="*/ 31 h 791"/>
                  <a:gd name="T6" fmla="*/ 14 w 273"/>
                  <a:gd name="T7" fmla="*/ 73 h 791"/>
                  <a:gd name="T8" fmla="*/ 17 w 273"/>
                  <a:gd name="T9" fmla="*/ 96 h 791"/>
                  <a:gd name="T10" fmla="*/ 17 w 273"/>
                  <a:gd name="T11" fmla="*/ 99 h 791"/>
                  <a:gd name="T12" fmla="*/ 25 w 273"/>
                  <a:gd name="T13" fmla="*/ 93 h 791"/>
                  <a:gd name="T14" fmla="*/ 31 w 273"/>
                  <a:gd name="T15" fmla="*/ 99 h 791"/>
                  <a:gd name="T16" fmla="*/ 34 w 273"/>
                  <a:gd name="T17" fmla="*/ 93 h 791"/>
                  <a:gd name="T18" fmla="*/ 25 w 273"/>
                  <a:gd name="T19" fmla="*/ 87 h 791"/>
                  <a:gd name="T20" fmla="*/ 20 w 273"/>
                  <a:gd name="T21" fmla="*/ 62 h 791"/>
                  <a:gd name="T22" fmla="*/ 25 w 273"/>
                  <a:gd name="T23" fmla="*/ 62 h 791"/>
                  <a:gd name="T24" fmla="*/ 25 w 273"/>
                  <a:gd name="T25" fmla="*/ 53 h 791"/>
                  <a:gd name="T26" fmla="*/ 14 w 273"/>
                  <a:gd name="T27" fmla="*/ 39 h 791"/>
                  <a:gd name="T28" fmla="*/ 14 w 273"/>
                  <a:gd name="T29" fmla="*/ 20 h 791"/>
                  <a:gd name="T30" fmla="*/ 9 w 273"/>
                  <a:gd name="T31" fmla="*/ 3 h 791"/>
                  <a:gd name="T32" fmla="*/ 3 w 273"/>
                  <a:gd name="T33" fmla="*/ 0 h 791"/>
                  <a:gd name="T34" fmla="*/ 0 w 273"/>
                  <a:gd name="T35" fmla="*/ 0 h 79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73"/>
                  <a:gd name="T55" fmla="*/ 0 h 791"/>
                  <a:gd name="T56" fmla="*/ 273 w 273"/>
                  <a:gd name="T57" fmla="*/ 791 h 79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73" h="791">
                    <a:moveTo>
                      <a:pt x="0" y="0"/>
                    </a:moveTo>
                    <a:lnTo>
                      <a:pt x="46" y="87"/>
                    </a:lnTo>
                    <a:lnTo>
                      <a:pt x="69" y="251"/>
                    </a:lnTo>
                    <a:lnTo>
                      <a:pt x="116" y="587"/>
                    </a:lnTo>
                    <a:lnTo>
                      <a:pt x="139" y="767"/>
                    </a:lnTo>
                    <a:lnTo>
                      <a:pt x="139" y="791"/>
                    </a:lnTo>
                    <a:lnTo>
                      <a:pt x="203" y="744"/>
                    </a:lnTo>
                    <a:lnTo>
                      <a:pt x="250" y="791"/>
                    </a:lnTo>
                    <a:lnTo>
                      <a:pt x="273" y="744"/>
                    </a:lnTo>
                    <a:lnTo>
                      <a:pt x="203" y="697"/>
                    </a:lnTo>
                    <a:lnTo>
                      <a:pt x="163" y="495"/>
                    </a:lnTo>
                    <a:lnTo>
                      <a:pt x="203" y="495"/>
                    </a:lnTo>
                    <a:lnTo>
                      <a:pt x="203" y="425"/>
                    </a:lnTo>
                    <a:lnTo>
                      <a:pt x="116" y="314"/>
                    </a:lnTo>
                    <a:lnTo>
                      <a:pt x="116" y="157"/>
                    </a:lnTo>
                    <a:lnTo>
                      <a:pt x="69" y="24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99" name="Freeform 425"/>
              <p:cNvSpPr>
                <a:spLocks/>
              </p:cNvSpPr>
              <p:nvPr/>
            </p:nvSpPr>
            <p:spPr bwMode="auto">
              <a:xfrm>
                <a:off x="2236" y="863"/>
                <a:ext cx="36" cy="42"/>
              </a:xfrm>
              <a:custGeom>
                <a:avLst/>
                <a:gdLst>
                  <a:gd name="T0" fmla="*/ 0 w 291"/>
                  <a:gd name="T1" fmla="*/ 0 h 331"/>
                  <a:gd name="T2" fmla="*/ 2 w 291"/>
                  <a:gd name="T3" fmla="*/ 17 h 331"/>
                  <a:gd name="T4" fmla="*/ 0 w 291"/>
                  <a:gd name="T5" fmla="*/ 40 h 331"/>
                  <a:gd name="T6" fmla="*/ 11 w 291"/>
                  <a:gd name="T7" fmla="*/ 37 h 331"/>
                  <a:gd name="T8" fmla="*/ 19 w 291"/>
                  <a:gd name="T9" fmla="*/ 42 h 331"/>
                  <a:gd name="T10" fmla="*/ 22 w 291"/>
                  <a:gd name="T11" fmla="*/ 40 h 331"/>
                  <a:gd name="T12" fmla="*/ 22 w 291"/>
                  <a:gd name="T13" fmla="*/ 34 h 331"/>
                  <a:gd name="T14" fmla="*/ 36 w 291"/>
                  <a:gd name="T15" fmla="*/ 22 h 331"/>
                  <a:gd name="T16" fmla="*/ 30 w 291"/>
                  <a:gd name="T17" fmla="*/ 17 h 331"/>
                  <a:gd name="T18" fmla="*/ 19 w 291"/>
                  <a:gd name="T19" fmla="*/ 14 h 331"/>
                  <a:gd name="T20" fmla="*/ 5 w 291"/>
                  <a:gd name="T21" fmla="*/ 2 h 331"/>
                  <a:gd name="T22" fmla="*/ 0 w 291"/>
                  <a:gd name="T23" fmla="*/ 0 h 33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91"/>
                  <a:gd name="T37" fmla="*/ 0 h 331"/>
                  <a:gd name="T38" fmla="*/ 291 w 291"/>
                  <a:gd name="T39" fmla="*/ 331 h 33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91" h="331">
                    <a:moveTo>
                      <a:pt x="0" y="0"/>
                    </a:moveTo>
                    <a:lnTo>
                      <a:pt x="17" y="134"/>
                    </a:lnTo>
                    <a:lnTo>
                      <a:pt x="0" y="314"/>
                    </a:lnTo>
                    <a:lnTo>
                      <a:pt x="87" y="291"/>
                    </a:lnTo>
                    <a:lnTo>
                      <a:pt x="151" y="331"/>
                    </a:lnTo>
                    <a:lnTo>
                      <a:pt x="180" y="314"/>
                    </a:lnTo>
                    <a:lnTo>
                      <a:pt x="180" y="267"/>
                    </a:lnTo>
                    <a:lnTo>
                      <a:pt x="291" y="174"/>
                    </a:lnTo>
                    <a:lnTo>
                      <a:pt x="244" y="134"/>
                    </a:lnTo>
                    <a:lnTo>
                      <a:pt x="151" y="111"/>
                    </a:lnTo>
                    <a:lnTo>
                      <a:pt x="40" y="1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0" name="Freeform 426"/>
              <p:cNvSpPr>
                <a:spLocks/>
              </p:cNvSpPr>
              <p:nvPr/>
            </p:nvSpPr>
            <p:spPr bwMode="auto">
              <a:xfrm>
                <a:off x="2188" y="911"/>
                <a:ext cx="65" cy="79"/>
              </a:xfrm>
              <a:custGeom>
                <a:avLst/>
                <a:gdLst>
                  <a:gd name="T0" fmla="*/ 48 w 518"/>
                  <a:gd name="T1" fmla="*/ 0 h 633"/>
                  <a:gd name="T2" fmla="*/ 45 w 518"/>
                  <a:gd name="T3" fmla="*/ 26 h 633"/>
                  <a:gd name="T4" fmla="*/ 45 w 518"/>
                  <a:gd name="T5" fmla="*/ 37 h 633"/>
                  <a:gd name="T6" fmla="*/ 25 w 518"/>
                  <a:gd name="T7" fmla="*/ 54 h 633"/>
                  <a:gd name="T8" fmla="*/ 25 w 518"/>
                  <a:gd name="T9" fmla="*/ 59 h 633"/>
                  <a:gd name="T10" fmla="*/ 6 w 518"/>
                  <a:gd name="T11" fmla="*/ 65 h 633"/>
                  <a:gd name="T12" fmla="*/ 0 w 518"/>
                  <a:gd name="T13" fmla="*/ 73 h 633"/>
                  <a:gd name="T14" fmla="*/ 8 w 518"/>
                  <a:gd name="T15" fmla="*/ 76 h 633"/>
                  <a:gd name="T16" fmla="*/ 14 w 518"/>
                  <a:gd name="T17" fmla="*/ 73 h 633"/>
                  <a:gd name="T18" fmla="*/ 20 w 518"/>
                  <a:gd name="T19" fmla="*/ 73 h 633"/>
                  <a:gd name="T20" fmla="*/ 28 w 518"/>
                  <a:gd name="T21" fmla="*/ 70 h 633"/>
                  <a:gd name="T22" fmla="*/ 31 w 518"/>
                  <a:gd name="T23" fmla="*/ 79 h 633"/>
                  <a:gd name="T24" fmla="*/ 39 w 518"/>
                  <a:gd name="T25" fmla="*/ 76 h 633"/>
                  <a:gd name="T26" fmla="*/ 39 w 518"/>
                  <a:gd name="T27" fmla="*/ 68 h 633"/>
                  <a:gd name="T28" fmla="*/ 42 w 518"/>
                  <a:gd name="T29" fmla="*/ 68 h 633"/>
                  <a:gd name="T30" fmla="*/ 45 w 518"/>
                  <a:gd name="T31" fmla="*/ 65 h 633"/>
                  <a:gd name="T32" fmla="*/ 56 w 518"/>
                  <a:gd name="T33" fmla="*/ 65 h 633"/>
                  <a:gd name="T34" fmla="*/ 56 w 518"/>
                  <a:gd name="T35" fmla="*/ 59 h 633"/>
                  <a:gd name="T36" fmla="*/ 65 w 518"/>
                  <a:gd name="T37" fmla="*/ 62 h 633"/>
                  <a:gd name="T38" fmla="*/ 62 w 518"/>
                  <a:gd name="T39" fmla="*/ 46 h 633"/>
                  <a:gd name="T40" fmla="*/ 59 w 518"/>
                  <a:gd name="T41" fmla="*/ 37 h 633"/>
                  <a:gd name="T42" fmla="*/ 62 w 518"/>
                  <a:gd name="T43" fmla="*/ 28 h 633"/>
                  <a:gd name="T44" fmla="*/ 62 w 518"/>
                  <a:gd name="T45" fmla="*/ 23 h 633"/>
                  <a:gd name="T46" fmla="*/ 65 w 518"/>
                  <a:gd name="T47" fmla="*/ 14 h 633"/>
                  <a:gd name="T48" fmla="*/ 59 w 518"/>
                  <a:gd name="T49" fmla="*/ 3 h 633"/>
                  <a:gd name="T50" fmla="*/ 56 w 518"/>
                  <a:gd name="T51" fmla="*/ 3 h 633"/>
                  <a:gd name="T52" fmla="*/ 48 w 518"/>
                  <a:gd name="T53" fmla="*/ 0 h 63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518"/>
                  <a:gd name="T82" fmla="*/ 0 h 633"/>
                  <a:gd name="T83" fmla="*/ 518 w 518"/>
                  <a:gd name="T84" fmla="*/ 633 h 633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518" h="633">
                    <a:moveTo>
                      <a:pt x="384" y="0"/>
                    </a:moveTo>
                    <a:lnTo>
                      <a:pt x="361" y="209"/>
                    </a:lnTo>
                    <a:lnTo>
                      <a:pt x="361" y="296"/>
                    </a:lnTo>
                    <a:lnTo>
                      <a:pt x="198" y="429"/>
                    </a:lnTo>
                    <a:lnTo>
                      <a:pt x="198" y="476"/>
                    </a:lnTo>
                    <a:lnTo>
                      <a:pt x="47" y="523"/>
                    </a:lnTo>
                    <a:lnTo>
                      <a:pt x="0" y="586"/>
                    </a:lnTo>
                    <a:lnTo>
                      <a:pt x="65" y="610"/>
                    </a:lnTo>
                    <a:lnTo>
                      <a:pt x="110" y="586"/>
                    </a:lnTo>
                    <a:lnTo>
                      <a:pt x="157" y="586"/>
                    </a:lnTo>
                    <a:lnTo>
                      <a:pt x="221" y="563"/>
                    </a:lnTo>
                    <a:lnTo>
                      <a:pt x="244" y="633"/>
                    </a:lnTo>
                    <a:lnTo>
                      <a:pt x="314" y="610"/>
                    </a:lnTo>
                    <a:lnTo>
                      <a:pt x="314" y="546"/>
                    </a:lnTo>
                    <a:lnTo>
                      <a:pt x="337" y="546"/>
                    </a:lnTo>
                    <a:lnTo>
                      <a:pt x="361" y="523"/>
                    </a:lnTo>
                    <a:lnTo>
                      <a:pt x="448" y="523"/>
                    </a:lnTo>
                    <a:lnTo>
                      <a:pt x="448" y="476"/>
                    </a:lnTo>
                    <a:lnTo>
                      <a:pt x="518" y="499"/>
                    </a:lnTo>
                    <a:lnTo>
                      <a:pt x="494" y="366"/>
                    </a:lnTo>
                    <a:lnTo>
                      <a:pt x="471" y="296"/>
                    </a:lnTo>
                    <a:lnTo>
                      <a:pt x="494" y="227"/>
                    </a:lnTo>
                    <a:lnTo>
                      <a:pt x="494" y="185"/>
                    </a:lnTo>
                    <a:lnTo>
                      <a:pt x="518" y="115"/>
                    </a:lnTo>
                    <a:lnTo>
                      <a:pt x="471" y="28"/>
                    </a:lnTo>
                    <a:lnTo>
                      <a:pt x="448" y="28"/>
                    </a:lnTo>
                    <a:lnTo>
                      <a:pt x="38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1" name="Freeform 427"/>
              <p:cNvSpPr>
                <a:spLocks/>
              </p:cNvSpPr>
              <p:nvPr/>
            </p:nvSpPr>
            <p:spPr bwMode="auto">
              <a:xfrm>
                <a:off x="2202" y="990"/>
                <a:ext cx="11" cy="9"/>
              </a:xfrm>
              <a:custGeom>
                <a:avLst/>
                <a:gdLst>
                  <a:gd name="T0" fmla="*/ 6 w 88"/>
                  <a:gd name="T1" fmla="*/ 0 h 70"/>
                  <a:gd name="T2" fmla="*/ 0 w 88"/>
                  <a:gd name="T3" fmla="*/ 3 h 70"/>
                  <a:gd name="T4" fmla="*/ 0 w 88"/>
                  <a:gd name="T5" fmla="*/ 9 h 70"/>
                  <a:gd name="T6" fmla="*/ 11 w 88"/>
                  <a:gd name="T7" fmla="*/ 9 h 70"/>
                  <a:gd name="T8" fmla="*/ 11 w 88"/>
                  <a:gd name="T9" fmla="*/ 3 h 70"/>
                  <a:gd name="T10" fmla="*/ 6 w 88"/>
                  <a:gd name="T11" fmla="*/ 0 h 7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8"/>
                  <a:gd name="T19" fmla="*/ 0 h 70"/>
                  <a:gd name="T20" fmla="*/ 88 w 88"/>
                  <a:gd name="T21" fmla="*/ 70 h 7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8" h="70">
                    <a:moveTo>
                      <a:pt x="47" y="0"/>
                    </a:moveTo>
                    <a:lnTo>
                      <a:pt x="0" y="23"/>
                    </a:lnTo>
                    <a:lnTo>
                      <a:pt x="0" y="70"/>
                    </a:lnTo>
                    <a:lnTo>
                      <a:pt x="88" y="70"/>
                    </a:lnTo>
                    <a:lnTo>
                      <a:pt x="88" y="23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2" name="Freeform 428"/>
              <p:cNvSpPr>
                <a:spLocks/>
              </p:cNvSpPr>
              <p:nvPr/>
            </p:nvSpPr>
            <p:spPr bwMode="auto">
              <a:xfrm>
                <a:off x="2185" y="993"/>
                <a:ext cx="11" cy="25"/>
              </a:xfrm>
              <a:custGeom>
                <a:avLst/>
                <a:gdLst>
                  <a:gd name="T0" fmla="*/ 11 w 88"/>
                  <a:gd name="T1" fmla="*/ 6 h 204"/>
                  <a:gd name="T2" fmla="*/ 5 w 88"/>
                  <a:gd name="T3" fmla="*/ 0 h 204"/>
                  <a:gd name="T4" fmla="*/ 0 w 88"/>
                  <a:gd name="T5" fmla="*/ 6 h 204"/>
                  <a:gd name="T6" fmla="*/ 0 w 88"/>
                  <a:gd name="T7" fmla="*/ 19 h 204"/>
                  <a:gd name="T8" fmla="*/ 5 w 88"/>
                  <a:gd name="T9" fmla="*/ 25 h 204"/>
                  <a:gd name="T10" fmla="*/ 9 w 88"/>
                  <a:gd name="T11" fmla="*/ 19 h 204"/>
                  <a:gd name="T12" fmla="*/ 9 w 88"/>
                  <a:gd name="T13" fmla="*/ 12 h 204"/>
                  <a:gd name="T14" fmla="*/ 11 w 88"/>
                  <a:gd name="T15" fmla="*/ 6 h 20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8"/>
                  <a:gd name="T25" fmla="*/ 0 h 204"/>
                  <a:gd name="T26" fmla="*/ 88 w 88"/>
                  <a:gd name="T27" fmla="*/ 204 h 20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8" h="204">
                    <a:moveTo>
                      <a:pt x="88" y="47"/>
                    </a:moveTo>
                    <a:lnTo>
                      <a:pt x="41" y="0"/>
                    </a:lnTo>
                    <a:lnTo>
                      <a:pt x="0" y="47"/>
                    </a:lnTo>
                    <a:lnTo>
                      <a:pt x="0" y="157"/>
                    </a:lnTo>
                    <a:lnTo>
                      <a:pt x="41" y="204"/>
                    </a:lnTo>
                    <a:lnTo>
                      <a:pt x="70" y="157"/>
                    </a:lnTo>
                    <a:lnTo>
                      <a:pt x="70" y="94"/>
                    </a:lnTo>
                    <a:lnTo>
                      <a:pt x="88" y="4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3" name="Freeform 429"/>
              <p:cNvSpPr>
                <a:spLocks/>
              </p:cNvSpPr>
              <p:nvPr/>
            </p:nvSpPr>
            <p:spPr bwMode="auto">
              <a:xfrm>
                <a:off x="2126" y="1060"/>
                <a:ext cx="8" cy="22"/>
              </a:xfrm>
              <a:custGeom>
                <a:avLst/>
                <a:gdLst>
                  <a:gd name="T0" fmla="*/ 3 w 70"/>
                  <a:gd name="T1" fmla="*/ 0 h 175"/>
                  <a:gd name="T2" fmla="*/ 0 w 70"/>
                  <a:gd name="T3" fmla="*/ 6 h 175"/>
                  <a:gd name="T4" fmla="*/ 0 w 70"/>
                  <a:gd name="T5" fmla="*/ 11 h 175"/>
                  <a:gd name="T6" fmla="*/ 3 w 70"/>
                  <a:gd name="T7" fmla="*/ 19 h 175"/>
                  <a:gd name="T8" fmla="*/ 3 w 70"/>
                  <a:gd name="T9" fmla="*/ 22 h 175"/>
                  <a:gd name="T10" fmla="*/ 8 w 70"/>
                  <a:gd name="T11" fmla="*/ 17 h 175"/>
                  <a:gd name="T12" fmla="*/ 8 w 70"/>
                  <a:gd name="T13" fmla="*/ 11 h 175"/>
                  <a:gd name="T14" fmla="*/ 3 w 70"/>
                  <a:gd name="T15" fmla="*/ 0 h 1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0"/>
                  <a:gd name="T25" fmla="*/ 0 h 175"/>
                  <a:gd name="T26" fmla="*/ 70 w 70"/>
                  <a:gd name="T27" fmla="*/ 175 h 1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0" h="175">
                    <a:moveTo>
                      <a:pt x="23" y="0"/>
                    </a:moveTo>
                    <a:lnTo>
                      <a:pt x="0" y="47"/>
                    </a:lnTo>
                    <a:lnTo>
                      <a:pt x="0" y="87"/>
                    </a:lnTo>
                    <a:lnTo>
                      <a:pt x="23" y="152"/>
                    </a:lnTo>
                    <a:lnTo>
                      <a:pt x="23" y="175"/>
                    </a:lnTo>
                    <a:lnTo>
                      <a:pt x="70" y="134"/>
                    </a:lnTo>
                    <a:lnTo>
                      <a:pt x="70" y="87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4" name="Freeform 430"/>
              <p:cNvSpPr>
                <a:spLocks/>
              </p:cNvSpPr>
              <p:nvPr/>
            </p:nvSpPr>
            <p:spPr bwMode="auto">
              <a:xfrm>
                <a:off x="2041" y="1119"/>
                <a:ext cx="17" cy="12"/>
              </a:xfrm>
              <a:custGeom>
                <a:avLst/>
                <a:gdLst>
                  <a:gd name="T0" fmla="*/ 14 w 134"/>
                  <a:gd name="T1" fmla="*/ 0 h 93"/>
                  <a:gd name="T2" fmla="*/ 6 w 134"/>
                  <a:gd name="T3" fmla="*/ 0 h 93"/>
                  <a:gd name="T4" fmla="*/ 0 w 134"/>
                  <a:gd name="T5" fmla="*/ 6 h 93"/>
                  <a:gd name="T6" fmla="*/ 6 w 134"/>
                  <a:gd name="T7" fmla="*/ 12 h 93"/>
                  <a:gd name="T8" fmla="*/ 17 w 134"/>
                  <a:gd name="T9" fmla="*/ 6 h 93"/>
                  <a:gd name="T10" fmla="*/ 14 w 134"/>
                  <a:gd name="T11" fmla="*/ 0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4"/>
                  <a:gd name="T19" fmla="*/ 0 h 93"/>
                  <a:gd name="T20" fmla="*/ 134 w 134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4" h="93">
                    <a:moveTo>
                      <a:pt x="110" y="0"/>
                    </a:moveTo>
                    <a:lnTo>
                      <a:pt x="47" y="0"/>
                    </a:lnTo>
                    <a:lnTo>
                      <a:pt x="0" y="47"/>
                    </a:lnTo>
                    <a:lnTo>
                      <a:pt x="47" y="93"/>
                    </a:lnTo>
                    <a:lnTo>
                      <a:pt x="134" y="47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5" name="Freeform 431"/>
              <p:cNvSpPr>
                <a:spLocks/>
              </p:cNvSpPr>
              <p:nvPr/>
            </p:nvSpPr>
            <p:spPr bwMode="auto">
              <a:xfrm>
                <a:off x="1999" y="1094"/>
                <a:ext cx="53" cy="112"/>
              </a:xfrm>
              <a:custGeom>
                <a:avLst/>
                <a:gdLst>
                  <a:gd name="T0" fmla="*/ 0 w 424"/>
                  <a:gd name="T1" fmla="*/ 6 h 901"/>
                  <a:gd name="T2" fmla="*/ 2 w 424"/>
                  <a:gd name="T3" fmla="*/ 14 h 901"/>
                  <a:gd name="T4" fmla="*/ 11 w 424"/>
                  <a:gd name="T5" fmla="*/ 14 h 901"/>
                  <a:gd name="T6" fmla="*/ 17 w 424"/>
                  <a:gd name="T7" fmla="*/ 22 h 901"/>
                  <a:gd name="T8" fmla="*/ 14 w 424"/>
                  <a:gd name="T9" fmla="*/ 31 h 901"/>
                  <a:gd name="T10" fmla="*/ 28 w 424"/>
                  <a:gd name="T11" fmla="*/ 48 h 901"/>
                  <a:gd name="T12" fmla="*/ 39 w 424"/>
                  <a:gd name="T13" fmla="*/ 64 h 901"/>
                  <a:gd name="T14" fmla="*/ 34 w 424"/>
                  <a:gd name="T15" fmla="*/ 73 h 901"/>
                  <a:gd name="T16" fmla="*/ 39 w 424"/>
                  <a:gd name="T17" fmla="*/ 88 h 901"/>
                  <a:gd name="T18" fmla="*/ 28 w 424"/>
                  <a:gd name="T19" fmla="*/ 92 h 901"/>
                  <a:gd name="T20" fmla="*/ 28 w 424"/>
                  <a:gd name="T21" fmla="*/ 98 h 901"/>
                  <a:gd name="T22" fmla="*/ 20 w 424"/>
                  <a:gd name="T23" fmla="*/ 101 h 901"/>
                  <a:gd name="T24" fmla="*/ 20 w 424"/>
                  <a:gd name="T25" fmla="*/ 107 h 901"/>
                  <a:gd name="T26" fmla="*/ 23 w 424"/>
                  <a:gd name="T27" fmla="*/ 112 h 901"/>
                  <a:gd name="T28" fmla="*/ 28 w 424"/>
                  <a:gd name="T29" fmla="*/ 109 h 901"/>
                  <a:gd name="T30" fmla="*/ 44 w 424"/>
                  <a:gd name="T31" fmla="*/ 95 h 901"/>
                  <a:gd name="T32" fmla="*/ 50 w 424"/>
                  <a:gd name="T33" fmla="*/ 90 h 901"/>
                  <a:gd name="T34" fmla="*/ 53 w 424"/>
                  <a:gd name="T35" fmla="*/ 79 h 901"/>
                  <a:gd name="T36" fmla="*/ 50 w 424"/>
                  <a:gd name="T37" fmla="*/ 64 h 901"/>
                  <a:gd name="T38" fmla="*/ 44 w 424"/>
                  <a:gd name="T39" fmla="*/ 56 h 901"/>
                  <a:gd name="T40" fmla="*/ 44 w 424"/>
                  <a:gd name="T41" fmla="*/ 51 h 901"/>
                  <a:gd name="T42" fmla="*/ 36 w 424"/>
                  <a:gd name="T43" fmla="*/ 51 h 901"/>
                  <a:gd name="T44" fmla="*/ 31 w 424"/>
                  <a:gd name="T45" fmla="*/ 42 h 901"/>
                  <a:gd name="T46" fmla="*/ 25 w 424"/>
                  <a:gd name="T47" fmla="*/ 31 h 901"/>
                  <a:gd name="T48" fmla="*/ 25 w 424"/>
                  <a:gd name="T49" fmla="*/ 22 h 901"/>
                  <a:gd name="T50" fmla="*/ 34 w 424"/>
                  <a:gd name="T51" fmla="*/ 14 h 901"/>
                  <a:gd name="T52" fmla="*/ 36 w 424"/>
                  <a:gd name="T53" fmla="*/ 11 h 901"/>
                  <a:gd name="T54" fmla="*/ 34 w 424"/>
                  <a:gd name="T55" fmla="*/ 11 h 901"/>
                  <a:gd name="T56" fmla="*/ 28 w 424"/>
                  <a:gd name="T57" fmla="*/ 6 h 901"/>
                  <a:gd name="T58" fmla="*/ 28 w 424"/>
                  <a:gd name="T59" fmla="*/ 0 h 901"/>
                  <a:gd name="T60" fmla="*/ 25 w 424"/>
                  <a:gd name="T61" fmla="*/ 0 h 901"/>
                  <a:gd name="T62" fmla="*/ 17 w 424"/>
                  <a:gd name="T63" fmla="*/ 0 h 901"/>
                  <a:gd name="T64" fmla="*/ 2 w 424"/>
                  <a:gd name="T65" fmla="*/ 9 h 901"/>
                  <a:gd name="T66" fmla="*/ 0 w 424"/>
                  <a:gd name="T67" fmla="*/ 6 h 901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24"/>
                  <a:gd name="T103" fmla="*/ 0 h 901"/>
                  <a:gd name="T104" fmla="*/ 424 w 424"/>
                  <a:gd name="T105" fmla="*/ 901 h 901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24" h="901">
                    <a:moveTo>
                      <a:pt x="0" y="47"/>
                    </a:moveTo>
                    <a:lnTo>
                      <a:pt x="18" y="111"/>
                    </a:lnTo>
                    <a:lnTo>
                      <a:pt x="88" y="111"/>
                    </a:lnTo>
                    <a:lnTo>
                      <a:pt x="133" y="181"/>
                    </a:lnTo>
                    <a:lnTo>
                      <a:pt x="111" y="251"/>
                    </a:lnTo>
                    <a:lnTo>
                      <a:pt x="221" y="384"/>
                    </a:lnTo>
                    <a:lnTo>
                      <a:pt x="314" y="518"/>
                    </a:lnTo>
                    <a:lnTo>
                      <a:pt x="268" y="587"/>
                    </a:lnTo>
                    <a:lnTo>
                      <a:pt x="314" y="704"/>
                    </a:lnTo>
                    <a:lnTo>
                      <a:pt x="221" y="744"/>
                    </a:lnTo>
                    <a:lnTo>
                      <a:pt x="221" y="791"/>
                    </a:lnTo>
                    <a:lnTo>
                      <a:pt x="157" y="814"/>
                    </a:lnTo>
                    <a:lnTo>
                      <a:pt x="157" y="861"/>
                    </a:lnTo>
                    <a:lnTo>
                      <a:pt x="180" y="901"/>
                    </a:lnTo>
                    <a:lnTo>
                      <a:pt x="221" y="878"/>
                    </a:lnTo>
                    <a:lnTo>
                      <a:pt x="355" y="767"/>
                    </a:lnTo>
                    <a:lnTo>
                      <a:pt x="402" y="721"/>
                    </a:lnTo>
                    <a:lnTo>
                      <a:pt x="424" y="634"/>
                    </a:lnTo>
                    <a:lnTo>
                      <a:pt x="402" y="518"/>
                    </a:lnTo>
                    <a:lnTo>
                      <a:pt x="355" y="453"/>
                    </a:lnTo>
                    <a:lnTo>
                      <a:pt x="355" y="408"/>
                    </a:lnTo>
                    <a:lnTo>
                      <a:pt x="290" y="408"/>
                    </a:lnTo>
                    <a:lnTo>
                      <a:pt x="245" y="338"/>
                    </a:lnTo>
                    <a:lnTo>
                      <a:pt x="198" y="251"/>
                    </a:lnTo>
                    <a:lnTo>
                      <a:pt x="198" y="181"/>
                    </a:lnTo>
                    <a:lnTo>
                      <a:pt x="268" y="111"/>
                    </a:lnTo>
                    <a:lnTo>
                      <a:pt x="290" y="87"/>
                    </a:lnTo>
                    <a:lnTo>
                      <a:pt x="268" y="87"/>
                    </a:lnTo>
                    <a:lnTo>
                      <a:pt x="221" y="47"/>
                    </a:lnTo>
                    <a:lnTo>
                      <a:pt x="221" y="0"/>
                    </a:lnTo>
                    <a:lnTo>
                      <a:pt x="198" y="0"/>
                    </a:lnTo>
                    <a:lnTo>
                      <a:pt x="133" y="0"/>
                    </a:lnTo>
                    <a:lnTo>
                      <a:pt x="18" y="70"/>
                    </a:lnTo>
                    <a:lnTo>
                      <a:pt x="0" y="4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6" name="Freeform 432"/>
              <p:cNvSpPr>
                <a:spLocks/>
              </p:cNvSpPr>
              <p:nvPr/>
            </p:nvSpPr>
            <p:spPr bwMode="auto">
              <a:xfrm>
                <a:off x="1982" y="1100"/>
                <a:ext cx="56" cy="101"/>
              </a:xfrm>
              <a:custGeom>
                <a:avLst/>
                <a:gdLst>
                  <a:gd name="T0" fmla="*/ 14 w 453"/>
                  <a:gd name="T1" fmla="*/ 0 h 814"/>
                  <a:gd name="T2" fmla="*/ 6 w 453"/>
                  <a:gd name="T3" fmla="*/ 6 h 814"/>
                  <a:gd name="T4" fmla="*/ 0 w 453"/>
                  <a:gd name="T5" fmla="*/ 17 h 814"/>
                  <a:gd name="T6" fmla="*/ 9 w 453"/>
                  <a:gd name="T7" fmla="*/ 22 h 814"/>
                  <a:gd name="T8" fmla="*/ 9 w 453"/>
                  <a:gd name="T9" fmla="*/ 36 h 814"/>
                  <a:gd name="T10" fmla="*/ 14 w 453"/>
                  <a:gd name="T11" fmla="*/ 39 h 814"/>
                  <a:gd name="T12" fmla="*/ 22 w 453"/>
                  <a:gd name="T13" fmla="*/ 33 h 814"/>
                  <a:gd name="T14" fmla="*/ 28 w 453"/>
                  <a:gd name="T15" fmla="*/ 33 h 814"/>
                  <a:gd name="T16" fmla="*/ 42 w 453"/>
                  <a:gd name="T17" fmla="*/ 50 h 814"/>
                  <a:gd name="T18" fmla="*/ 42 w 453"/>
                  <a:gd name="T19" fmla="*/ 56 h 814"/>
                  <a:gd name="T20" fmla="*/ 45 w 453"/>
                  <a:gd name="T21" fmla="*/ 61 h 814"/>
                  <a:gd name="T22" fmla="*/ 45 w 453"/>
                  <a:gd name="T23" fmla="*/ 70 h 814"/>
                  <a:gd name="T24" fmla="*/ 42 w 453"/>
                  <a:gd name="T25" fmla="*/ 73 h 814"/>
                  <a:gd name="T26" fmla="*/ 34 w 453"/>
                  <a:gd name="T27" fmla="*/ 70 h 814"/>
                  <a:gd name="T28" fmla="*/ 28 w 453"/>
                  <a:gd name="T29" fmla="*/ 64 h 814"/>
                  <a:gd name="T30" fmla="*/ 22 w 453"/>
                  <a:gd name="T31" fmla="*/ 71 h 814"/>
                  <a:gd name="T32" fmla="*/ 19 w 453"/>
                  <a:gd name="T33" fmla="*/ 76 h 814"/>
                  <a:gd name="T34" fmla="*/ 22 w 453"/>
                  <a:gd name="T35" fmla="*/ 86 h 814"/>
                  <a:gd name="T36" fmla="*/ 28 w 453"/>
                  <a:gd name="T37" fmla="*/ 92 h 814"/>
                  <a:gd name="T38" fmla="*/ 37 w 453"/>
                  <a:gd name="T39" fmla="*/ 101 h 814"/>
                  <a:gd name="T40" fmla="*/ 39 w 453"/>
                  <a:gd name="T41" fmla="*/ 98 h 814"/>
                  <a:gd name="T42" fmla="*/ 45 w 453"/>
                  <a:gd name="T43" fmla="*/ 92 h 814"/>
                  <a:gd name="T44" fmla="*/ 45 w 453"/>
                  <a:gd name="T45" fmla="*/ 86 h 814"/>
                  <a:gd name="T46" fmla="*/ 50 w 453"/>
                  <a:gd name="T47" fmla="*/ 84 h 814"/>
                  <a:gd name="T48" fmla="*/ 55 w 453"/>
                  <a:gd name="T49" fmla="*/ 81 h 814"/>
                  <a:gd name="T50" fmla="*/ 56 w 453"/>
                  <a:gd name="T51" fmla="*/ 76 h 814"/>
                  <a:gd name="T52" fmla="*/ 50 w 453"/>
                  <a:gd name="T53" fmla="*/ 70 h 814"/>
                  <a:gd name="T54" fmla="*/ 54 w 453"/>
                  <a:gd name="T55" fmla="*/ 61 h 814"/>
                  <a:gd name="T56" fmla="*/ 55 w 453"/>
                  <a:gd name="T57" fmla="*/ 58 h 814"/>
                  <a:gd name="T58" fmla="*/ 52 w 453"/>
                  <a:gd name="T59" fmla="*/ 53 h 814"/>
                  <a:gd name="T60" fmla="*/ 39 w 453"/>
                  <a:gd name="T61" fmla="*/ 33 h 814"/>
                  <a:gd name="T62" fmla="*/ 31 w 453"/>
                  <a:gd name="T63" fmla="*/ 25 h 814"/>
                  <a:gd name="T64" fmla="*/ 34 w 453"/>
                  <a:gd name="T65" fmla="*/ 17 h 814"/>
                  <a:gd name="T66" fmla="*/ 31 w 453"/>
                  <a:gd name="T67" fmla="*/ 11 h 814"/>
                  <a:gd name="T68" fmla="*/ 28 w 453"/>
                  <a:gd name="T69" fmla="*/ 8 h 814"/>
                  <a:gd name="T70" fmla="*/ 19 w 453"/>
                  <a:gd name="T71" fmla="*/ 8 h 814"/>
                  <a:gd name="T72" fmla="*/ 19 w 453"/>
                  <a:gd name="T73" fmla="*/ 3 h 814"/>
                  <a:gd name="T74" fmla="*/ 14 w 453"/>
                  <a:gd name="T75" fmla="*/ 0 h 81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53"/>
                  <a:gd name="T115" fmla="*/ 0 h 814"/>
                  <a:gd name="T116" fmla="*/ 453 w 453"/>
                  <a:gd name="T117" fmla="*/ 814 h 81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53" h="814">
                    <a:moveTo>
                      <a:pt x="110" y="0"/>
                    </a:moveTo>
                    <a:lnTo>
                      <a:pt x="52" y="52"/>
                    </a:lnTo>
                    <a:lnTo>
                      <a:pt x="0" y="134"/>
                    </a:lnTo>
                    <a:lnTo>
                      <a:pt x="70" y="180"/>
                    </a:lnTo>
                    <a:lnTo>
                      <a:pt x="70" y="291"/>
                    </a:lnTo>
                    <a:lnTo>
                      <a:pt x="110" y="314"/>
                    </a:lnTo>
                    <a:lnTo>
                      <a:pt x="180" y="267"/>
                    </a:lnTo>
                    <a:lnTo>
                      <a:pt x="227" y="267"/>
                    </a:lnTo>
                    <a:lnTo>
                      <a:pt x="337" y="406"/>
                    </a:lnTo>
                    <a:lnTo>
                      <a:pt x="337" y="453"/>
                    </a:lnTo>
                    <a:lnTo>
                      <a:pt x="360" y="494"/>
                    </a:lnTo>
                    <a:lnTo>
                      <a:pt x="360" y="563"/>
                    </a:lnTo>
                    <a:lnTo>
                      <a:pt x="337" y="587"/>
                    </a:lnTo>
                    <a:lnTo>
                      <a:pt x="272" y="563"/>
                    </a:lnTo>
                    <a:lnTo>
                      <a:pt x="227" y="518"/>
                    </a:lnTo>
                    <a:lnTo>
                      <a:pt x="174" y="570"/>
                    </a:lnTo>
                    <a:lnTo>
                      <a:pt x="157" y="610"/>
                    </a:lnTo>
                    <a:lnTo>
                      <a:pt x="180" y="697"/>
                    </a:lnTo>
                    <a:lnTo>
                      <a:pt x="227" y="744"/>
                    </a:lnTo>
                    <a:lnTo>
                      <a:pt x="296" y="814"/>
                    </a:lnTo>
                    <a:lnTo>
                      <a:pt x="319" y="790"/>
                    </a:lnTo>
                    <a:lnTo>
                      <a:pt x="360" y="744"/>
                    </a:lnTo>
                    <a:lnTo>
                      <a:pt x="360" y="697"/>
                    </a:lnTo>
                    <a:lnTo>
                      <a:pt x="407" y="674"/>
                    </a:lnTo>
                    <a:lnTo>
                      <a:pt x="447" y="650"/>
                    </a:lnTo>
                    <a:lnTo>
                      <a:pt x="453" y="610"/>
                    </a:lnTo>
                    <a:lnTo>
                      <a:pt x="407" y="563"/>
                    </a:lnTo>
                    <a:lnTo>
                      <a:pt x="436" y="494"/>
                    </a:lnTo>
                    <a:lnTo>
                      <a:pt x="447" y="471"/>
                    </a:lnTo>
                    <a:lnTo>
                      <a:pt x="424" y="424"/>
                    </a:lnTo>
                    <a:lnTo>
                      <a:pt x="319" y="267"/>
                    </a:lnTo>
                    <a:lnTo>
                      <a:pt x="250" y="204"/>
                    </a:lnTo>
                    <a:lnTo>
                      <a:pt x="272" y="134"/>
                    </a:lnTo>
                    <a:lnTo>
                      <a:pt x="250" y="87"/>
                    </a:lnTo>
                    <a:lnTo>
                      <a:pt x="227" y="64"/>
                    </a:lnTo>
                    <a:lnTo>
                      <a:pt x="157" y="64"/>
                    </a:lnTo>
                    <a:lnTo>
                      <a:pt x="157" y="23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7" name="Freeform 433"/>
              <p:cNvSpPr>
                <a:spLocks/>
              </p:cNvSpPr>
              <p:nvPr/>
            </p:nvSpPr>
            <p:spPr bwMode="auto">
              <a:xfrm>
                <a:off x="1966" y="1116"/>
                <a:ext cx="61" cy="107"/>
              </a:xfrm>
              <a:custGeom>
                <a:avLst/>
                <a:gdLst>
                  <a:gd name="T0" fmla="*/ 15 w 482"/>
                  <a:gd name="T1" fmla="*/ 0 h 854"/>
                  <a:gd name="T2" fmla="*/ 13 w 482"/>
                  <a:gd name="T3" fmla="*/ 4 h 854"/>
                  <a:gd name="T4" fmla="*/ 7 w 482"/>
                  <a:gd name="T5" fmla="*/ 9 h 854"/>
                  <a:gd name="T6" fmla="*/ 0 w 482"/>
                  <a:gd name="T7" fmla="*/ 18 h 854"/>
                  <a:gd name="T8" fmla="*/ 9 w 482"/>
                  <a:gd name="T9" fmla="*/ 34 h 854"/>
                  <a:gd name="T10" fmla="*/ 9 w 482"/>
                  <a:gd name="T11" fmla="*/ 45 h 854"/>
                  <a:gd name="T12" fmla="*/ 9 w 482"/>
                  <a:gd name="T13" fmla="*/ 51 h 854"/>
                  <a:gd name="T14" fmla="*/ 13 w 482"/>
                  <a:gd name="T15" fmla="*/ 60 h 854"/>
                  <a:gd name="T16" fmla="*/ 9 w 482"/>
                  <a:gd name="T17" fmla="*/ 82 h 854"/>
                  <a:gd name="T18" fmla="*/ 9 w 482"/>
                  <a:gd name="T19" fmla="*/ 90 h 854"/>
                  <a:gd name="T20" fmla="*/ 18 w 482"/>
                  <a:gd name="T21" fmla="*/ 96 h 854"/>
                  <a:gd name="T22" fmla="*/ 21 w 482"/>
                  <a:gd name="T23" fmla="*/ 106 h 854"/>
                  <a:gd name="T24" fmla="*/ 29 w 482"/>
                  <a:gd name="T25" fmla="*/ 107 h 854"/>
                  <a:gd name="T26" fmla="*/ 24 w 482"/>
                  <a:gd name="T27" fmla="*/ 93 h 854"/>
                  <a:gd name="T28" fmla="*/ 18 w 482"/>
                  <a:gd name="T29" fmla="*/ 87 h 854"/>
                  <a:gd name="T30" fmla="*/ 21 w 482"/>
                  <a:gd name="T31" fmla="*/ 68 h 854"/>
                  <a:gd name="T32" fmla="*/ 21 w 482"/>
                  <a:gd name="T33" fmla="*/ 57 h 854"/>
                  <a:gd name="T34" fmla="*/ 29 w 482"/>
                  <a:gd name="T35" fmla="*/ 60 h 854"/>
                  <a:gd name="T36" fmla="*/ 35 w 482"/>
                  <a:gd name="T37" fmla="*/ 60 h 854"/>
                  <a:gd name="T38" fmla="*/ 38 w 482"/>
                  <a:gd name="T39" fmla="*/ 54 h 854"/>
                  <a:gd name="T40" fmla="*/ 44 w 482"/>
                  <a:gd name="T41" fmla="*/ 48 h 854"/>
                  <a:gd name="T42" fmla="*/ 50 w 482"/>
                  <a:gd name="T43" fmla="*/ 54 h 854"/>
                  <a:gd name="T44" fmla="*/ 60 w 482"/>
                  <a:gd name="T45" fmla="*/ 57 h 854"/>
                  <a:gd name="T46" fmla="*/ 61 w 482"/>
                  <a:gd name="T47" fmla="*/ 51 h 854"/>
                  <a:gd name="T48" fmla="*/ 61 w 482"/>
                  <a:gd name="T49" fmla="*/ 42 h 854"/>
                  <a:gd name="T50" fmla="*/ 58 w 482"/>
                  <a:gd name="T51" fmla="*/ 34 h 854"/>
                  <a:gd name="T52" fmla="*/ 50 w 482"/>
                  <a:gd name="T53" fmla="*/ 23 h 854"/>
                  <a:gd name="T54" fmla="*/ 44 w 482"/>
                  <a:gd name="T55" fmla="*/ 17 h 854"/>
                  <a:gd name="T56" fmla="*/ 37 w 482"/>
                  <a:gd name="T57" fmla="*/ 18 h 854"/>
                  <a:gd name="T58" fmla="*/ 29 w 482"/>
                  <a:gd name="T59" fmla="*/ 23 h 854"/>
                  <a:gd name="T60" fmla="*/ 24 w 482"/>
                  <a:gd name="T61" fmla="*/ 17 h 854"/>
                  <a:gd name="T62" fmla="*/ 23 w 482"/>
                  <a:gd name="T63" fmla="*/ 7 h 854"/>
                  <a:gd name="T64" fmla="*/ 21 w 482"/>
                  <a:gd name="T65" fmla="*/ 3 h 854"/>
                  <a:gd name="T66" fmla="*/ 15 w 482"/>
                  <a:gd name="T67" fmla="*/ 0 h 85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82"/>
                  <a:gd name="T103" fmla="*/ 0 h 854"/>
                  <a:gd name="T104" fmla="*/ 482 w 482"/>
                  <a:gd name="T105" fmla="*/ 854 h 85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82" h="854">
                    <a:moveTo>
                      <a:pt x="122" y="0"/>
                    </a:moveTo>
                    <a:lnTo>
                      <a:pt x="99" y="28"/>
                    </a:lnTo>
                    <a:lnTo>
                      <a:pt x="58" y="75"/>
                    </a:lnTo>
                    <a:lnTo>
                      <a:pt x="0" y="140"/>
                    </a:lnTo>
                    <a:lnTo>
                      <a:pt x="75" y="272"/>
                    </a:lnTo>
                    <a:lnTo>
                      <a:pt x="75" y="360"/>
                    </a:lnTo>
                    <a:lnTo>
                      <a:pt x="75" y="406"/>
                    </a:lnTo>
                    <a:lnTo>
                      <a:pt x="99" y="476"/>
                    </a:lnTo>
                    <a:lnTo>
                      <a:pt x="75" y="656"/>
                    </a:lnTo>
                    <a:lnTo>
                      <a:pt x="75" y="720"/>
                    </a:lnTo>
                    <a:lnTo>
                      <a:pt x="145" y="767"/>
                    </a:lnTo>
                    <a:lnTo>
                      <a:pt x="168" y="848"/>
                    </a:lnTo>
                    <a:lnTo>
                      <a:pt x="232" y="854"/>
                    </a:lnTo>
                    <a:lnTo>
                      <a:pt x="192" y="743"/>
                    </a:lnTo>
                    <a:lnTo>
                      <a:pt x="145" y="697"/>
                    </a:lnTo>
                    <a:lnTo>
                      <a:pt x="168" y="540"/>
                    </a:lnTo>
                    <a:lnTo>
                      <a:pt x="168" y="453"/>
                    </a:lnTo>
                    <a:lnTo>
                      <a:pt x="232" y="476"/>
                    </a:lnTo>
                    <a:lnTo>
                      <a:pt x="279" y="476"/>
                    </a:lnTo>
                    <a:lnTo>
                      <a:pt x="302" y="429"/>
                    </a:lnTo>
                    <a:lnTo>
                      <a:pt x="349" y="384"/>
                    </a:lnTo>
                    <a:lnTo>
                      <a:pt x="394" y="429"/>
                    </a:lnTo>
                    <a:lnTo>
                      <a:pt x="476" y="453"/>
                    </a:lnTo>
                    <a:lnTo>
                      <a:pt x="482" y="406"/>
                    </a:lnTo>
                    <a:lnTo>
                      <a:pt x="482" y="337"/>
                    </a:lnTo>
                    <a:lnTo>
                      <a:pt x="459" y="272"/>
                    </a:lnTo>
                    <a:lnTo>
                      <a:pt x="394" y="180"/>
                    </a:lnTo>
                    <a:lnTo>
                      <a:pt x="349" y="133"/>
                    </a:lnTo>
                    <a:lnTo>
                      <a:pt x="296" y="140"/>
                    </a:lnTo>
                    <a:lnTo>
                      <a:pt x="232" y="180"/>
                    </a:lnTo>
                    <a:lnTo>
                      <a:pt x="192" y="133"/>
                    </a:lnTo>
                    <a:lnTo>
                      <a:pt x="185" y="58"/>
                    </a:lnTo>
                    <a:lnTo>
                      <a:pt x="168" y="23"/>
                    </a:lnTo>
                    <a:lnTo>
                      <a:pt x="12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8" name="Freeform 434"/>
              <p:cNvSpPr>
                <a:spLocks/>
              </p:cNvSpPr>
              <p:nvPr/>
            </p:nvSpPr>
            <p:spPr bwMode="auto">
              <a:xfrm>
                <a:off x="1929" y="1049"/>
                <a:ext cx="67" cy="135"/>
              </a:xfrm>
              <a:custGeom>
                <a:avLst/>
                <a:gdLst>
                  <a:gd name="T0" fmla="*/ 31 w 534"/>
                  <a:gd name="T1" fmla="*/ 0 h 1075"/>
                  <a:gd name="T2" fmla="*/ 25 w 534"/>
                  <a:gd name="T3" fmla="*/ 6 h 1075"/>
                  <a:gd name="T4" fmla="*/ 17 w 534"/>
                  <a:gd name="T5" fmla="*/ 14 h 1075"/>
                  <a:gd name="T6" fmla="*/ 12 w 534"/>
                  <a:gd name="T7" fmla="*/ 26 h 1075"/>
                  <a:gd name="T8" fmla="*/ 12 w 534"/>
                  <a:gd name="T9" fmla="*/ 39 h 1075"/>
                  <a:gd name="T10" fmla="*/ 4 w 534"/>
                  <a:gd name="T11" fmla="*/ 39 h 1075"/>
                  <a:gd name="T12" fmla="*/ 3 w 534"/>
                  <a:gd name="T13" fmla="*/ 44 h 1075"/>
                  <a:gd name="T14" fmla="*/ 2 w 534"/>
                  <a:gd name="T15" fmla="*/ 58 h 1075"/>
                  <a:gd name="T16" fmla="*/ 0 w 534"/>
                  <a:gd name="T17" fmla="*/ 64 h 1075"/>
                  <a:gd name="T18" fmla="*/ 8 w 534"/>
                  <a:gd name="T19" fmla="*/ 70 h 1075"/>
                  <a:gd name="T20" fmla="*/ 14 w 534"/>
                  <a:gd name="T21" fmla="*/ 90 h 1075"/>
                  <a:gd name="T22" fmla="*/ 19 w 534"/>
                  <a:gd name="T23" fmla="*/ 99 h 1075"/>
                  <a:gd name="T24" fmla="*/ 23 w 534"/>
                  <a:gd name="T25" fmla="*/ 101 h 1075"/>
                  <a:gd name="T26" fmla="*/ 28 w 534"/>
                  <a:gd name="T27" fmla="*/ 101 h 1075"/>
                  <a:gd name="T28" fmla="*/ 31 w 534"/>
                  <a:gd name="T29" fmla="*/ 90 h 1075"/>
                  <a:gd name="T30" fmla="*/ 36 w 534"/>
                  <a:gd name="T31" fmla="*/ 96 h 1075"/>
                  <a:gd name="T32" fmla="*/ 36 w 534"/>
                  <a:gd name="T33" fmla="*/ 104 h 1075"/>
                  <a:gd name="T34" fmla="*/ 42 w 534"/>
                  <a:gd name="T35" fmla="*/ 112 h 1075"/>
                  <a:gd name="T36" fmla="*/ 44 w 534"/>
                  <a:gd name="T37" fmla="*/ 115 h 1075"/>
                  <a:gd name="T38" fmla="*/ 44 w 534"/>
                  <a:gd name="T39" fmla="*/ 127 h 1075"/>
                  <a:gd name="T40" fmla="*/ 50 w 534"/>
                  <a:gd name="T41" fmla="*/ 135 h 1075"/>
                  <a:gd name="T42" fmla="*/ 50 w 534"/>
                  <a:gd name="T43" fmla="*/ 124 h 1075"/>
                  <a:gd name="T44" fmla="*/ 47 w 534"/>
                  <a:gd name="T45" fmla="*/ 118 h 1075"/>
                  <a:gd name="T46" fmla="*/ 47 w 534"/>
                  <a:gd name="T47" fmla="*/ 104 h 1075"/>
                  <a:gd name="T48" fmla="*/ 42 w 534"/>
                  <a:gd name="T49" fmla="*/ 93 h 1075"/>
                  <a:gd name="T50" fmla="*/ 38 w 534"/>
                  <a:gd name="T51" fmla="*/ 83 h 1075"/>
                  <a:gd name="T52" fmla="*/ 44 w 534"/>
                  <a:gd name="T53" fmla="*/ 77 h 1075"/>
                  <a:gd name="T54" fmla="*/ 48 w 534"/>
                  <a:gd name="T55" fmla="*/ 72 h 1075"/>
                  <a:gd name="T56" fmla="*/ 53 w 534"/>
                  <a:gd name="T57" fmla="*/ 67 h 1075"/>
                  <a:gd name="T58" fmla="*/ 59 w 534"/>
                  <a:gd name="T59" fmla="*/ 58 h 1075"/>
                  <a:gd name="T60" fmla="*/ 67 w 534"/>
                  <a:gd name="T61" fmla="*/ 51 h 1075"/>
                  <a:gd name="T62" fmla="*/ 63 w 534"/>
                  <a:gd name="T63" fmla="*/ 37 h 1075"/>
                  <a:gd name="T64" fmla="*/ 53 w 534"/>
                  <a:gd name="T65" fmla="*/ 36 h 1075"/>
                  <a:gd name="T66" fmla="*/ 44 w 534"/>
                  <a:gd name="T67" fmla="*/ 28 h 1075"/>
                  <a:gd name="T68" fmla="*/ 44 w 534"/>
                  <a:gd name="T69" fmla="*/ 17 h 1075"/>
                  <a:gd name="T70" fmla="*/ 39 w 534"/>
                  <a:gd name="T71" fmla="*/ 4 h 1075"/>
                  <a:gd name="T72" fmla="*/ 36 w 534"/>
                  <a:gd name="T73" fmla="*/ 3 h 1075"/>
                  <a:gd name="T74" fmla="*/ 31 w 534"/>
                  <a:gd name="T75" fmla="*/ 0 h 10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534"/>
                  <a:gd name="T115" fmla="*/ 0 h 1075"/>
                  <a:gd name="T116" fmla="*/ 534 w 534"/>
                  <a:gd name="T117" fmla="*/ 1075 h 1075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534" h="1075">
                    <a:moveTo>
                      <a:pt x="244" y="0"/>
                    </a:moveTo>
                    <a:lnTo>
                      <a:pt x="203" y="47"/>
                    </a:lnTo>
                    <a:lnTo>
                      <a:pt x="133" y="110"/>
                    </a:lnTo>
                    <a:lnTo>
                      <a:pt x="93" y="204"/>
                    </a:lnTo>
                    <a:lnTo>
                      <a:pt x="93" y="308"/>
                    </a:lnTo>
                    <a:lnTo>
                      <a:pt x="35" y="308"/>
                    </a:lnTo>
                    <a:lnTo>
                      <a:pt x="23" y="354"/>
                    </a:lnTo>
                    <a:lnTo>
                      <a:pt x="17" y="459"/>
                    </a:lnTo>
                    <a:lnTo>
                      <a:pt x="0" y="511"/>
                    </a:lnTo>
                    <a:lnTo>
                      <a:pt x="63" y="558"/>
                    </a:lnTo>
                    <a:lnTo>
                      <a:pt x="110" y="715"/>
                    </a:lnTo>
                    <a:lnTo>
                      <a:pt x="150" y="785"/>
                    </a:lnTo>
                    <a:lnTo>
                      <a:pt x="180" y="807"/>
                    </a:lnTo>
                    <a:lnTo>
                      <a:pt x="220" y="807"/>
                    </a:lnTo>
                    <a:lnTo>
                      <a:pt x="244" y="715"/>
                    </a:lnTo>
                    <a:lnTo>
                      <a:pt x="290" y="762"/>
                    </a:lnTo>
                    <a:lnTo>
                      <a:pt x="290" y="825"/>
                    </a:lnTo>
                    <a:lnTo>
                      <a:pt x="337" y="895"/>
                    </a:lnTo>
                    <a:lnTo>
                      <a:pt x="354" y="919"/>
                    </a:lnTo>
                    <a:lnTo>
                      <a:pt x="354" y="1011"/>
                    </a:lnTo>
                    <a:lnTo>
                      <a:pt x="401" y="1075"/>
                    </a:lnTo>
                    <a:lnTo>
                      <a:pt x="401" y="988"/>
                    </a:lnTo>
                    <a:lnTo>
                      <a:pt x="377" y="941"/>
                    </a:lnTo>
                    <a:lnTo>
                      <a:pt x="377" y="825"/>
                    </a:lnTo>
                    <a:lnTo>
                      <a:pt x="337" y="738"/>
                    </a:lnTo>
                    <a:lnTo>
                      <a:pt x="302" y="663"/>
                    </a:lnTo>
                    <a:lnTo>
                      <a:pt x="349" y="610"/>
                    </a:lnTo>
                    <a:lnTo>
                      <a:pt x="384" y="575"/>
                    </a:lnTo>
                    <a:lnTo>
                      <a:pt x="424" y="535"/>
                    </a:lnTo>
                    <a:lnTo>
                      <a:pt x="470" y="465"/>
                    </a:lnTo>
                    <a:lnTo>
                      <a:pt x="534" y="406"/>
                    </a:lnTo>
                    <a:lnTo>
                      <a:pt x="505" y="291"/>
                    </a:lnTo>
                    <a:lnTo>
                      <a:pt x="424" y="284"/>
                    </a:lnTo>
                    <a:lnTo>
                      <a:pt x="354" y="221"/>
                    </a:lnTo>
                    <a:lnTo>
                      <a:pt x="354" y="134"/>
                    </a:lnTo>
                    <a:lnTo>
                      <a:pt x="314" y="30"/>
                    </a:lnTo>
                    <a:lnTo>
                      <a:pt x="290" y="24"/>
                    </a:lnTo>
                    <a:lnTo>
                      <a:pt x="24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09" name="Freeform 435"/>
              <p:cNvSpPr>
                <a:spLocks/>
              </p:cNvSpPr>
              <p:nvPr/>
            </p:nvSpPr>
            <p:spPr bwMode="auto">
              <a:xfrm>
                <a:off x="1895" y="1068"/>
                <a:ext cx="36" cy="46"/>
              </a:xfrm>
              <a:custGeom>
                <a:avLst/>
                <a:gdLst>
                  <a:gd name="T0" fmla="*/ 34 w 291"/>
                  <a:gd name="T1" fmla="*/ 46 h 366"/>
                  <a:gd name="T2" fmla="*/ 30 w 291"/>
                  <a:gd name="T3" fmla="*/ 36 h 366"/>
                  <a:gd name="T4" fmla="*/ 22 w 291"/>
                  <a:gd name="T5" fmla="*/ 25 h 366"/>
                  <a:gd name="T6" fmla="*/ 17 w 291"/>
                  <a:gd name="T7" fmla="*/ 20 h 366"/>
                  <a:gd name="T8" fmla="*/ 11 w 291"/>
                  <a:gd name="T9" fmla="*/ 12 h 366"/>
                  <a:gd name="T10" fmla="*/ 8 w 291"/>
                  <a:gd name="T11" fmla="*/ 14 h 366"/>
                  <a:gd name="T12" fmla="*/ 8 w 291"/>
                  <a:gd name="T13" fmla="*/ 22 h 366"/>
                  <a:gd name="T14" fmla="*/ 2 w 291"/>
                  <a:gd name="T15" fmla="*/ 31 h 366"/>
                  <a:gd name="T16" fmla="*/ 2 w 291"/>
                  <a:gd name="T17" fmla="*/ 22 h 366"/>
                  <a:gd name="T18" fmla="*/ 2 w 291"/>
                  <a:gd name="T19" fmla="*/ 9 h 366"/>
                  <a:gd name="T20" fmla="*/ 0 w 291"/>
                  <a:gd name="T21" fmla="*/ 6 h 366"/>
                  <a:gd name="T22" fmla="*/ 0 w 291"/>
                  <a:gd name="T23" fmla="*/ 1 h 366"/>
                  <a:gd name="T24" fmla="*/ 4 w 291"/>
                  <a:gd name="T25" fmla="*/ 0 h 366"/>
                  <a:gd name="T26" fmla="*/ 17 w 291"/>
                  <a:gd name="T27" fmla="*/ 3 h 366"/>
                  <a:gd name="T28" fmla="*/ 19 w 291"/>
                  <a:gd name="T29" fmla="*/ 8 h 366"/>
                  <a:gd name="T30" fmla="*/ 25 w 291"/>
                  <a:gd name="T31" fmla="*/ 7 h 366"/>
                  <a:gd name="T32" fmla="*/ 28 w 291"/>
                  <a:gd name="T33" fmla="*/ 12 h 366"/>
                  <a:gd name="T34" fmla="*/ 29 w 291"/>
                  <a:gd name="T35" fmla="*/ 20 h 366"/>
                  <a:gd name="T36" fmla="*/ 35 w 291"/>
                  <a:gd name="T37" fmla="*/ 28 h 366"/>
                  <a:gd name="T38" fmla="*/ 36 w 291"/>
                  <a:gd name="T39" fmla="*/ 31 h 366"/>
                  <a:gd name="T40" fmla="*/ 35 w 291"/>
                  <a:gd name="T41" fmla="*/ 39 h 366"/>
                  <a:gd name="T42" fmla="*/ 34 w 291"/>
                  <a:gd name="T43" fmla="*/ 46 h 36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91"/>
                  <a:gd name="T67" fmla="*/ 0 h 366"/>
                  <a:gd name="T68" fmla="*/ 291 w 291"/>
                  <a:gd name="T69" fmla="*/ 366 h 36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91" h="366">
                    <a:moveTo>
                      <a:pt x="274" y="366"/>
                    </a:moveTo>
                    <a:lnTo>
                      <a:pt x="245" y="289"/>
                    </a:lnTo>
                    <a:lnTo>
                      <a:pt x="175" y="202"/>
                    </a:lnTo>
                    <a:lnTo>
                      <a:pt x="134" y="156"/>
                    </a:lnTo>
                    <a:lnTo>
                      <a:pt x="88" y="92"/>
                    </a:lnTo>
                    <a:lnTo>
                      <a:pt x="65" y="110"/>
                    </a:lnTo>
                    <a:lnTo>
                      <a:pt x="65" y="179"/>
                    </a:lnTo>
                    <a:lnTo>
                      <a:pt x="18" y="249"/>
                    </a:lnTo>
                    <a:lnTo>
                      <a:pt x="18" y="179"/>
                    </a:lnTo>
                    <a:lnTo>
                      <a:pt x="18" y="69"/>
                    </a:lnTo>
                    <a:lnTo>
                      <a:pt x="0" y="45"/>
                    </a:lnTo>
                    <a:lnTo>
                      <a:pt x="0" y="5"/>
                    </a:lnTo>
                    <a:lnTo>
                      <a:pt x="30" y="0"/>
                    </a:lnTo>
                    <a:lnTo>
                      <a:pt x="140" y="22"/>
                    </a:lnTo>
                    <a:lnTo>
                      <a:pt x="152" y="63"/>
                    </a:lnTo>
                    <a:lnTo>
                      <a:pt x="204" y="57"/>
                    </a:lnTo>
                    <a:lnTo>
                      <a:pt x="227" y="98"/>
                    </a:lnTo>
                    <a:lnTo>
                      <a:pt x="233" y="162"/>
                    </a:lnTo>
                    <a:lnTo>
                      <a:pt x="279" y="226"/>
                    </a:lnTo>
                    <a:lnTo>
                      <a:pt x="291" y="249"/>
                    </a:lnTo>
                    <a:lnTo>
                      <a:pt x="285" y="313"/>
                    </a:lnTo>
                    <a:lnTo>
                      <a:pt x="274" y="36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0" name="Freeform 436"/>
              <p:cNvSpPr>
                <a:spLocks/>
              </p:cNvSpPr>
              <p:nvPr/>
            </p:nvSpPr>
            <p:spPr bwMode="auto">
              <a:xfrm>
                <a:off x="1892" y="1041"/>
                <a:ext cx="66" cy="67"/>
              </a:xfrm>
              <a:custGeom>
                <a:avLst/>
                <a:gdLst>
                  <a:gd name="T0" fmla="*/ 39 w 535"/>
                  <a:gd name="T1" fmla="*/ 67 h 535"/>
                  <a:gd name="T2" fmla="*/ 39 w 535"/>
                  <a:gd name="T3" fmla="*/ 59 h 535"/>
                  <a:gd name="T4" fmla="*/ 31 w 535"/>
                  <a:gd name="T5" fmla="*/ 47 h 535"/>
                  <a:gd name="T6" fmla="*/ 31 w 535"/>
                  <a:gd name="T7" fmla="*/ 42 h 535"/>
                  <a:gd name="T8" fmla="*/ 31 w 535"/>
                  <a:gd name="T9" fmla="*/ 39 h 535"/>
                  <a:gd name="T10" fmla="*/ 29 w 535"/>
                  <a:gd name="T11" fmla="*/ 36 h 535"/>
                  <a:gd name="T12" fmla="*/ 22 w 535"/>
                  <a:gd name="T13" fmla="*/ 36 h 535"/>
                  <a:gd name="T14" fmla="*/ 20 w 535"/>
                  <a:gd name="T15" fmla="*/ 31 h 535"/>
                  <a:gd name="T16" fmla="*/ 5 w 535"/>
                  <a:gd name="T17" fmla="*/ 28 h 535"/>
                  <a:gd name="T18" fmla="*/ 1 w 535"/>
                  <a:gd name="T19" fmla="*/ 28 h 535"/>
                  <a:gd name="T20" fmla="*/ 0 w 535"/>
                  <a:gd name="T21" fmla="*/ 25 h 535"/>
                  <a:gd name="T22" fmla="*/ 4 w 535"/>
                  <a:gd name="T23" fmla="*/ 12 h 535"/>
                  <a:gd name="T24" fmla="*/ 9 w 535"/>
                  <a:gd name="T25" fmla="*/ 12 h 535"/>
                  <a:gd name="T26" fmla="*/ 9 w 535"/>
                  <a:gd name="T27" fmla="*/ 20 h 535"/>
                  <a:gd name="T28" fmla="*/ 14 w 535"/>
                  <a:gd name="T29" fmla="*/ 26 h 535"/>
                  <a:gd name="T30" fmla="*/ 28 w 535"/>
                  <a:gd name="T31" fmla="*/ 23 h 535"/>
                  <a:gd name="T32" fmla="*/ 28 w 535"/>
                  <a:gd name="T33" fmla="*/ 10 h 535"/>
                  <a:gd name="T34" fmla="*/ 34 w 535"/>
                  <a:gd name="T35" fmla="*/ 8 h 535"/>
                  <a:gd name="T36" fmla="*/ 40 w 535"/>
                  <a:gd name="T37" fmla="*/ 4 h 535"/>
                  <a:gd name="T38" fmla="*/ 45 w 535"/>
                  <a:gd name="T39" fmla="*/ 0 h 535"/>
                  <a:gd name="T40" fmla="*/ 52 w 535"/>
                  <a:gd name="T41" fmla="*/ 0 h 535"/>
                  <a:gd name="T42" fmla="*/ 55 w 535"/>
                  <a:gd name="T43" fmla="*/ 0 h 535"/>
                  <a:gd name="T44" fmla="*/ 57 w 535"/>
                  <a:gd name="T45" fmla="*/ 5 h 535"/>
                  <a:gd name="T46" fmla="*/ 66 w 535"/>
                  <a:gd name="T47" fmla="*/ 9 h 535"/>
                  <a:gd name="T48" fmla="*/ 62 w 535"/>
                  <a:gd name="T49" fmla="*/ 13 h 535"/>
                  <a:gd name="T50" fmla="*/ 52 w 535"/>
                  <a:gd name="T51" fmla="*/ 24 h 535"/>
                  <a:gd name="T52" fmla="*/ 49 w 535"/>
                  <a:gd name="T53" fmla="*/ 31 h 535"/>
                  <a:gd name="T54" fmla="*/ 47 w 535"/>
                  <a:gd name="T55" fmla="*/ 42 h 535"/>
                  <a:gd name="T56" fmla="*/ 47 w 535"/>
                  <a:gd name="T57" fmla="*/ 47 h 535"/>
                  <a:gd name="T58" fmla="*/ 42 w 535"/>
                  <a:gd name="T59" fmla="*/ 47 h 535"/>
                  <a:gd name="T60" fmla="*/ 39 w 535"/>
                  <a:gd name="T61" fmla="*/ 56 h 535"/>
                  <a:gd name="T62" fmla="*/ 39 w 535"/>
                  <a:gd name="T63" fmla="*/ 67 h 53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535"/>
                  <a:gd name="T97" fmla="*/ 0 h 535"/>
                  <a:gd name="T98" fmla="*/ 535 w 535"/>
                  <a:gd name="T99" fmla="*/ 535 h 53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535" h="535">
                    <a:moveTo>
                      <a:pt x="314" y="535"/>
                    </a:moveTo>
                    <a:lnTo>
                      <a:pt x="314" y="471"/>
                    </a:lnTo>
                    <a:lnTo>
                      <a:pt x="250" y="378"/>
                    </a:lnTo>
                    <a:lnTo>
                      <a:pt x="250" y="332"/>
                    </a:lnTo>
                    <a:lnTo>
                      <a:pt x="250" y="309"/>
                    </a:lnTo>
                    <a:lnTo>
                      <a:pt x="238" y="285"/>
                    </a:lnTo>
                    <a:lnTo>
                      <a:pt x="175" y="291"/>
                    </a:lnTo>
                    <a:lnTo>
                      <a:pt x="163" y="250"/>
                    </a:lnTo>
                    <a:lnTo>
                      <a:pt x="41" y="222"/>
                    </a:lnTo>
                    <a:lnTo>
                      <a:pt x="6" y="222"/>
                    </a:lnTo>
                    <a:lnTo>
                      <a:pt x="0" y="198"/>
                    </a:lnTo>
                    <a:lnTo>
                      <a:pt x="35" y="94"/>
                    </a:lnTo>
                    <a:lnTo>
                      <a:pt x="70" y="94"/>
                    </a:lnTo>
                    <a:lnTo>
                      <a:pt x="70" y="157"/>
                    </a:lnTo>
                    <a:lnTo>
                      <a:pt x="111" y="204"/>
                    </a:lnTo>
                    <a:lnTo>
                      <a:pt x="227" y="180"/>
                    </a:lnTo>
                    <a:lnTo>
                      <a:pt x="227" y="77"/>
                    </a:lnTo>
                    <a:lnTo>
                      <a:pt x="273" y="65"/>
                    </a:lnTo>
                    <a:lnTo>
                      <a:pt x="325" y="30"/>
                    </a:lnTo>
                    <a:lnTo>
                      <a:pt x="367" y="0"/>
                    </a:lnTo>
                    <a:lnTo>
                      <a:pt x="424" y="0"/>
                    </a:lnTo>
                    <a:lnTo>
                      <a:pt x="442" y="0"/>
                    </a:lnTo>
                    <a:lnTo>
                      <a:pt x="459" y="42"/>
                    </a:lnTo>
                    <a:lnTo>
                      <a:pt x="535" y="70"/>
                    </a:lnTo>
                    <a:lnTo>
                      <a:pt x="506" y="105"/>
                    </a:lnTo>
                    <a:lnTo>
                      <a:pt x="424" y="192"/>
                    </a:lnTo>
                    <a:lnTo>
                      <a:pt x="395" y="250"/>
                    </a:lnTo>
                    <a:lnTo>
                      <a:pt x="384" y="332"/>
                    </a:lnTo>
                    <a:lnTo>
                      <a:pt x="384" y="378"/>
                    </a:lnTo>
                    <a:lnTo>
                      <a:pt x="337" y="378"/>
                    </a:lnTo>
                    <a:lnTo>
                      <a:pt x="314" y="448"/>
                    </a:lnTo>
                    <a:lnTo>
                      <a:pt x="314" y="53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1" name="Freeform 437"/>
              <p:cNvSpPr>
                <a:spLocks/>
              </p:cNvSpPr>
              <p:nvPr/>
            </p:nvSpPr>
            <p:spPr bwMode="auto">
              <a:xfrm>
                <a:off x="1900" y="1050"/>
                <a:ext cx="21" cy="16"/>
              </a:xfrm>
              <a:custGeom>
                <a:avLst/>
                <a:gdLst>
                  <a:gd name="T0" fmla="*/ 0 w 168"/>
                  <a:gd name="T1" fmla="*/ 2 h 127"/>
                  <a:gd name="T2" fmla="*/ 0 w 168"/>
                  <a:gd name="T3" fmla="*/ 9 h 127"/>
                  <a:gd name="T4" fmla="*/ 2 w 168"/>
                  <a:gd name="T5" fmla="*/ 13 h 127"/>
                  <a:gd name="T6" fmla="*/ 6 w 168"/>
                  <a:gd name="T7" fmla="*/ 16 h 127"/>
                  <a:gd name="T8" fmla="*/ 14 w 168"/>
                  <a:gd name="T9" fmla="*/ 14 h 127"/>
                  <a:gd name="T10" fmla="*/ 21 w 168"/>
                  <a:gd name="T11" fmla="*/ 12 h 127"/>
                  <a:gd name="T12" fmla="*/ 20 w 168"/>
                  <a:gd name="T13" fmla="*/ 4 h 127"/>
                  <a:gd name="T14" fmla="*/ 21 w 168"/>
                  <a:gd name="T15" fmla="*/ 0 h 127"/>
                  <a:gd name="T16" fmla="*/ 12 w 168"/>
                  <a:gd name="T17" fmla="*/ 2 h 127"/>
                  <a:gd name="T18" fmla="*/ 4 w 168"/>
                  <a:gd name="T19" fmla="*/ 2 h 127"/>
                  <a:gd name="T20" fmla="*/ 0 w 168"/>
                  <a:gd name="T21" fmla="*/ 2 h 1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8"/>
                  <a:gd name="T34" fmla="*/ 0 h 127"/>
                  <a:gd name="T35" fmla="*/ 168 w 168"/>
                  <a:gd name="T36" fmla="*/ 127 h 127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8" h="127">
                    <a:moveTo>
                      <a:pt x="0" y="17"/>
                    </a:moveTo>
                    <a:lnTo>
                      <a:pt x="0" y="75"/>
                    </a:lnTo>
                    <a:lnTo>
                      <a:pt x="18" y="103"/>
                    </a:lnTo>
                    <a:lnTo>
                      <a:pt x="46" y="127"/>
                    </a:lnTo>
                    <a:lnTo>
                      <a:pt x="116" y="110"/>
                    </a:lnTo>
                    <a:lnTo>
                      <a:pt x="168" y="98"/>
                    </a:lnTo>
                    <a:lnTo>
                      <a:pt x="163" y="33"/>
                    </a:lnTo>
                    <a:lnTo>
                      <a:pt x="168" y="0"/>
                    </a:lnTo>
                    <a:lnTo>
                      <a:pt x="98" y="17"/>
                    </a:lnTo>
                    <a:lnTo>
                      <a:pt x="29" y="17"/>
                    </a:lnTo>
                    <a:lnTo>
                      <a:pt x="0" y="1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2" name="Freeform 438"/>
              <p:cNvSpPr>
                <a:spLocks/>
              </p:cNvSpPr>
              <p:nvPr/>
            </p:nvSpPr>
            <p:spPr bwMode="auto">
              <a:xfrm>
                <a:off x="1751" y="970"/>
                <a:ext cx="146" cy="231"/>
              </a:xfrm>
              <a:custGeom>
                <a:avLst/>
                <a:gdLst>
                  <a:gd name="T0" fmla="*/ 44 w 1169"/>
                  <a:gd name="T1" fmla="*/ 0 h 1848"/>
                  <a:gd name="T2" fmla="*/ 28 w 1169"/>
                  <a:gd name="T3" fmla="*/ 6 h 1848"/>
                  <a:gd name="T4" fmla="*/ 25 w 1169"/>
                  <a:gd name="T5" fmla="*/ 9 h 1848"/>
                  <a:gd name="T6" fmla="*/ 25 w 1169"/>
                  <a:gd name="T7" fmla="*/ 14 h 1848"/>
                  <a:gd name="T8" fmla="*/ 33 w 1169"/>
                  <a:gd name="T9" fmla="*/ 23 h 1848"/>
                  <a:gd name="T10" fmla="*/ 28 w 1169"/>
                  <a:gd name="T11" fmla="*/ 31 h 1848"/>
                  <a:gd name="T12" fmla="*/ 30 w 1169"/>
                  <a:gd name="T13" fmla="*/ 39 h 1848"/>
                  <a:gd name="T14" fmla="*/ 48 w 1169"/>
                  <a:gd name="T15" fmla="*/ 42 h 1848"/>
                  <a:gd name="T16" fmla="*/ 48 w 1169"/>
                  <a:gd name="T17" fmla="*/ 45 h 1848"/>
                  <a:gd name="T18" fmla="*/ 42 w 1169"/>
                  <a:gd name="T19" fmla="*/ 51 h 1848"/>
                  <a:gd name="T20" fmla="*/ 33 w 1169"/>
                  <a:gd name="T21" fmla="*/ 73 h 1848"/>
                  <a:gd name="T22" fmla="*/ 28 w 1169"/>
                  <a:gd name="T23" fmla="*/ 82 h 1848"/>
                  <a:gd name="T24" fmla="*/ 11 w 1169"/>
                  <a:gd name="T25" fmla="*/ 87 h 1848"/>
                  <a:gd name="T26" fmla="*/ 14 w 1169"/>
                  <a:gd name="T27" fmla="*/ 96 h 1848"/>
                  <a:gd name="T28" fmla="*/ 22 w 1169"/>
                  <a:gd name="T29" fmla="*/ 107 h 1848"/>
                  <a:gd name="T30" fmla="*/ 14 w 1169"/>
                  <a:gd name="T31" fmla="*/ 112 h 1848"/>
                  <a:gd name="T32" fmla="*/ 8 w 1169"/>
                  <a:gd name="T33" fmla="*/ 109 h 1848"/>
                  <a:gd name="T34" fmla="*/ 0 w 1169"/>
                  <a:gd name="T35" fmla="*/ 107 h 1848"/>
                  <a:gd name="T36" fmla="*/ 0 w 1169"/>
                  <a:gd name="T37" fmla="*/ 112 h 1848"/>
                  <a:gd name="T38" fmla="*/ 3 w 1169"/>
                  <a:gd name="T39" fmla="*/ 118 h 1848"/>
                  <a:gd name="T40" fmla="*/ 17 w 1169"/>
                  <a:gd name="T41" fmla="*/ 118 h 1848"/>
                  <a:gd name="T42" fmla="*/ 17 w 1169"/>
                  <a:gd name="T43" fmla="*/ 120 h 1848"/>
                  <a:gd name="T44" fmla="*/ 8 w 1169"/>
                  <a:gd name="T45" fmla="*/ 123 h 1848"/>
                  <a:gd name="T46" fmla="*/ 17 w 1169"/>
                  <a:gd name="T47" fmla="*/ 134 h 1848"/>
                  <a:gd name="T48" fmla="*/ 25 w 1169"/>
                  <a:gd name="T49" fmla="*/ 134 h 1848"/>
                  <a:gd name="T50" fmla="*/ 30 w 1169"/>
                  <a:gd name="T51" fmla="*/ 120 h 1848"/>
                  <a:gd name="T52" fmla="*/ 33 w 1169"/>
                  <a:gd name="T53" fmla="*/ 129 h 1848"/>
                  <a:gd name="T54" fmla="*/ 36 w 1169"/>
                  <a:gd name="T55" fmla="*/ 158 h 1848"/>
                  <a:gd name="T56" fmla="*/ 50 w 1169"/>
                  <a:gd name="T57" fmla="*/ 194 h 1848"/>
                  <a:gd name="T58" fmla="*/ 59 w 1169"/>
                  <a:gd name="T59" fmla="*/ 214 h 1848"/>
                  <a:gd name="T60" fmla="*/ 68 w 1169"/>
                  <a:gd name="T61" fmla="*/ 228 h 1848"/>
                  <a:gd name="T62" fmla="*/ 70 w 1169"/>
                  <a:gd name="T63" fmla="*/ 231 h 1848"/>
                  <a:gd name="T64" fmla="*/ 84 w 1169"/>
                  <a:gd name="T65" fmla="*/ 222 h 1848"/>
                  <a:gd name="T66" fmla="*/ 98 w 1169"/>
                  <a:gd name="T67" fmla="*/ 194 h 1848"/>
                  <a:gd name="T68" fmla="*/ 104 w 1169"/>
                  <a:gd name="T69" fmla="*/ 166 h 1848"/>
                  <a:gd name="T70" fmla="*/ 113 w 1169"/>
                  <a:gd name="T71" fmla="*/ 161 h 1848"/>
                  <a:gd name="T72" fmla="*/ 135 w 1169"/>
                  <a:gd name="T73" fmla="*/ 146 h 1848"/>
                  <a:gd name="T74" fmla="*/ 144 w 1169"/>
                  <a:gd name="T75" fmla="*/ 132 h 1848"/>
                  <a:gd name="T76" fmla="*/ 146 w 1169"/>
                  <a:gd name="T77" fmla="*/ 129 h 1848"/>
                  <a:gd name="T78" fmla="*/ 146 w 1169"/>
                  <a:gd name="T79" fmla="*/ 107 h 1848"/>
                  <a:gd name="T80" fmla="*/ 144 w 1169"/>
                  <a:gd name="T81" fmla="*/ 101 h 1848"/>
                  <a:gd name="T82" fmla="*/ 141 w 1169"/>
                  <a:gd name="T83" fmla="*/ 96 h 1848"/>
                  <a:gd name="T84" fmla="*/ 141 w 1169"/>
                  <a:gd name="T85" fmla="*/ 93 h 1848"/>
                  <a:gd name="T86" fmla="*/ 124 w 1169"/>
                  <a:gd name="T87" fmla="*/ 93 h 1848"/>
                  <a:gd name="T88" fmla="*/ 118 w 1169"/>
                  <a:gd name="T89" fmla="*/ 90 h 1848"/>
                  <a:gd name="T90" fmla="*/ 110 w 1169"/>
                  <a:gd name="T91" fmla="*/ 85 h 1848"/>
                  <a:gd name="T92" fmla="*/ 98 w 1169"/>
                  <a:gd name="T93" fmla="*/ 85 h 1848"/>
                  <a:gd name="T94" fmla="*/ 84 w 1169"/>
                  <a:gd name="T95" fmla="*/ 70 h 1848"/>
                  <a:gd name="T96" fmla="*/ 84 w 1169"/>
                  <a:gd name="T97" fmla="*/ 68 h 1848"/>
                  <a:gd name="T98" fmla="*/ 84 w 1169"/>
                  <a:gd name="T99" fmla="*/ 59 h 1848"/>
                  <a:gd name="T100" fmla="*/ 76 w 1169"/>
                  <a:gd name="T101" fmla="*/ 57 h 1848"/>
                  <a:gd name="T102" fmla="*/ 70 w 1169"/>
                  <a:gd name="T103" fmla="*/ 51 h 1848"/>
                  <a:gd name="T104" fmla="*/ 68 w 1169"/>
                  <a:gd name="T105" fmla="*/ 39 h 1848"/>
                  <a:gd name="T106" fmla="*/ 68 w 1169"/>
                  <a:gd name="T107" fmla="*/ 34 h 1848"/>
                  <a:gd name="T108" fmla="*/ 73 w 1169"/>
                  <a:gd name="T109" fmla="*/ 23 h 1848"/>
                  <a:gd name="T110" fmla="*/ 76 w 1169"/>
                  <a:gd name="T111" fmla="*/ 17 h 1848"/>
                  <a:gd name="T112" fmla="*/ 76 w 1169"/>
                  <a:gd name="T113" fmla="*/ 6 h 1848"/>
                  <a:gd name="T114" fmla="*/ 68 w 1169"/>
                  <a:gd name="T115" fmla="*/ 12 h 1848"/>
                  <a:gd name="T116" fmla="*/ 63 w 1169"/>
                  <a:gd name="T117" fmla="*/ 13 h 1848"/>
                  <a:gd name="T118" fmla="*/ 50 w 1169"/>
                  <a:gd name="T119" fmla="*/ 12 h 1848"/>
                  <a:gd name="T120" fmla="*/ 47 w 1169"/>
                  <a:gd name="T121" fmla="*/ 3 h 1848"/>
                  <a:gd name="T122" fmla="*/ 44 w 1169"/>
                  <a:gd name="T123" fmla="*/ 0 h 184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169"/>
                  <a:gd name="T187" fmla="*/ 0 h 1848"/>
                  <a:gd name="T188" fmla="*/ 1169 w 1169"/>
                  <a:gd name="T189" fmla="*/ 1848 h 184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169" h="1848">
                    <a:moveTo>
                      <a:pt x="356" y="0"/>
                    </a:moveTo>
                    <a:lnTo>
                      <a:pt x="222" y="47"/>
                    </a:lnTo>
                    <a:lnTo>
                      <a:pt x="199" y="70"/>
                    </a:lnTo>
                    <a:lnTo>
                      <a:pt x="199" y="110"/>
                    </a:lnTo>
                    <a:lnTo>
                      <a:pt x="268" y="180"/>
                    </a:lnTo>
                    <a:lnTo>
                      <a:pt x="222" y="250"/>
                    </a:lnTo>
                    <a:lnTo>
                      <a:pt x="244" y="314"/>
                    </a:lnTo>
                    <a:lnTo>
                      <a:pt x="384" y="337"/>
                    </a:lnTo>
                    <a:lnTo>
                      <a:pt x="384" y="361"/>
                    </a:lnTo>
                    <a:lnTo>
                      <a:pt x="338" y="406"/>
                    </a:lnTo>
                    <a:lnTo>
                      <a:pt x="268" y="587"/>
                    </a:lnTo>
                    <a:lnTo>
                      <a:pt x="222" y="657"/>
                    </a:lnTo>
                    <a:lnTo>
                      <a:pt x="88" y="697"/>
                    </a:lnTo>
                    <a:lnTo>
                      <a:pt x="112" y="767"/>
                    </a:lnTo>
                    <a:lnTo>
                      <a:pt x="175" y="854"/>
                    </a:lnTo>
                    <a:lnTo>
                      <a:pt x="112" y="895"/>
                    </a:lnTo>
                    <a:lnTo>
                      <a:pt x="65" y="872"/>
                    </a:lnTo>
                    <a:lnTo>
                      <a:pt x="0" y="854"/>
                    </a:lnTo>
                    <a:lnTo>
                      <a:pt x="0" y="895"/>
                    </a:lnTo>
                    <a:lnTo>
                      <a:pt x="24" y="941"/>
                    </a:lnTo>
                    <a:lnTo>
                      <a:pt x="134" y="941"/>
                    </a:lnTo>
                    <a:lnTo>
                      <a:pt x="134" y="964"/>
                    </a:lnTo>
                    <a:lnTo>
                      <a:pt x="65" y="987"/>
                    </a:lnTo>
                    <a:lnTo>
                      <a:pt x="134" y="1074"/>
                    </a:lnTo>
                    <a:lnTo>
                      <a:pt x="199" y="1074"/>
                    </a:lnTo>
                    <a:lnTo>
                      <a:pt x="244" y="964"/>
                    </a:lnTo>
                    <a:lnTo>
                      <a:pt x="268" y="1034"/>
                    </a:lnTo>
                    <a:lnTo>
                      <a:pt x="291" y="1261"/>
                    </a:lnTo>
                    <a:lnTo>
                      <a:pt x="401" y="1552"/>
                    </a:lnTo>
                    <a:lnTo>
                      <a:pt x="471" y="1708"/>
                    </a:lnTo>
                    <a:lnTo>
                      <a:pt x="541" y="1824"/>
                    </a:lnTo>
                    <a:lnTo>
                      <a:pt x="558" y="1848"/>
                    </a:lnTo>
                    <a:lnTo>
                      <a:pt x="675" y="1778"/>
                    </a:lnTo>
                    <a:lnTo>
                      <a:pt x="785" y="1552"/>
                    </a:lnTo>
                    <a:lnTo>
                      <a:pt x="832" y="1325"/>
                    </a:lnTo>
                    <a:lnTo>
                      <a:pt x="902" y="1284"/>
                    </a:lnTo>
                    <a:lnTo>
                      <a:pt x="1082" y="1168"/>
                    </a:lnTo>
                    <a:lnTo>
                      <a:pt x="1151" y="1057"/>
                    </a:lnTo>
                    <a:lnTo>
                      <a:pt x="1169" y="1034"/>
                    </a:lnTo>
                    <a:lnTo>
                      <a:pt x="1169" y="854"/>
                    </a:lnTo>
                    <a:lnTo>
                      <a:pt x="1151" y="807"/>
                    </a:lnTo>
                    <a:lnTo>
                      <a:pt x="1128" y="767"/>
                    </a:lnTo>
                    <a:lnTo>
                      <a:pt x="1128" y="743"/>
                    </a:lnTo>
                    <a:lnTo>
                      <a:pt x="994" y="743"/>
                    </a:lnTo>
                    <a:lnTo>
                      <a:pt x="948" y="720"/>
                    </a:lnTo>
                    <a:lnTo>
                      <a:pt x="878" y="680"/>
                    </a:lnTo>
                    <a:lnTo>
                      <a:pt x="785" y="680"/>
                    </a:lnTo>
                    <a:lnTo>
                      <a:pt x="675" y="563"/>
                    </a:lnTo>
                    <a:lnTo>
                      <a:pt x="675" y="541"/>
                    </a:lnTo>
                    <a:lnTo>
                      <a:pt x="675" y="471"/>
                    </a:lnTo>
                    <a:lnTo>
                      <a:pt x="605" y="453"/>
                    </a:lnTo>
                    <a:lnTo>
                      <a:pt x="558" y="406"/>
                    </a:lnTo>
                    <a:lnTo>
                      <a:pt x="541" y="314"/>
                    </a:lnTo>
                    <a:lnTo>
                      <a:pt x="541" y="274"/>
                    </a:lnTo>
                    <a:lnTo>
                      <a:pt x="581" y="180"/>
                    </a:lnTo>
                    <a:lnTo>
                      <a:pt x="605" y="134"/>
                    </a:lnTo>
                    <a:lnTo>
                      <a:pt x="605" y="47"/>
                    </a:lnTo>
                    <a:lnTo>
                      <a:pt x="541" y="99"/>
                    </a:lnTo>
                    <a:lnTo>
                      <a:pt x="506" y="105"/>
                    </a:lnTo>
                    <a:lnTo>
                      <a:pt x="401" y="93"/>
                    </a:lnTo>
                    <a:lnTo>
                      <a:pt x="373" y="23"/>
                    </a:lnTo>
                    <a:lnTo>
                      <a:pt x="356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3" name="Freeform 439"/>
              <p:cNvSpPr>
                <a:spLocks/>
              </p:cNvSpPr>
              <p:nvPr/>
            </p:nvSpPr>
            <p:spPr bwMode="auto">
              <a:xfrm>
                <a:off x="1835" y="1029"/>
                <a:ext cx="61" cy="34"/>
              </a:xfrm>
              <a:custGeom>
                <a:avLst/>
                <a:gdLst>
                  <a:gd name="T0" fmla="*/ 0 w 488"/>
                  <a:gd name="T1" fmla="*/ 0 h 272"/>
                  <a:gd name="T2" fmla="*/ 0 w 488"/>
                  <a:gd name="T3" fmla="*/ 6 h 272"/>
                  <a:gd name="T4" fmla="*/ 0 w 488"/>
                  <a:gd name="T5" fmla="*/ 11 h 272"/>
                  <a:gd name="T6" fmla="*/ 12 w 488"/>
                  <a:gd name="T7" fmla="*/ 23 h 272"/>
                  <a:gd name="T8" fmla="*/ 15 w 488"/>
                  <a:gd name="T9" fmla="*/ 26 h 272"/>
                  <a:gd name="T10" fmla="*/ 25 w 488"/>
                  <a:gd name="T11" fmla="*/ 26 h 272"/>
                  <a:gd name="T12" fmla="*/ 34 w 488"/>
                  <a:gd name="T13" fmla="*/ 31 h 272"/>
                  <a:gd name="T14" fmla="*/ 39 w 488"/>
                  <a:gd name="T15" fmla="*/ 34 h 272"/>
                  <a:gd name="T16" fmla="*/ 42 w 488"/>
                  <a:gd name="T17" fmla="*/ 34 h 272"/>
                  <a:gd name="T18" fmla="*/ 54 w 488"/>
                  <a:gd name="T19" fmla="*/ 34 h 272"/>
                  <a:gd name="T20" fmla="*/ 57 w 488"/>
                  <a:gd name="T21" fmla="*/ 34 h 272"/>
                  <a:gd name="T22" fmla="*/ 61 w 488"/>
                  <a:gd name="T23" fmla="*/ 28 h 272"/>
                  <a:gd name="T24" fmla="*/ 61 w 488"/>
                  <a:gd name="T25" fmla="*/ 23 h 272"/>
                  <a:gd name="T26" fmla="*/ 51 w 488"/>
                  <a:gd name="T27" fmla="*/ 23 h 272"/>
                  <a:gd name="T28" fmla="*/ 48 w 488"/>
                  <a:gd name="T29" fmla="*/ 20 h 272"/>
                  <a:gd name="T30" fmla="*/ 45 w 488"/>
                  <a:gd name="T31" fmla="*/ 15 h 272"/>
                  <a:gd name="T32" fmla="*/ 40 w 488"/>
                  <a:gd name="T33" fmla="*/ 15 h 272"/>
                  <a:gd name="T34" fmla="*/ 35 w 488"/>
                  <a:gd name="T35" fmla="*/ 17 h 272"/>
                  <a:gd name="T36" fmla="*/ 24 w 488"/>
                  <a:gd name="T37" fmla="*/ 11 h 272"/>
                  <a:gd name="T38" fmla="*/ 16 w 488"/>
                  <a:gd name="T39" fmla="*/ 6 h 272"/>
                  <a:gd name="T40" fmla="*/ 8 w 488"/>
                  <a:gd name="T41" fmla="*/ 3 h 272"/>
                  <a:gd name="T42" fmla="*/ 0 w 488"/>
                  <a:gd name="T43" fmla="*/ 0 h 27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88"/>
                  <a:gd name="T67" fmla="*/ 0 h 272"/>
                  <a:gd name="T68" fmla="*/ 488 w 488"/>
                  <a:gd name="T69" fmla="*/ 272 h 27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88" h="272">
                    <a:moveTo>
                      <a:pt x="0" y="0"/>
                    </a:moveTo>
                    <a:lnTo>
                      <a:pt x="0" y="47"/>
                    </a:lnTo>
                    <a:lnTo>
                      <a:pt x="0" y="92"/>
                    </a:lnTo>
                    <a:lnTo>
                      <a:pt x="93" y="186"/>
                    </a:lnTo>
                    <a:lnTo>
                      <a:pt x="116" y="209"/>
                    </a:lnTo>
                    <a:lnTo>
                      <a:pt x="203" y="209"/>
                    </a:lnTo>
                    <a:lnTo>
                      <a:pt x="273" y="249"/>
                    </a:lnTo>
                    <a:lnTo>
                      <a:pt x="314" y="272"/>
                    </a:lnTo>
                    <a:lnTo>
                      <a:pt x="337" y="272"/>
                    </a:lnTo>
                    <a:lnTo>
                      <a:pt x="429" y="272"/>
                    </a:lnTo>
                    <a:lnTo>
                      <a:pt x="459" y="272"/>
                    </a:lnTo>
                    <a:lnTo>
                      <a:pt x="488" y="226"/>
                    </a:lnTo>
                    <a:lnTo>
                      <a:pt x="488" y="186"/>
                    </a:lnTo>
                    <a:lnTo>
                      <a:pt x="407" y="186"/>
                    </a:lnTo>
                    <a:lnTo>
                      <a:pt x="384" y="162"/>
                    </a:lnTo>
                    <a:lnTo>
                      <a:pt x="360" y="122"/>
                    </a:lnTo>
                    <a:lnTo>
                      <a:pt x="319" y="122"/>
                    </a:lnTo>
                    <a:lnTo>
                      <a:pt x="279" y="134"/>
                    </a:lnTo>
                    <a:lnTo>
                      <a:pt x="192" y="92"/>
                    </a:lnTo>
                    <a:lnTo>
                      <a:pt x="128" y="47"/>
                    </a:lnTo>
                    <a:lnTo>
                      <a:pt x="63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4" name="Freeform 440"/>
              <p:cNvSpPr>
                <a:spLocks/>
              </p:cNvSpPr>
              <p:nvPr/>
            </p:nvSpPr>
            <p:spPr bwMode="auto">
              <a:xfrm>
                <a:off x="1838" y="1201"/>
                <a:ext cx="17" cy="22"/>
              </a:xfrm>
              <a:custGeom>
                <a:avLst/>
                <a:gdLst>
                  <a:gd name="T0" fmla="*/ 8 w 134"/>
                  <a:gd name="T1" fmla="*/ 0 h 174"/>
                  <a:gd name="T2" fmla="*/ 6 w 134"/>
                  <a:gd name="T3" fmla="*/ 5 h 174"/>
                  <a:gd name="T4" fmla="*/ 0 w 134"/>
                  <a:gd name="T5" fmla="*/ 11 h 174"/>
                  <a:gd name="T6" fmla="*/ 0 w 134"/>
                  <a:gd name="T7" fmla="*/ 17 h 174"/>
                  <a:gd name="T8" fmla="*/ 6 w 134"/>
                  <a:gd name="T9" fmla="*/ 20 h 174"/>
                  <a:gd name="T10" fmla="*/ 14 w 134"/>
                  <a:gd name="T11" fmla="*/ 22 h 174"/>
                  <a:gd name="T12" fmla="*/ 17 w 134"/>
                  <a:gd name="T13" fmla="*/ 17 h 174"/>
                  <a:gd name="T14" fmla="*/ 14 w 134"/>
                  <a:gd name="T15" fmla="*/ 11 h 174"/>
                  <a:gd name="T16" fmla="*/ 14 w 134"/>
                  <a:gd name="T17" fmla="*/ 8 h 174"/>
                  <a:gd name="T18" fmla="*/ 8 w 134"/>
                  <a:gd name="T19" fmla="*/ 0 h 17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34"/>
                  <a:gd name="T31" fmla="*/ 0 h 174"/>
                  <a:gd name="T32" fmla="*/ 134 w 134"/>
                  <a:gd name="T33" fmla="*/ 174 h 17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34" h="174">
                    <a:moveTo>
                      <a:pt x="64" y="0"/>
                    </a:moveTo>
                    <a:lnTo>
                      <a:pt x="47" y="40"/>
                    </a:lnTo>
                    <a:lnTo>
                      <a:pt x="0" y="87"/>
                    </a:lnTo>
                    <a:lnTo>
                      <a:pt x="0" y="133"/>
                    </a:lnTo>
                    <a:lnTo>
                      <a:pt x="47" y="157"/>
                    </a:lnTo>
                    <a:lnTo>
                      <a:pt x="110" y="174"/>
                    </a:lnTo>
                    <a:lnTo>
                      <a:pt x="134" y="133"/>
                    </a:lnTo>
                    <a:lnTo>
                      <a:pt x="110" y="87"/>
                    </a:lnTo>
                    <a:lnTo>
                      <a:pt x="110" y="63"/>
                    </a:lnTo>
                    <a:lnTo>
                      <a:pt x="6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5" name="Freeform 441"/>
              <p:cNvSpPr>
                <a:spLocks/>
              </p:cNvSpPr>
              <p:nvPr/>
            </p:nvSpPr>
            <p:spPr bwMode="auto">
              <a:xfrm>
                <a:off x="1699" y="979"/>
                <a:ext cx="100" cy="103"/>
              </a:xfrm>
              <a:custGeom>
                <a:avLst/>
                <a:gdLst>
                  <a:gd name="T0" fmla="*/ 77 w 796"/>
                  <a:gd name="T1" fmla="*/ 0 h 825"/>
                  <a:gd name="T2" fmla="*/ 69 w 796"/>
                  <a:gd name="T3" fmla="*/ 2 h 825"/>
                  <a:gd name="T4" fmla="*/ 66 w 796"/>
                  <a:gd name="T5" fmla="*/ 2 h 825"/>
                  <a:gd name="T6" fmla="*/ 65 w 796"/>
                  <a:gd name="T7" fmla="*/ 11 h 825"/>
                  <a:gd name="T8" fmla="*/ 63 w 796"/>
                  <a:gd name="T9" fmla="*/ 20 h 825"/>
                  <a:gd name="T10" fmla="*/ 60 w 796"/>
                  <a:gd name="T11" fmla="*/ 20 h 825"/>
                  <a:gd name="T12" fmla="*/ 55 w 796"/>
                  <a:gd name="T13" fmla="*/ 33 h 825"/>
                  <a:gd name="T14" fmla="*/ 49 w 796"/>
                  <a:gd name="T15" fmla="*/ 37 h 825"/>
                  <a:gd name="T16" fmla="*/ 45 w 796"/>
                  <a:gd name="T17" fmla="*/ 44 h 825"/>
                  <a:gd name="T18" fmla="*/ 31 w 796"/>
                  <a:gd name="T19" fmla="*/ 45 h 825"/>
                  <a:gd name="T20" fmla="*/ 31 w 796"/>
                  <a:gd name="T21" fmla="*/ 56 h 825"/>
                  <a:gd name="T22" fmla="*/ 20 w 796"/>
                  <a:gd name="T23" fmla="*/ 59 h 825"/>
                  <a:gd name="T24" fmla="*/ 12 w 796"/>
                  <a:gd name="T25" fmla="*/ 56 h 825"/>
                  <a:gd name="T26" fmla="*/ 0 w 796"/>
                  <a:gd name="T27" fmla="*/ 53 h 825"/>
                  <a:gd name="T28" fmla="*/ 0 w 796"/>
                  <a:gd name="T29" fmla="*/ 62 h 825"/>
                  <a:gd name="T30" fmla="*/ 12 w 796"/>
                  <a:gd name="T31" fmla="*/ 70 h 825"/>
                  <a:gd name="T32" fmla="*/ 12 w 796"/>
                  <a:gd name="T33" fmla="*/ 78 h 825"/>
                  <a:gd name="T34" fmla="*/ 6 w 796"/>
                  <a:gd name="T35" fmla="*/ 78 h 825"/>
                  <a:gd name="T36" fmla="*/ 3 w 796"/>
                  <a:gd name="T37" fmla="*/ 90 h 825"/>
                  <a:gd name="T38" fmla="*/ 15 w 796"/>
                  <a:gd name="T39" fmla="*/ 90 h 825"/>
                  <a:gd name="T40" fmla="*/ 37 w 796"/>
                  <a:gd name="T41" fmla="*/ 90 h 825"/>
                  <a:gd name="T42" fmla="*/ 43 w 796"/>
                  <a:gd name="T43" fmla="*/ 95 h 825"/>
                  <a:gd name="T44" fmla="*/ 52 w 796"/>
                  <a:gd name="T45" fmla="*/ 103 h 825"/>
                  <a:gd name="T46" fmla="*/ 52 w 796"/>
                  <a:gd name="T47" fmla="*/ 98 h 825"/>
                  <a:gd name="T48" fmla="*/ 57 w 796"/>
                  <a:gd name="T49" fmla="*/ 100 h 825"/>
                  <a:gd name="T50" fmla="*/ 65 w 796"/>
                  <a:gd name="T51" fmla="*/ 103 h 825"/>
                  <a:gd name="T52" fmla="*/ 74 w 796"/>
                  <a:gd name="T53" fmla="*/ 98 h 825"/>
                  <a:gd name="T54" fmla="*/ 63 w 796"/>
                  <a:gd name="T55" fmla="*/ 78 h 825"/>
                  <a:gd name="T56" fmla="*/ 71 w 796"/>
                  <a:gd name="T57" fmla="*/ 76 h 825"/>
                  <a:gd name="T58" fmla="*/ 80 w 796"/>
                  <a:gd name="T59" fmla="*/ 73 h 825"/>
                  <a:gd name="T60" fmla="*/ 94 w 796"/>
                  <a:gd name="T61" fmla="*/ 50 h 825"/>
                  <a:gd name="T62" fmla="*/ 94 w 796"/>
                  <a:gd name="T63" fmla="*/ 45 h 825"/>
                  <a:gd name="T64" fmla="*/ 100 w 796"/>
                  <a:gd name="T65" fmla="*/ 33 h 825"/>
                  <a:gd name="T66" fmla="*/ 88 w 796"/>
                  <a:gd name="T67" fmla="*/ 30 h 825"/>
                  <a:gd name="T68" fmla="*/ 83 w 796"/>
                  <a:gd name="T69" fmla="*/ 30 h 825"/>
                  <a:gd name="T70" fmla="*/ 80 w 796"/>
                  <a:gd name="T71" fmla="*/ 21 h 825"/>
                  <a:gd name="T72" fmla="*/ 85 w 796"/>
                  <a:gd name="T73" fmla="*/ 14 h 825"/>
                  <a:gd name="T74" fmla="*/ 78 w 796"/>
                  <a:gd name="T75" fmla="*/ 6 h 825"/>
                  <a:gd name="T76" fmla="*/ 77 w 796"/>
                  <a:gd name="T77" fmla="*/ 2 h 825"/>
                  <a:gd name="T78" fmla="*/ 77 w 796"/>
                  <a:gd name="T79" fmla="*/ 0 h 82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796"/>
                  <a:gd name="T121" fmla="*/ 0 h 825"/>
                  <a:gd name="T122" fmla="*/ 796 w 796"/>
                  <a:gd name="T123" fmla="*/ 825 h 82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796" h="825">
                    <a:moveTo>
                      <a:pt x="611" y="0"/>
                    </a:moveTo>
                    <a:lnTo>
                      <a:pt x="546" y="17"/>
                    </a:lnTo>
                    <a:lnTo>
                      <a:pt x="524" y="17"/>
                    </a:lnTo>
                    <a:lnTo>
                      <a:pt x="517" y="92"/>
                    </a:lnTo>
                    <a:lnTo>
                      <a:pt x="500" y="157"/>
                    </a:lnTo>
                    <a:lnTo>
                      <a:pt x="477" y="157"/>
                    </a:lnTo>
                    <a:lnTo>
                      <a:pt x="436" y="267"/>
                    </a:lnTo>
                    <a:lnTo>
                      <a:pt x="389" y="296"/>
                    </a:lnTo>
                    <a:lnTo>
                      <a:pt x="360" y="354"/>
                    </a:lnTo>
                    <a:lnTo>
                      <a:pt x="250" y="360"/>
                    </a:lnTo>
                    <a:lnTo>
                      <a:pt x="250" y="448"/>
                    </a:lnTo>
                    <a:lnTo>
                      <a:pt x="163" y="471"/>
                    </a:lnTo>
                    <a:lnTo>
                      <a:pt x="93" y="448"/>
                    </a:lnTo>
                    <a:lnTo>
                      <a:pt x="0" y="424"/>
                    </a:lnTo>
                    <a:lnTo>
                      <a:pt x="0" y="493"/>
                    </a:lnTo>
                    <a:lnTo>
                      <a:pt x="93" y="563"/>
                    </a:lnTo>
                    <a:lnTo>
                      <a:pt x="93" y="627"/>
                    </a:lnTo>
                    <a:lnTo>
                      <a:pt x="46" y="627"/>
                    </a:lnTo>
                    <a:lnTo>
                      <a:pt x="23" y="720"/>
                    </a:lnTo>
                    <a:lnTo>
                      <a:pt x="116" y="720"/>
                    </a:lnTo>
                    <a:lnTo>
                      <a:pt x="297" y="720"/>
                    </a:lnTo>
                    <a:lnTo>
                      <a:pt x="343" y="760"/>
                    </a:lnTo>
                    <a:lnTo>
                      <a:pt x="412" y="825"/>
                    </a:lnTo>
                    <a:lnTo>
                      <a:pt x="412" y="784"/>
                    </a:lnTo>
                    <a:lnTo>
                      <a:pt x="454" y="802"/>
                    </a:lnTo>
                    <a:lnTo>
                      <a:pt x="517" y="825"/>
                    </a:lnTo>
                    <a:lnTo>
                      <a:pt x="587" y="784"/>
                    </a:lnTo>
                    <a:lnTo>
                      <a:pt x="500" y="627"/>
                    </a:lnTo>
                    <a:lnTo>
                      <a:pt x="564" y="610"/>
                    </a:lnTo>
                    <a:lnTo>
                      <a:pt x="634" y="587"/>
                    </a:lnTo>
                    <a:lnTo>
                      <a:pt x="750" y="401"/>
                    </a:lnTo>
                    <a:lnTo>
                      <a:pt x="750" y="360"/>
                    </a:lnTo>
                    <a:lnTo>
                      <a:pt x="796" y="267"/>
                    </a:lnTo>
                    <a:lnTo>
                      <a:pt x="703" y="244"/>
                    </a:lnTo>
                    <a:lnTo>
                      <a:pt x="663" y="244"/>
                    </a:lnTo>
                    <a:lnTo>
                      <a:pt x="634" y="169"/>
                    </a:lnTo>
                    <a:lnTo>
                      <a:pt x="680" y="110"/>
                    </a:lnTo>
                    <a:lnTo>
                      <a:pt x="622" y="52"/>
                    </a:lnTo>
                    <a:lnTo>
                      <a:pt x="611" y="17"/>
                    </a:lnTo>
                    <a:lnTo>
                      <a:pt x="611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6" name="Freeform 442"/>
              <p:cNvSpPr>
                <a:spLocks/>
              </p:cNvSpPr>
              <p:nvPr/>
            </p:nvSpPr>
            <p:spPr bwMode="auto">
              <a:xfrm>
                <a:off x="1688" y="962"/>
                <a:ext cx="107" cy="76"/>
              </a:xfrm>
              <a:custGeom>
                <a:avLst/>
                <a:gdLst>
                  <a:gd name="T0" fmla="*/ 8 w 855"/>
                  <a:gd name="T1" fmla="*/ 21 h 611"/>
                  <a:gd name="T2" fmla="*/ 2 w 855"/>
                  <a:gd name="T3" fmla="*/ 34 h 611"/>
                  <a:gd name="T4" fmla="*/ 6 w 855"/>
                  <a:gd name="T5" fmla="*/ 43 h 611"/>
                  <a:gd name="T6" fmla="*/ 0 w 855"/>
                  <a:gd name="T7" fmla="*/ 54 h 611"/>
                  <a:gd name="T8" fmla="*/ 6 w 855"/>
                  <a:gd name="T9" fmla="*/ 59 h 611"/>
                  <a:gd name="T10" fmla="*/ 14 w 855"/>
                  <a:gd name="T11" fmla="*/ 59 h 611"/>
                  <a:gd name="T12" fmla="*/ 14 w 855"/>
                  <a:gd name="T13" fmla="*/ 67 h 611"/>
                  <a:gd name="T14" fmla="*/ 11 w 855"/>
                  <a:gd name="T15" fmla="*/ 70 h 611"/>
                  <a:gd name="T16" fmla="*/ 31 w 855"/>
                  <a:gd name="T17" fmla="*/ 76 h 611"/>
                  <a:gd name="T18" fmla="*/ 42 w 855"/>
                  <a:gd name="T19" fmla="*/ 73 h 611"/>
                  <a:gd name="T20" fmla="*/ 42 w 855"/>
                  <a:gd name="T21" fmla="*/ 62 h 611"/>
                  <a:gd name="T22" fmla="*/ 57 w 855"/>
                  <a:gd name="T23" fmla="*/ 62 h 611"/>
                  <a:gd name="T24" fmla="*/ 60 w 855"/>
                  <a:gd name="T25" fmla="*/ 54 h 611"/>
                  <a:gd name="T26" fmla="*/ 65 w 855"/>
                  <a:gd name="T27" fmla="*/ 51 h 611"/>
                  <a:gd name="T28" fmla="*/ 71 w 855"/>
                  <a:gd name="T29" fmla="*/ 37 h 611"/>
                  <a:gd name="T30" fmla="*/ 73 w 855"/>
                  <a:gd name="T31" fmla="*/ 37 h 611"/>
                  <a:gd name="T32" fmla="*/ 76 w 855"/>
                  <a:gd name="T33" fmla="*/ 28 h 611"/>
                  <a:gd name="T34" fmla="*/ 76 w 855"/>
                  <a:gd name="T35" fmla="*/ 20 h 611"/>
                  <a:gd name="T36" fmla="*/ 79 w 855"/>
                  <a:gd name="T37" fmla="*/ 20 h 611"/>
                  <a:gd name="T38" fmla="*/ 87 w 855"/>
                  <a:gd name="T39" fmla="*/ 17 h 611"/>
                  <a:gd name="T40" fmla="*/ 90 w 855"/>
                  <a:gd name="T41" fmla="*/ 15 h 611"/>
                  <a:gd name="T42" fmla="*/ 107 w 855"/>
                  <a:gd name="T43" fmla="*/ 9 h 611"/>
                  <a:gd name="T44" fmla="*/ 103 w 855"/>
                  <a:gd name="T45" fmla="*/ 0 h 611"/>
                  <a:gd name="T46" fmla="*/ 89 w 855"/>
                  <a:gd name="T47" fmla="*/ 4 h 611"/>
                  <a:gd name="T48" fmla="*/ 81 w 855"/>
                  <a:gd name="T49" fmla="*/ 5 h 611"/>
                  <a:gd name="T50" fmla="*/ 76 w 855"/>
                  <a:gd name="T51" fmla="*/ 1 h 611"/>
                  <a:gd name="T52" fmla="*/ 62 w 855"/>
                  <a:gd name="T53" fmla="*/ 6 h 611"/>
                  <a:gd name="T54" fmla="*/ 49 w 855"/>
                  <a:gd name="T55" fmla="*/ 4 h 611"/>
                  <a:gd name="T56" fmla="*/ 35 w 855"/>
                  <a:gd name="T57" fmla="*/ 13 h 611"/>
                  <a:gd name="T58" fmla="*/ 28 w 855"/>
                  <a:gd name="T59" fmla="*/ 18 h 611"/>
                  <a:gd name="T60" fmla="*/ 18 w 855"/>
                  <a:gd name="T61" fmla="*/ 25 h 611"/>
                  <a:gd name="T62" fmla="*/ 12 w 855"/>
                  <a:gd name="T63" fmla="*/ 22 h 611"/>
                  <a:gd name="T64" fmla="*/ 8 w 855"/>
                  <a:gd name="T65" fmla="*/ 21 h 61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55"/>
                  <a:gd name="T100" fmla="*/ 0 h 611"/>
                  <a:gd name="T101" fmla="*/ 855 w 855"/>
                  <a:gd name="T102" fmla="*/ 611 h 611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55" h="611">
                    <a:moveTo>
                      <a:pt x="63" y="169"/>
                    </a:moveTo>
                    <a:lnTo>
                      <a:pt x="18" y="274"/>
                    </a:lnTo>
                    <a:lnTo>
                      <a:pt x="46" y="344"/>
                    </a:lnTo>
                    <a:lnTo>
                      <a:pt x="0" y="431"/>
                    </a:lnTo>
                    <a:lnTo>
                      <a:pt x="46" y="476"/>
                    </a:lnTo>
                    <a:lnTo>
                      <a:pt x="110" y="476"/>
                    </a:lnTo>
                    <a:lnTo>
                      <a:pt x="110" y="541"/>
                    </a:lnTo>
                    <a:lnTo>
                      <a:pt x="87" y="564"/>
                    </a:lnTo>
                    <a:lnTo>
                      <a:pt x="250" y="611"/>
                    </a:lnTo>
                    <a:lnTo>
                      <a:pt x="337" y="588"/>
                    </a:lnTo>
                    <a:lnTo>
                      <a:pt x="337" y="500"/>
                    </a:lnTo>
                    <a:lnTo>
                      <a:pt x="454" y="500"/>
                    </a:lnTo>
                    <a:lnTo>
                      <a:pt x="476" y="431"/>
                    </a:lnTo>
                    <a:lnTo>
                      <a:pt x="523" y="407"/>
                    </a:lnTo>
                    <a:lnTo>
                      <a:pt x="564" y="297"/>
                    </a:lnTo>
                    <a:lnTo>
                      <a:pt x="587" y="297"/>
                    </a:lnTo>
                    <a:lnTo>
                      <a:pt x="611" y="227"/>
                    </a:lnTo>
                    <a:lnTo>
                      <a:pt x="611" y="157"/>
                    </a:lnTo>
                    <a:lnTo>
                      <a:pt x="633" y="157"/>
                    </a:lnTo>
                    <a:lnTo>
                      <a:pt x="698" y="140"/>
                    </a:lnTo>
                    <a:lnTo>
                      <a:pt x="721" y="117"/>
                    </a:lnTo>
                    <a:lnTo>
                      <a:pt x="855" y="70"/>
                    </a:lnTo>
                    <a:lnTo>
                      <a:pt x="825" y="0"/>
                    </a:lnTo>
                    <a:lnTo>
                      <a:pt x="715" y="30"/>
                    </a:lnTo>
                    <a:lnTo>
                      <a:pt x="651" y="41"/>
                    </a:lnTo>
                    <a:lnTo>
                      <a:pt x="611" y="6"/>
                    </a:lnTo>
                    <a:lnTo>
                      <a:pt x="499" y="47"/>
                    </a:lnTo>
                    <a:lnTo>
                      <a:pt x="389" y="30"/>
                    </a:lnTo>
                    <a:lnTo>
                      <a:pt x="279" y="105"/>
                    </a:lnTo>
                    <a:lnTo>
                      <a:pt x="227" y="145"/>
                    </a:lnTo>
                    <a:lnTo>
                      <a:pt x="140" y="204"/>
                    </a:lnTo>
                    <a:lnTo>
                      <a:pt x="93" y="180"/>
                    </a:lnTo>
                    <a:lnTo>
                      <a:pt x="63" y="16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7" name="Freeform 443"/>
              <p:cNvSpPr>
                <a:spLocks/>
              </p:cNvSpPr>
              <p:nvPr/>
            </p:nvSpPr>
            <p:spPr bwMode="auto">
              <a:xfrm>
                <a:off x="1573" y="946"/>
                <a:ext cx="138" cy="123"/>
              </a:xfrm>
              <a:custGeom>
                <a:avLst/>
                <a:gdLst>
                  <a:gd name="T0" fmla="*/ 2 w 1104"/>
                  <a:gd name="T1" fmla="*/ 0 h 982"/>
                  <a:gd name="T2" fmla="*/ 0 w 1104"/>
                  <a:gd name="T3" fmla="*/ 13 h 982"/>
                  <a:gd name="T4" fmla="*/ 0 w 1104"/>
                  <a:gd name="T5" fmla="*/ 18 h 982"/>
                  <a:gd name="T6" fmla="*/ 9 w 1104"/>
                  <a:gd name="T7" fmla="*/ 33 h 982"/>
                  <a:gd name="T8" fmla="*/ 20 w 1104"/>
                  <a:gd name="T9" fmla="*/ 35 h 982"/>
                  <a:gd name="T10" fmla="*/ 14 w 1104"/>
                  <a:gd name="T11" fmla="*/ 47 h 982"/>
                  <a:gd name="T12" fmla="*/ 17 w 1104"/>
                  <a:gd name="T13" fmla="*/ 55 h 982"/>
                  <a:gd name="T14" fmla="*/ 28 w 1104"/>
                  <a:gd name="T15" fmla="*/ 58 h 982"/>
                  <a:gd name="T16" fmla="*/ 31 w 1104"/>
                  <a:gd name="T17" fmla="*/ 72 h 982"/>
                  <a:gd name="T18" fmla="*/ 39 w 1104"/>
                  <a:gd name="T19" fmla="*/ 83 h 982"/>
                  <a:gd name="T20" fmla="*/ 48 w 1104"/>
                  <a:gd name="T21" fmla="*/ 86 h 982"/>
                  <a:gd name="T22" fmla="*/ 54 w 1104"/>
                  <a:gd name="T23" fmla="*/ 98 h 982"/>
                  <a:gd name="T24" fmla="*/ 59 w 1104"/>
                  <a:gd name="T25" fmla="*/ 100 h 982"/>
                  <a:gd name="T26" fmla="*/ 73 w 1104"/>
                  <a:gd name="T27" fmla="*/ 109 h 982"/>
                  <a:gd name="T28" fmla="*/ 81 w 1104"/>
                  <a:gd name="T29" fmla="*/ 111 h 982"/>
                  <a:gd name="T30" fmla="*/ 96 w 1104"/>
                  <a:gd name="T31" fmla="*/ 109 h 982"/>
                  <a:gd name="T32" fmla="*/ 99 w 1104"/>
                  <a:gd name="T33" fmla="*/ 117 h 982"/>
                  <a:gd name="T34" fmla="*/ 118 w 1104"/>
                  <a:gd name="T35" fmla="*/ 120 h 982"/>
                  <a:gd name="T36" fmla="*/ 132 w 1104"/>
                  <a:gd name="T37" fmla="*/ 123 h 982"/>
                  <a:gd name="T38" fmla="*/ 132 w 1104"/>
                  <a:gd name="T39" fmla="*/ 114 h 982"/>
                  <a:gd name="T40" fmla="*/ 138 w 1104"/>
                  <a:gd name="T41" fmla="*/ 111 h 982"/>
                  <a:gd name="T42" fmla="*/ 138 w 1104"/>
                  <a:gd name="T43" fmla="*/ 103 h 982"/>
                  <a:gd name="T44" fmla="*/ 126 w 1104"/>
                  <a:gd name="T45" fmla="*/ 95 h 982"/>
                  <a:gd name="T46" fmla="*/ 126 w 1104"/>
                  <a:gd name="T47" fmla="*/ 86 h 982"/>
                  <a:gd name="T48" fmla="*/ 129 w 1104"/>
                  <a:gd name="T49" fmla="*/ 83 h 982"/>
                  <a:gd name="T50" fmla="*/ 129 w 1104"/>
                  <a:gd name="T51" fmla="*/ 75 h 982"/>
                  <a:gd name="T52" fmla="*/ 121 w 1104"/>
                  <a:gd name="T53" fmla="*/ 75 h 982"/>
                  <a:gd name="T54" fmla="*/ 115 w 1104"/>
                  <a:gd name="T55" fmla="*/ 69 h 982"/>
                  <a:gd name="T56" fmla="*/ 121 w 1104"/>
                  <a:gd name="T57" fmla="*/ 59 h 982"/>
                  <a:gd name="T58" fmla="*/ 118 w 1104"/>
                  <a:gd name="T59" fmla="*/ 50 h 982"/>
                  <a:gd name="T60" fmla="*/ 123 w 1104"/>
                  <a:gd name="T61" fmla="*/ 35 h 982"/>
                  <a:gd name="T62" fmla="*/ 121 w 1104"/>
                  <a:gd name="T63" fmla="*/ 27 h 982"/>
                  <a:gd name="T64" fmla="*/ 112 w 1104"/>
                  <a:gd name="T65" fmla="*/ 18 h 982"/>
                  <a:gd name="T66" fmla="*/ 96 w 1104"/>
                  <a:gd name="T67" fmla="*/ 16 h 982"/>
                  <a:gd name="T68" fmla="*/ 86 w 1104"/>
                  <a:gd name="T69" fmla="*/ 15 h 982"/>
                  <a:gd name="T70" fmla="*/ 80 w 1104"/>
                  <a:gd name="T71" fmla="*/ 16 h 982"/>
                  <a:gd name="T72" fmla="*/ 73 w 1104"/>
                  <a:gd name="T73" fmla="*/ 18 h 982"/>
                  <a:gd name="T74" fmla="*/ 73 w 1104"/>
                  <a:gd name="T75" fmla="*/ 24 h 982"/>
                  <a:gd name="T76" fmla="*/ 57 w 1104"/>
                  <a:gd name="T77" fmla="*/ 27 h 982"/>
                  <a:gd name="T78" fmla="*/ 45 w 1104"/>
                  <a:gd name="T79" fmla="*/ 21 h 982"/>
                  <a:gd name="T80" fmla="*/ 33 w 1104"/>
                  <a:gd name="T81" fmla="*/ 7 h 982"/>
                  <a:gd name="T82" fmla="*/ 30 w 1104"/>
                  <a:gd name="T83" fmla="*/ 4 h 982"/>
                  <a:gd name="T84" fmla="*/ 15 w 1104"/>
                  <a:gd name="T85" fmla="*/ 10 h 982"/>
                  <a:gd name="T86" fmla="*/ 8 w 1104"/>
                  <a:gd name="T87" fmla="*/ 0 h 982"/>
                  <a:gd name="T88" fmla="*/ 5 w 1104"/>
                  <a:gd name="T89" fmla="*/ 0 h 982"/>
                  <a:gd name="T90" fmla="*/ 2 w 1104"/>
                  <a:gd name="T91" fmla="*/ 0 h 98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104"/>
                  <a:gd name="T139" fmla="*/ 0 h 982"/>
                  <a:gd name="T140" fmla="*/ 1104 w 1104"/>
                  <a:gd name="T141" fmla="*/ 982 h 982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104" h="982">
                    <a:moveTo>
                      <a:pt x="17" y="0"/>
                    </a:moveTo>
                    <a:lnTo>
                      <a:pt x="0" y="100"/>
                    </a:lnTo>
                    <a:lnTo>
                      <a:pt x="0" y="145"/>
                    </a:lnTo>
                    <a:lnTo>
                      <a:pt x="70" y="262"/>
                    </a:lnTo>
                    <a:lnTo>
                      <a:pt x="157" y="279"/>
                    </a:lnTo>
                    <a:lnTo>
                      <a:pt x="110" y="372"/>
                    </a:lnTo>
                    <a:lnTo>
                      <a:pt x="134" y="442"/>
                    </a:lnTo>
                    <a:lnTo>
                      <a:pt x="227" y="466"/>
                    </a:lnTo>
                    <a:lnTo>
                      <a:pt x="249" y="576"/>
                    </a:lnTo>
                    <a:lnTo>
                      <a:pt x="314" y="663"/>
                    </a:lnTo>
                    <a:lnTo>
                      <a:pt x="383" y="686"/>
                    </a:lnTo>
                    <a:lnTo>
                      <a:pt x="430" y="779"/>
                    </a:lnTo>
                    <a:lnTo>
                      <a:pt x="471" y="802"/>
                    </a:lnTo>
                    <a:lnTo>
                      <a:pt x="586" y="872"/>
                    </a:lnTo>
                    <a:lnTo>
                      <a:pt x="651" y="889"/>
                    </a:lnTo>
                    <a:lnTo>
                      <a:pt x="767" y="872"/>
                    </a:lnTo>
                    <a:lnTo>
                      <a:pt x="790" y="935"/>
                    </a:lnTo>
                    <a:lnTo>
                      <a:pt x="947" y="959"/>
                    </a:lnTo>
                    <a:lnTo>
                      <a:pt x="1052" y="982"/>
                    </a:lnTo>
                    <a:lnTo>
                      <a:pt x="1057" y="907"/>
                    </a:lnTo>
                    <a:lnTo>
                      <a:pt x="1104" y="883"/>
                    </a:lnTo>
                    <a:lnTo>
                      <a:pt x="1104" y="825"/>
                    </a:lnTo>
                    <a:lnTo>
                      <a:pt x="1011" y="755"/>
                    </a:lnTo>
                    <a:lnTo>
                      <a:pt x="1011" y="686"/>
                    </a:lnTo>
                    <a:lnTo>
                      <a:pt x="1034" y="663"/>
                    </a:lnTo>
                    <a:lnTo>
                      <a:pt x="1034" y="598"/>
                    </a:lnTo>
                    <a:lnTo>
                      <a:pt x="970" y="598"/>
                    </a:lnTo>
                    <a:lnTo>
                      <a:pt x="924" y="553"/>
                    </a:lnTo>
                    <a:lnTo>
                      <a:pt x="970" y="471"/>
                    </a:lnTo>
                    <a:lnTo>
                      <a:pt x="947" y="396"/>
                    </a:lnTo>
                    <a:lnTo>
                      <a:pt x="987" y="279"/>
                    </a:lnTo>
                    <a:lnTo>
                      <a:pt x="970" y="215"/>
                    </a:lnTo>
                    <a:lnTo>
                      <a:pt x="900" y="145"/>
                    </a:lnTo>
                    <a:lnTo>
                      <a:pt x="767" y="128"/>
                    </a:lnTo>
                    <a:lnTo>
                      <a:pt x="685" y="122"/>
                    </a:lnTo>
                    <a:lnTo>
                      <a:pt x="639" y="128"/>
                    </a:lnTo>
                    <a:lnTo>
                      <a:pt x="586" y="145"/>
                    </a:lnTo>
                    <a:lnTo>
                      <a:pt x="581" y="192"/>
                    </a:lnTo>
                    <a:lnTo>
                      <a:pt x="453" y="215"/>
                    </a:lnTo>
                    <a:lnTo>
                      <a:pt x="361" y="169"/>
                    </a:lnTo>
                    <a:lnTo>
                      <a:pt x="267" y="58"/>
                    </a:lnTo>
                    <a:lnTo>
                      <a:pt x="244" y="35"/>
                    </a:lnTo>
                    <a:lnTo>
                      <a:pt x="122" y="82"/>
                    </a:lnTo>
                    <a:lnTo>
                      <a:pt x="64" y="0"/>
                    </a:lnTo>
                    <a:lnTo>
                      <a:pt x="40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8" name="Freeform 444"/>
              <p:cNvSpPr>
                <a:spLocks/>
              </p:cNvSpPr>
              <p:nvPr/>
            </p:nvSpPr>
            <p:spPr bwMode="auto">
              <a:xfrm>
                <a:off x="1627" y="1055"/>
                <a:ext cx="5" cy="8"/>
              </a:xfrm>
              <a:custGeom>
                <a:avLst/>
                <a:gdLst>
                  <a:gd name="T0" fmla="*/ 5 w 41"/>
                  <a:gd name="T1" fmla="*/ 5 h 63"/>
                  <a:gd name="T2" fmla="*/ 3 w 41"/>
                  <a:gd name="T3" fmla="*/ 0 h 63"/>
                  <a:gd name="T4" fmla="*/ 0 w 41"/>
                  <a:gd name="T5" fmla="*/ 0 h 63"/>
                  <a:gd name="T6" fmla="*/ 0 w 41"/>
                  <a:gd name="T7" fmla="*/ 5 h 63"/>
                  <a:gd name="T8" fmla="*/ 5 w 41"/>
                  <a:gd name="T9" fmla="*/ 8 h 63"/>
                  <a:gd name="T10" fmla="*/ 5 w 41"/>
                  <a:gd name="T11" fmla="*/ 5 h 6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"/>
                  <a:gd name="T19" fmla="*/ 0 h 63"/>
                  <a:gd name="T20" fmla="*/ 41 w 41"/>
                  <a:gd name="T21" fmla="*/ 63 h 6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" h="63">
                    <a:moveTo>
                      <a:pt x="41" y="40"/>
                    </a:moveTo>
                    <a:lnTo>
                      <a:pt x="23" y="0"/>
                    </a:lnTo>
                    <a:lnTo>
                      <a:pt x="0" y="0"/>
                    </a:lnTo>
                    <a:lnTo>
                      <a:pt x="0" y="40"/>
                    </a:lnTo>
                    <a:lnTo>
                      <a:pt x="41" y="63"/>
                    </a:lnTo>
                    <a:lnTo>
                      <a:pt x="41" y="4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19" name="Freeform 445"/>
              <p:cNvSpPr>
                <a:spLocks/>
              </p:cNvSpPr>
              <p:nvPr/>
            </p:nvSpPr>
            <p:spPr bwMode="auto">
              <a:xfrm>
                <a:off x="1507" y="1015"/>
                <a:ext cx="150" cy="127"/>
              </a:xfrm>
              <a:custGeom>
                <a:avLst/>
                <a:gdLst>
                  <a:gd name="T0" fmla="*/ 0 w 1196"/>
                  <a:gd name="T1" fmla="*/ 20 h 1010"/>
                  <a:gd name="T2" fmla="*/ 0 w 1196"/>
                  <a:gd name="T3" fmla="*/ 28 h 1010"/>
                  <a:gd name="T4" fmla="*/ 6 w 1196"/>
                  <a:gd name="T5" fmla="*/ 34 h 1010"/>
                  <a:gd name="T6" fmla="*/ 20 w 1196"/>
                  <a:gd name="T7" fmla="*/ 51 h 1010"/>
                  <a:gd name="T8" fmla="*/ 23 w 1196"/>
                  <a:gd name="T9" fmla="*/ 56 h 1010"/>
                  <a:gd name="T10" fmla="*/ 28 w 1196"/>
                  <a:gd name="T11" fmla="*/ 79 h 1010"/>
                  <a:gd name="T12" fmla="*/ 46 w 1196"/>
                  <a:gd name="T13" fmla="*/ 101 h 1010"/>
                  <a:gd name="T14" fmla="*/ 57 w 1196"/>
                  <a:gd name="T15" fmla="*/ 127 h 1010"/>
                  <a:gd name="T16" fmla="*/ 63 w 1196"/>
                  <a:gd name="T17" fmla="*/ 123 h 1010"/>
                  <a:gd name="T18" fmla="*/ 63 w 1196"/>
                  <a:gd name="T19" fmla="*/ 116 h 1010"/>
                  <a:gd name="T20" fmla="*/ 74 w 1196"/>
                  <a:gd name="T21" fmla="*/ 115 h 1010"/>
                  <a:gd name="T22" fmla="*/ 80 w 1196"/>
                  <a:gd name="T23" fmla="*/ 118 h 1010"/>
                  <a:gd name="T24" fmla="*/ 84 w 1196"/>
                  <a:gd name="T25" fmla="*/ 120 h 1010"/>
                  <a:gd name="T26" fmla="*/ 91 w 1196"/>
                  <a:gd name="T27" fmla="*/ 124 h 1010"/>
                  <a:gd name="T28" fmla="*/ 93 w 1196"/>
                  <a:gd name="T29" fmla="*/ 124 h 1010"/>
                  <a:gd name="T30" fmla="*/ 99 w 1196"/>
                  <a:gd name="T31" fmla="*/ 110 h 1010"/>
                  <a:gd name="T32" fmla="*/ 142 w 1196"/>
                  <a:gd name="T33" fmla="*/ 98 h 1010"/>
                  <a:gd name="T34" fmla="*/ 147 w 1196"/>
                  <a:gd name="T35" fmla="*/ 98 h 1010"/>
                  <a:gd name="T36" fmla="*/ 150 w 1196"/>
                  <a:gd name="T37" fmla="*/ 85 h 1010"/>
                  <a:gd name="T38" fmla="*/ 147 w 1196"/>
                  <a:gd name="T39" fmla="*/ 76 h 1010"/>
                  <a:gd name="T40" fmla="*/ 120 w 1196"/>
                  <a:gd name="T41" fmla="*/ 73 h 1010"/>
                  <a:gd name="T42" fmla="*/ 111 w 1196"/>
                  <a:gd name="T43" fmla="*/ 56 h 1010"/>
                  <a:gd name="T44" fmla="*/ 114 w 1196"/>
                  <a:gd name="T45" fmla="*/ 37 h 1010"/>
                  <a:gd name="T46" fmla="*/ 105 w 1196"/>
                  <a:gd name="T47" fmla="*/ 28 h 1010"/>
                  <a:gd name="T48" fmla="*/ 97 w 1196"/>
                  <a:gd name="T49" fmla="*/ 28 h 1010"/>
                  <a:gd name="T50" fmla="*/ 85 w 1196"/>
                  <a:gd name="T51" fmla="*/ 23 h 1010"/>
                  <a:gd name="T52" fmla="*/ 71 w 1196"/>
                  <a:gd name="T53" fmla="*/ 28 h 1010"/>
                  <a:gd name="T54" fmla="*/ 63 w 1196"/>
                  <a:gd name="T55" fmla="*/ 17 h 1010"/>
                  <a:gd name="T56" fmla="*/ 63 w 1196"/>
                  <a:gd name="T57" fmla="*/ 14 h 1010"/>
                  <a:gd name="T58" fmla="*/ 48 w 1196"/>
                  <a:gd name="T59" fmla="*/ 0 h 1010"/>
                  <a:gd name="T60" fmla="*/ 43 w 1196"/>
                  <a:gd name="T61" fmla="*/ 0 h 1010"/>
                  <a:gd name="T62" fmla="*/ 20 w 1196"/>
                  <a:gd name="T63" fmla="*/ 3 h 1010"/>
                  <a:gd name="T64" fmla="*/ 20 w 1196"/>
                  <a:gd name="T65" fmla="*/ 9 h 1010"/>
                  <a:gd name="T66" fmla="*/ 31 w 1196"/>
                  <a:gd name="T67" fmla="*/ 12 h 1010"/>
                  <a:gd name="T68" fmla="*/ 28 w 1196"/>
                  <a:gd name="T69" fmla="*/ 20 h 1010"/>
                  <a:gd name="T70" fmla="*/ 20 w 1196"/>
                  <a:gd name="T71" fmla="*/ 20 h 1010"/>
                  <a:gd name="T72" fmla="*/ 15 w 1196"/>
                  <a:gd name="T73" fmla="*/ 23 h 1010"/>
                  <a:gd name="T74" fmla="*/ 6 w 1196"/>
                  <a:gd name="T75" fmla="*/ 21 h 1010"/>
                  <a:gd name="T76" fmla="*/ 0 w 1196"/>
                  <a:gd name="T77" fmla="*/ 20 h 101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96"/>
                  <a:gd name="T118" fmla="*/ 0 h 1010"/>
                  <a:gd name="T119" fmla="*/ 1196 w 1196"/>
                  <a:gd name="T120" fmla="*/ 1010 h 101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96" h="1010">
                    <a:moveTo>
                      <a:pt x="0" y="157"/>
                    </a:moveTo>
                    <a:lnTo>
                      <a:pt x="0" y="226"/>
                    </a:lnTo>
                    <a:lnTo>
                      <a:pt x="46" y="272"/>
                    </a:lnTo>
                    <a:lnTo>
                      <a:pt x="162" y="406"/>
                    </a:lnTo>
                    <a:lnTo>
                      <a:pt x="186" y="446"/>
                    </a:lnTo>
                    <a:lnTo>
                      <a:pt x="226" y="626"/>
                    </a:lnTo>
                    <a:lnTo>
                      <a:pt x="366" y="807"/>
                    </a:lnTo>
                    <a:lnTo>
                      <a:pt x="453" y="1010"/>
                    </a:lnTo>
                    <a:lnTo>
                      <a:pt x="500" y="975"/>
                    </a:lnTo>
                    <a:lnTo>
                      <a:pt x="500" y="923"/>
                    </a:lnTo>
                    <a:lnTo>
                      <a:pt x="587" y="917"/>
                    </a:lnTo>
                    <a:lnTo>
                      <a:pt x="639" y="940"/>
                    </a:lnTo>
                    <a:lnTo>
                      <a:pt x="668" y="957"/>
                    </a:lnTo>
                    <a:lnTo>
                      <a:pt x="727" y="987"/>
                    </a:lnTo>
                    <a:lnTo>
                      <a:pt x="744" y="987"/>
                    </a:lnTo>
                    <a:lnTo>
                      <a:pt x="790" y="877"/>
                    </a:lnTo>
                    <a:lnTo>
                      <a:pt x="1133" y="783"/>
                    </a:lnTo>
                    <a:lnTo>
                      <a:pt x="1174" y="783"/>
                    </a:lnTo>
                    <a:lnTo>
                      <a:pt x="1196" y="673"/>
                    </a:lnTo>
                    <a:lnTo>
                      <a:pt x="1174" y="603"/>
                    </a:lnTo>
                    <a:lnTo>
                      <a:pt x="953" y="580"/>
                    </a:lnTo>
                    <a:lnTo>
                      <a:pt x="884" y="446"/>
                    </a:lnTo>
                    <a:lnTo>
                      <a:pt x="906" y="296"/>
                    </a:lnTo>
                    <a:lnTo>
                      <a:pt x="837" y="226"/>
                    </a:lnTo>
                    <a:lnTo>
                      <a:pt x="772" y="226"/>
                    </a:lnTo>
                    <a:lnTo>
                      <a:pt x="680" y="180"/>
                    </a:lnTo>
                    <a:lnTo>
                      <a:pt x="570" y="226"/>
                    </a:lnTo>
                    <a:lnTo>
                      <a:pt x="500" y="133"/>
                    </a:lnTo>
                    <a:lnTo>
                      <a:pt x="500" y="110"/>
                    </a:lnTo>
                    <a:lnTo>
                      <a:pt x="383" y="0"/>
                    </a:lnTo>
                    <a:lnTo>
                      <a:pt x="343" y="0"/>
                    </a:lnTo>
                    <a:lnTo>
                      <a:pt x="162" y="23"/>
                    </a:lnTo>
                    <a:lnTo>
                      <a:pt x="162" y="69"/>
                    </a:lnTo>
                    <a:lnTo>
                      <a:pt x="249" y="92"/>
                    </a:lnTo>
                    <a:lnTo>
                      <a:pt x="226" y="157"/>
                    </a:lnTo>
                    <a:lnTo>
                      <a:pt x="157" y="157"/>
                    </a:lnTo>
                    <a:lnTo>
                      <a:pt x="116" y="180"/>
                    </a:lnTo>
                    <a:lnTo>
                      <a:pt x="46" y="168"/>
                    </a:lnTo>
                    <a:lnTo>
                      <a:pt x="0" y="15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0" name="Freeform 446"/>
              <p:cNvSpPr>
                <a:spLocks/>
              </p:cNvSpPr>
              <p:nvPr/>
            </p:nvSpPr>
            <p:spPr bwMode="auto">
              <a:xfrm>
                <a:off x="1564" y="1131"/>
                <a:ext cx="36" cy="30"/>
              </a:xfrm>
              <a:custGeom>
                <a:avLst/>
                <a:gdLst>
                  <a:gd name="T0" fmla="*/ 0 w 291"/>
                  <a:gd name="T1" fmla="*/ 11 h 244"/>
                  <a:gd name="T2" fmla="*/ 6 w 291"/>
                  <a:gd name="T3" fmla="*/ 25 h 244"/>
                  <a:gd name="T4" fmla="*/ 15 w 291"/>
                  <a:gd name="T5" fmla="*/ 30 h 244"/>
                  <a:gd name="T6" fmla="*/ 20 w 291"/>
                  <a:gd name="T7" fmla="*/ 23 h 244"/>
                  <a:gd name="T8" fmla="*/ 26 w 291"/>
                  <a:gd name="T9" fmla="*/ 21 h 244"/>
                  <a:gd name="T10" fmla="*/ 28 w 291"/>
                  <a:gd name="T11" fmla="*/ 16 h 244"/>
                  <a:gd name="T12" fmla="*/ 36 w 291"/>
                  <a:gd name="T13" fmla="*/ 8 h 244"/>
                  <a:gd name="T14" fmla="*/ 24 w 291"/>
                  <a:gd name="T15" fmla="*/ 2 h 244"/>
                  <a:gd name="T16" fmla="*/ 17 w 291"/>
                  <a:gd name="T17" fmla="*/ 0 h 244"/>
                  <a:gd name="T18" fmla="*/ 6 w 291"/>
                  <a:gd name="T19" fmla="*/ 0 h 244"/>
                  <a:gd name="T20" fmla="*/ 6 w 291"/>
                  <a:gd name="T21" fmla="*/ 6 h 244"/>
                  <a:gd name="T22" fmla="*/ 0 w 291"/>
                  <a:gd name="T23" fmla="*/ 11 h 24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91"/>
                  <a:gd name="T37" fmla="*/ 0 h 244"/>
                  <a:gd name="T38" fmla="*/ 291 w 291"/>
                  <a:gd name="T39" fmla="*/ 244 h 24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91" h="244">
                    <a:moveTo>
                      <a:pt x="0" y="87"/>
                    </a:moveTo>
                    <a:lnTo>
                      <a:pt x="47" y="203"/>
                    </a:lnTo>
                    <a:lnTo>
                      <a:pt x="122" y="244"/>
                    </a:lnTo>
                    <a:lnTo>
                      <a:pt x="162" y="191"/>
                    </a:lnTo>
                    <a:lnTo>
                      <a:pt x="209" y="168"/>
                    </a:lnTo>
                    <a:lnTo>
                      <a:pt x="227" y="128"/>
                    </a:lnTo>
                    <a:lnTo>
                      <a:pt x="291" y="69"/>
                    </a:lnTo>
                    <a:lnTo>
                      <a:pt x="197" y="17"/>
                    </a:lnTo>
                    <a:lnTo>
                      <a:pt x="140" y="0"/>
                    </a:lnTo>
                    <a:lnTo>
                      <a:pt x="47" y="0"/>
                    </a:lnTo>
                    <a:lnTo>
                      <a:pt x="47" y="52"/>
                    </a:lnTo>
                    <a:lnTo>
                      <a:pt x="0" y="8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1" name="Freeform 447"/>
              <p:cNvSpPr>
                <a:spLocks/>
              </p:cNvSpPr>
              <p:nvPr/>
            </p:nvSpPr>
            <p:spPr bwMode="auto">
              <a:xfrm>
                <a:off x="1580" y="1116"/>
                <a:ext cx="62" cy="45"/>
              </a:xfrm>
              <a:custGeom>
                <a:avLst/>
                <a:gdLst>
                  <a:gd name="T0" fmla="*/ 0 w 493"/>
                  <a:gd name="T1" fmla="*/ 45 h 360"/>
                  <a:gd name="T2" fmla="*/ 12 w 493"/>
                  <a:gd name="T3" fmla="*/ 42 h 360"/>
                  <a:gd name="T4" fmla="*/ 24 w 493"/>
                  <a:gd name="T5" fmla="*/ 36 h 360"/>
                  <a:gd name="T6" fmla="*/ 32 w 493"/>
                  <a:gd name="T7" fmla="*/ 34 h 360"/>
                  <a:gd name="T8" fmla="*/ 52 w 493"/>
                  <a:gd name="T9" fmla="*/ 28 h 360"/>
                  <a:gd name="T10" fmla="*/ 62 w 493"/>
                  <a:gd name="T11" fmla="*/ 21 h 360"/>
                  <a:gd name="T12" fmla="*/ 60 w 493"/>
                  <a:gd name="T13" fmla="*/ 15 h 360"/>
                  <a:gd name="T14" fmla="*/ 60 w 493"/>
                  <a:gd name="T15" fmla="*/ 11 h 360"/>
                  <a:gd name="T16" fmla="*/ 58 w 493"/>
                  <a:gd name="T17" fmla="*/ 0 h 360"/>
                  <a:gd name="T18" fmla="*/ 32 w 493"/>
                  <a:gd name="T19" fmla="*/ 6 h 360"/>
                  <a:gd name="T20" fmla="*/ 26 w 493"/>
                  <a:gd name="T21" fmla="*/ 9 h 360"/>
                  <a:gd name="T22" fmla="*/ 21 w 493"/>
                  <a:gd name="T23" fmla="*/ 23 h 360"/>
                  <a:gd name="T24" fmla="*/ 18 w 493"/>
                  <a:gd name="T25" fmla="*/ 25 h 360"/>
                  <a:gd name="T26" fmla="*/ 12 w 493"/>
                  <a:gd name="T27" fmla="*/ 31 h 360"/>
                  <a:gd name="T28" fmla="*/ 11 w 493"/>
                  <a:gd name="T29" fmla="*/ 36 h 360"/>
                  <a:gd name="T30" fmla="*/ 4 w 493"/>
                  <a:gd name="T31" fmla="*/ 39 h 360"/>
                  <a:gd name="T32" fmla="*/ 0 w 493"/>
                  <a:gd name="T33" fmla="*/ 45 h 3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493"/>
                  <a:gd name="T52" fmla="*/ 0 h 360"/>
                  <a:gd name="T53" fmla="*/ 493 w 493"/>
                  <a:gd name="T54" fmla="*/ 360 h 360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493" h="360">
                    <a:moveTo>
                      <a:pt x="0" y="360"/>
                    </a:moveTo>
                    <a:lnTo>
                      <a:pt x="99" y="337"/>
                    </a:lnTo>
                    <a:lnTo>
                      <a:pt x="191" y="290"/>
                    </a:lnTo>
                    <a:lnTo>
                      <a:pt x="256" y="272"/>
                    </a:lnTo>
                    <a:lnTo>
                      <a:pt x="413" y="227"/>
                    </a:lnTo>
                    <a:lnTo>
                      <a:pt x="493" y="168"/>
                    </a:lnTo>
                    <a:lnTo>
                      <a:pt x="476" y="122"/>
                    </a:lnTo>
                    <a:lnTo>
                      <a:pt x="476" y="87"/>
                    </a:lnTo>
                    <a:lnTo>
                      <a:pt x="458" y="0"/>
                    </a:lnTo>
                    <a:lnTo>
                      <a:pt x="256" y="46"/>
                    </a:lnTo>
                    <a:lnTo>
                      <a:pt x="209" y="70"/>
                    </a:lnTo>
                    <a:lnTo>
                      <a:pt x="169" y="180"/>
                    </a:lnTo>
                    <a:lnTo>
                      <a:pt x="146" y="203"/>
                    </a:lnTo>
                    <a:lnTo>
                      <a:pt x="99" y="250"/>
                    </a:lnTo>
                    <a:lnTo>
                      <a:pt x="87" y="284"/>
                    </a:lnTo>
                    <a:lnTo>
                      <a:pt x="34" y="314"/>
                    </a:lnTo>
                    <a:lnTo>
                      <a:pt x="0" y="36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2" name="Freeform 448"/>
              <p:cNvSpPr>
                <a:spLocks/>
              </p:cNvSpPr>
              <p:nvPr/>
            </p:nvSpPr>
            <p:spPr bwMode="auto">
              <a:xfrm>
                <a:off x="1634" y="1071"/>
                <a:ext cx="51" cy="66"/>
              </a:xfrm>
              <a:custGeom>
                <a:avLst/>
                <a:gdLst>
                  <a:gd name="T0" fmla="*/ 0 w 406"/>
                  <a:gd name="T1" fmla="*/ 45 h 529"/>
                  <a:gd name="T2" fmla="*/ 17 w 406"/>
                  <a:gd name="T3" fmla="*/ 39 h 529"/>
                  <a:gd name="T4" fmla="*/ 22 w 406"/>
                  <a:gd name="T5" fmla="*/ 33 h 529"/>
                  <a:gd name="T6" fmla="*/ 20 w 406"/>
                  <a:gd name="T7" fmla="*/ 20 h 529"/>
                  <a:gd name="T8" fmla="*/ 25 w 406"/>
                  <a:gd name="T9" fmla="*/ 12 h 529"/>
                  <a:gd name="T10" fmla="*/ 27 w 406"/>
                  <a:gd name="T11" fmla="*/ 5 h 529"/>
                  <a:gd name="T12" fmla="*/ 26 w 406"/>
                  <a:gd name="T13" fmla="*/ 0 h 529"/>
                  <a:gd name="T14" fmla="*/ 32 w 406"/>
                  <a:gd name="T15" fmla="*/ 8 h 529"/>
                  <a:gd name="T16" fmla="*/ 41 w 406"/>
                  <a:gd name="T17" fmla="*/ 15 h 529"/>
                  <a:gd name="T18" fmla="*/ 48 w 406"/>
                  <a:gd name="T19" fmla="*/ 17 h 529"/>
                  <a:gd name="T20" fmla="*/ 49 w 406"/>
                  <a:gd name="T21" fmla="*/ 22 h 529"/>
                  <a:gd name="T22" fmla="*/ 51 w 406"/>
                  <a:gd name="T23" fmla="*/ 25 h 529"/>
                  <a:gd name="T24" fmla="*/ 51 w 406"/>
                  <a:gd name="T25" fmla="*/ 31 h 529"/>
                  <a:gd name="T26" fmla="*/ 42 w 406"/>
                  <a:gd name="T27" fmla="*/ 36 h 529"/>
                  <a:gd name="T28" fmla="*/ 37 w 406"/>
                  <a:gd name="T29" fmla="*/ 48 h 529"/>
                  <a:gd name="T30" fmla="*/ 28 w 406"/>
                  <a:gd name="T31" fmla="*/ 54 h 529"/>
                  <a:gd name="T32" fmla="*/ 15 w 406"/>
                  <a:gd name="T33" fmla="*/ 62 h 529"/>
                  <a:gd name="T34" fmla="*/ 7 w 406"/>
                  <a:gd name="T35" fmla="*/ 66 h 529"/>
                  <a:gd name="T36" fmla="*/ 5 w 406"/>
                  <a:gd name="T37" fmla="*/ 60 h 529"/>
                  <a:gd name="T38" fmla="*/ 4 w 406"/>
                  <a:gd name="T39" fmla="*/ 56 h 529"/>
                  <a:gd name="T40" fmla="*/ 0 w 406"/>
                  <a:gd name="T41" fmla="*/ 45 h 52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06"/>
                  <a:gd name="T64" fmla="*/ 0 h 529"/>
                  <a:gd name="T65" fmla="*/ 406 w 406"/>
                  <a:gd name="T66" fmla="*/ 529 h 52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06" h="529">
                    <a:moveTo>
                      <a:pt x="0" y="361"/>
                    </a:moveTo>
                    <a:lnTo>
                      <a:pt x="139" y="314"/>
                    </a:lnTo>
                    <a:lnTo>
                      <a:pt x="174" y="267"/>
                    </a:lnTo>
                    <a:lnTo>
                      <a:pt x="162" y="163"/>
                    </a:lnTo>
                    <a:lnTo>
                      <a:pt x="197" y="93"/>
                    </a:lnTo>
                    <a:lnTo>
                      <a:pt x="214" y="41"/>
                    </a:lnTo>
                    <a:lnTo>
                      <a:pt x="209" y="0"/>
                    </a:lnTo>
                    <a:lnTo>
                      <a:pt x="256" y="65"/>
                    </a:lnTo>
                    <a:lnTo>
                      <a:pt x="325" y="122"/>
                    </a:lnTo>
                    <a:lnTo>
                      <a:pt x="383" y="134"/>
                    </a:lnTo>
                    <a:lnTo>
                      <a:pt x="389" y="175"/>
                    </a:lnTo>
                    <a:lnTo>
                      <a:pt x="406" y="204"/>
                    </a:lnTo>
                    <a:lnTo>
                      <a:pt x="406" y="250"/>
                    </a:lnTo>
                    <a:lnTo>
                      <a:pt x="336" y="291"/>
                    </a:lnTo>
                    <a:lnTo>
                      <a:pt x="296" y="384"/>
                    </a:lnTo>
                    <a:lnTo>
                      <a:pt x="226" y="431"/>
                    </a:lnTo>
                    <a:lnTo>
                      <a:pt x="116" y="494"/>
                    </a:lnTo>
                    <a:lnTo>
                      <a:pt x="57" y="529"/>
                    </a:lnTo>
                    <a:lnTo>
                      <a:pt x="40" y="483"/>
                    </a:lnTo>
                    <a:lnTo>
                      <a:pt x="34" y="448"/>
                    </a:lnTo>
                    <a:lnTo>
                      <a:pt x="0" y="361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3" name="Freeform 449"/>
              <p:cNvSpPr>
                <a:spLocks/>
              </p:cNvSpPr>
              <p:nvPr/>
            </p:nvSpPr>
            <p:spPr bwMode="auto">
              <a:xfrm>
                <a:off x="1618" y="1055"/>
                <a:ext cx="44" cy="36"/>
              </a:xfrm>
              <a:custGeom>
                <a:avLst/>
                <a:gdLst>
                  <a:gd name="T0" fmla="*/ 3 w 354"/>
                  <a:gd name="T1" fmla="*/ 0 h 284"/>
                  <a:gd name="T2" fmla="*/ 0 w 354"/>
                  <a:gd name="T3" fmla="*/ 13 h 284"/>
                  <a:gd name="T4" fmla="*/ 0 w 354"/>
                  <a:gd name="T5" fmla="*/ 15 h 284"/>
                  <a:gd name="T6" fmla="*/ 6 w 354"/>
                  <a:gd name="T7" fmla="*/ 29 h 284"/>
                  <a:gd name="T8" fmla="*/ 9 w 354"/>
                  <a:gd name="T9" fmla="*/ 33 h 284"/>
                  <a:gd name="T10" fmla="*/ 31 w 354"/>
                  <a:gd name="T11" fmla="*/ 36 h 284"/>
                  <a:gd name="T12" fmla="*/ 36 w 354"/>
                  <a:gd name="T13" fmla="*/ 36 h 284"/>
                  <a:gd name="T14" fmla="*/ 44 w 354"/>
                  <a:gd name="T15" fmla="*/ 21 h 284"/>
                  <a:gd name="T16" fmla="*/ 42 w 354"/>
                  <a:gd name="T17" fmla="*/ 14 h 284"/>
                  <a:gd name="T18" fmla="*/ 39 w 354"/>
                  <a:gd name="T19" fmla="*/ 14 h 284"/>
                  <a:gd name="T20" fmla="*/ 31 w 354"/>
                  <a:gd name="T21" fmla="*/ 19 h 284"/>
                  <a:gd name="T22" fmla="*/ 31 w 354"/>
                  <a:gd name="T23" fmla="*/ 22 h 284"/>
                  <a:gd name="T24" fmla="*/ 15 w 354"/>
                  <a:gd name="T25" fmla="*/ 20 h 284"/>
                  <a:gd name="T26" fmla="*/ 14 w 354"/>
                  <a:gd name="T27" fmla="*/ 16 h 284"/>
                  <a:gd name="T28" fmla="*/ 14 w 354"/>
                  <a:gd name="T29" fmla="*/ 14 h 284"/>
                  <a:gd name="T30" fmla="*/ 9 w 354"/>
                  <a:gd name="T31" fmla="*/ 16 h 284"/>
                  <a:gd name="T32" fmla="*/ 3 w 354"/>
                  <a:gd name="T33" fmla="*/ 2 h 284"/>
                  <a:gd name="T34" fmla="*/ 3 w 354"/>
                  <a:gd name="T35" fmla="*/ 0 h 2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54"/>
                  <a:gd name="T55" fmla="*/ 0 h 284"/>
                  <a:gd name="T56" fmla="*/ 354 w 354"/>
                  <a:gd name="T57" fmla="*/ 284 h 2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54" h="284">
                    <a:moveTo>
                      <a:pt x="22" y="0"/>
                    </a:moveTo>
                    <a:lnTo>
                      <a:pt x="0" y="105"/>
                    </a:lnTo>
                    <a:lnTo>
                      <a:pt x="0" y="122"/>
                    </a:lnTo>
                    <a:lnTo>
                      <a:pt x="52" y="232"/>
                    </a:lnTo>
                    <a:lnTo>
                      <a:pt x="69" y="261"/>
                    </a:lnTo>
                    <a:lnTo>
                      <a:pt x="249" y="284"/>
                    </a:lnTo>
                    <a:lnTo>
                      <a:pt x="290" y="284"/>
                    </a:lnTo>
                    <a:lnTo>
                      <a:pt x="354" y="168"/>
                    </a:lnTo>
                    <a:lnTo>
                      <a:pt x="336" y="110"/>
                    </a:lnTo>
                    <a:lnTo>
                      <a:pt x="312" y="110"/>
                    </a:lnTo>
                    <a:lnTo>
                      <a:pt x="249" y="150"/>
                    </a:lnTo>
                    <a:lnTo>
                      <a:pt x="249" y="174"/>
                    </a:lnTo>
                    <a:lnTo>
                      <a:pt x="121" y="157"/>
                    </a:lnTo>
                    <a:lnTo>
                      <a:pt x="110" y="127"/>
                    </a:lnTo>
                    <a:lnTo>
                      <a:pt x="110" y="110"/>
                    </a:lnTo>
                    <a:lnTo>
                      <a:pt x="69" y="127"/>
                    </a:lnTo>
                    <a:lnTo>
                      <a:pt x="22" y="17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4" name="Freeform 450"/>
              <p:cNvSpPr>
                <a:spLocks/>
              </p:cNvSpPr>
              <p:nvPr/>
            </p:nvSpPr>
            <p:spPr bwMode="auto">
              <a:xfrm>
                <a:off x="1595" y="1032"/>
                <a:ext cx="15" cy="12"/>
              </a:xfrm>
              <a:custGeom>
                <a:avLst/>
                <a:gdLst>
                  <a:gd name="T0" fmla="*/ 15 w 122"/>
                  <a:gd name="T1" fmla="*/ 12 h 93"/>
                  <a:gd name="T2" fmla="*/ 11 w 122"/>
                  <a:gd name="T3" fmla="*/ 0 h 93"/>
                  <a:gd name="T4" fmla="*/ 4 w 122"/>
                  <a:gd name="T5" fmla="*/ 1 h 93"/>
                  <a:gd name="T6" fmla="*/ 0 w 122"/>
                  <a:gd name="T7" fmla="*/ 7 h 93"/>
                  <a:gd name="T8" fmla="*/ 9 w 122"/>
                  <a:gd name="T9" fmla="*/ 12 h 93"/>
                  <a:gd name="T10" fmla="*/ 15 w 122"/>
                  <a:gd name="T11" fmla="*/ 12 h 9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22"/>
                  <a:gd name="T19" fmla="*/ 0 h 93"/>
                  <a:gd name="T20" fmla="*/ 122 w 122"/>
                  <a:gd name="T21" fmla="*/ 93 h 9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22" h="93">
                    <a:moveTo>
                      <a:pt x="122" y="93"/>
                    </a:moveTo>
                    <a:lnTo>
                      <a:pt x="93" y="0"/>
                    </a:lnTo>
                    <a:lnTo>
                      <a:pt x="35" y="6"/>
                    </a:lnTo>
                    <a:lnTo>
                      <a:pt x="0" y="52"/>
                    </a:lnTo>
                    <a:lnTo>
                      <a:pt x="75" y="93"/>
                    </a:lnTo>
                    <a:lnTo>
                      <a:pt x="122" y="9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5" name="Freeform 451"/>
              <p:cNvSpPr>
                <a:spLocks/>
              </p:cNvSpPr>
              <p:nvPr/>
            </p:nvSpPr>
            <p:spPr bwMode="auto">
              <a:xfrm>
                <a:off x="1539" y="967"/>
                <a:ext cx="71" cy="77"/>
              </a:xfrm>
              <a:custGeom>
                <a:avLst/>
                <a:gdLst>
                  <a:gd name="T0" fmla="*/ 67 w 570"/>
                  <a:gd name="T1" fmla="*/ 65 h 610"/>
                  <a:gd name="T2" fmla="*/ 71 w 570"/>
                  <a:gd name="T3" fmla="*/ 60 h 610"/>
                  <a:gd name="T4" fmla="*/ 65 w 570"/>
                  <a:gd name="T5" fmla="*/ 48 h 610"/>
                  <a:gd name="T6" fmla="*/ 62 w 570"/>
                  <a:gd name="T7" fmla="*/ 37 h 610"/>
                  <a:gd name="T8" fmla="*/ 51 w 570"/>
                  <a:gd name="T9" fmla="*/ 34 h 610"/>
                  <a:gd name="T10" fmla="*/ 49 w 570"/>
                  <a:gd name="T11" fmla="*/ 26 h 610"/>
                  <a:gd name="T12" fmla="*/ 54 w 570"/>
                  <a:gd name="T13" fmla="*/ 14 h 610"/>
                  <a:gd name="T14" fmla="*/ 45 w 570"/>
                  <a:gd name="T15" fmla="*/ 12 h 610"/>
                  <a:gd name="T16" fmla="*/ 41 w 570"/>
                  <a:gd name="T17" fmla="*/ 9 h 610"/>
                  <a:gd name="T18" fmla="*/ 36 w 570"/>
                  <a:gd name="T19" fmla="*/ 0 h 610"/>
                  <a:gd name="T20" fmla="*/ 29 w 570"/>
                  <a:gd name="T21" fmla="*/ 0 h 610"/>
                  <a:gd name="T22" fmla="*/ 16 w 570"/>
                  <a:gd name="T23" fmla="*/ 5 h 610"/>
                  <a:gd name="T24" fmla="*/ 17 w 570"/>
                  <a:gd name="T25" fmla="*/ 11 h 610"/>
                  <a:gd name="T26" fmla="*/ 13 w 570"/>
                  <a:gd name="T27" fmla="*/ 23 h 610"/>
                  <a:gd name="T28" fmla="*/ 3 w 570"/>
                  <a:gd name="T29" fmla="*/ 32 h 610"/>
                  <a:gd name="T30" fmla="*/ 0 w 570"/>
                  <a:gd name="T31" fmla="*/ 40 h 610"/>
                  <a:gd name="T32" fmla="*/ 4 w 570"/>
                  <a:gd name="T33" fmla="*/ 49 h 610"/>
                  <a:gd name="T34" fmla="*/ 17 w 570"/>
                  <a:gd name="T35" fmla="*/ 48 h 610"/>
                  <a:gd name="T36" fmla="*/ 31 w 570"/>
                  <a:gd name="T37" fmla="*/ 62 h 610"/>
                  <a:gd name="T38" fmla="*/ 31 w 570"/>
                  <a:gd name="T39" fmla="*/ 66 h 610"/>
                  <a:gd name="T40" fmla="*/ 40 w 570"/>
                  <a:gd name="T41" fmla="*/ 77 h 610"/>
                  <a:gd name="T42" fmla="*/ 53 w 570"/>
                  <a:gd name="T43" fmla="*/ 71 h 610"/>
                  <a:gd name="T44" fmla="*/ 57 w 570"/>
                  <a:gd name="T45" fmla="*/ 71 h 610"/>
                  <a:gd name="T46" fmla="*/ 60 w 570"/>
                  <a:gd name="T47" fmla="*/ 66 h 610"/>
                  <a:gd name="T48" fmla="*/ 65 w 570"/>
                  <a:gd name="T49" fmla="*/ 65 h 610"/>
                  <a:gd name="T50" fmla="*/ 67 w 570"/>
                  <a:gd name="T51" fmla="*/ 65 h 61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70"/>
                  <a:gd name="T79" fmla="*/ 0 h 610"/>
                  <a:gd name="T80" fmla="*/ 570 w 570"/>
                  <a:gd name="T81" fmla="*/ 610 h 61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70" h="610">
                    <a:moveTo>
                      <a:pt x="541" y="517"/>
                    </a:moveTo>
                    <a:lnTo>
                      <a:pt x="570" y="476"/>
                    </a:lnTo>
                    <a:lnTo>
                      <a:pt x="523" y="384"/>
                    </a:lnTo>
                    <a:lnTo>
                      <a:pt x="501" y="297"/>
                    </a:lnTo>
                    <a:lnTo>
                      <a:pt x="408" y="273"/>
                    </a:lnTo>
                    <a:lnTo>
                      <a:pt x="390" y="209"/>
                    </a:lnTo>
                    <a:lnTo>
                      <a:pt x="431" y="110"/>
                    </a:lnTo>
                    <a:lnTo>
                      <a:pt x="361" y="93"/>
                    </a:lnTo>
                    <a:lnTo>
                      <a:pt x="326" y="70"/>
                    </a:lnTo>
                    <a:lnTo>
                      <a:pt x="291" y="0"/>
                    </a:lnTo>
                    <a:lnTo>
                      <a:pt x="233" y="0"/>
                    </a:lnTo>
                    <a:lnTo>
                      <a:pt x="129" y="41"/>
                    </a:lnTo>
                    <a:lnTo>
                      <a:pt x="140" y="87"/>
                    </a:lnTo>
                    <a:lnTo>
                      <a:pt x="105" y="185"/>
                    </a:lnTo>
                    <a:lnTo>
                      <a:pt x="24" y="250"/>
                    </a:lnTo>
                    <a:lnTo>
                      <a:pt x="0" y="314"/>
                    </a:lnTo>
                    <a:lnTo>
                      <a:pt x="30" y="389"/>
                    </a:lnTo>
                    <a:lnTo>
                      <a:pt x="134" y="384"/>
                    </a:lnTo>
                    <a:lnTo>
                      <a:pt x="251" y="494"/>
                    </a:lnTo>
                    <a:lnTo>
                      <a:pt x="251" y="523"/>
                    </a:lnTo>
                    <a:lnTo>
                      <a:pt x="321" y="610"/>
                    </a:lnTo>
                    <a:lnTo>
                      <a:pt x="425" y="564"/>
                    </a:lnTo>
                    <a:lnTo>
                      <a:pt x="454" y="564"/>
                    </a:lnTo>
                    <a:lnTo>
                      <a:pt x="478" y="523"/>
                    </a:lnTo>
                    <a:lnTo>
                      <a:pt x="523" y="517"/>
                    </a:lnTo>
                    <a:lnTo>
                      <a:pt x="541" y="51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6" name="Freeform 452"/>
              <p:cNvSpPr>
                <a:spLocks/>
              </p:cNvSpPr>
              <p:nvPr/>
            </p:nvSpPr>
            <p:spPr bwMode="auto">
              <a:xfrm>
                <a:off x="1505" y="1006"/>
                <a:ext cx="38" cy="32"/>
              </a:xfrm>
              <a:custGeom>
                <a:avLst/>
                <a:gdLst>
                  <a:gd name="T0" fmla="*/ 34 w 302"/>
                  <a:gd name="T1" fmla="*/ 1 h 257"/>
                  <a:gd name="T2" fmla="*/ 27 w 302"/>
                  <a:gd name="T3" fmla="*/ 1 h 257"/>
                  <a:gd name="T4" fmla="*/ 24 w 302"/>
                  <a:gd name="T5" fmla="*/ 4 h 257"/>
                  <a:gd name="T6" fmla="*/ 15 w 302"/>
                  <a:gd name="T7" fmla="*/ 4 h 257"/>
                  <a:gd name="T8" fmla="*/ 4 w 302"/>
                  <a:gd name="T9" fmla="*/ 0 h 257"/>
                  <a:gd name="T10" fmla="*/ 3 w 302"/>
                  <a:gd name="T11" fmla="*/ 7 h 257"/>
                  <a:gd name="T12" fmla="*/ 6 w 302"/>
                  <a:gd name="T13" fmla="*/ 17 h 257"/>
                  <a:gd name="T14" fmla="*/ 2 w 302"/>
                  <a:gd name="T15" fmla="*/ 21 h 257"/>
                  <a:gd name="T16" fmla="*/ 0 w 302"/>
                  <a:gd name="T17" fmla="*/ 23 h 257"/>
                  <a:gd name="T18" fmla="*/ 2 w 302"/>
                  <a:gd name="T19" fmla="*/ 29 h 257"/>
                  <a:gd name="T20" fmla="*/ 9 w 302"/>
                  <a:gd name="T21" fmla="*/ 31 h 257"/>
                  <a:gd name="T22" fmla="*/ 17 w 302"/>
                  <a:gd name="T23" fmla="*/ 32 h 257"/>
                  <a:gd name="T24" fmla="*/ 22 w 302"/>
                  <a:gd name="T25" fmla="*/ 29 h 257"/>
                  <a:gd name="T26" fmla="*/ 31 w 302"/>
                  <a:gd name="T27" fmla="*/ 29 h 257"/>
                  <a:gd name="T28" fmla="*/ 34 w 302"/>
                  <a:gd name="T29" fmla="*/ 21 h 257"/>
                  <a:gd name="T30" fmla="*/ 23 w 302"/>
                  <a:gd name="T31" fmla="*/ 18 h 257"/>
                  <a:gd name="T32" fmla="*/ 23 w 302"/>
                  <a:gd name="T33" fmla="*/ 12 h 257"/>
                  <a:gd name="T34" fmla="*/ 31 w 302"/>
                  <a:gd name="T35" fmla="*/ 11 h 257"/>
                  <a:gd name="T36" fmla="*/ 38 w 302"/>
                  <a:gd name="T37" fmla="*/ 10 h 257"/>
                  <a:gd name="T38" fmla="*/ 34 w 302"/>
                  <a:gd name="T39" fmla="*/ 1 h 25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02"/>
                  <a:gd name="T61" fmla="*/ 0 h 257"/>
                  <a:gd name="T62" fmla="*/ 302 w 302"/>
                  <a:gd name="T63" fmla="*/ 257 h 257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02" h="257">
                    <a:moveTo>
                      <a:pt x="267" y="12"/>
                    </a:moveTo>
                    <a:lnTo>
                      <a:pt x="215" y="12"/>
                    </a:lnTo>
                    <a:lnTo>
                      <a:pt x="187" y="30"/>
                    </a:lnTo>
                    <a:lnTo>
                      <a:pt x="117" y="30"/>
                    </a:lnTo>
                    <a:lnTo>
                      <a:pt x="35" y="0"/>
                    </a:lnTo>
                    <a:lnTo>
                      <a:pt x="23" y="59"/>
                    </a:lnTo>
                    <a:lnTo>
                      <a:pt x="47" y="140"/>
                    </a:lnTo>
                    <a:lnTo>
                      <a:pt x="18" y="169"/>
                    </a:lnTo>
                    <a:lnTo>
                      <a:pt x="0" y="187"/>
                    </a:lnTo>
                    <a:lnTo>
                      <a:pt x="18" y="234"/>
                    </a:lnTo>
                    <a:lnTo>
                      <a:pt x="75" y="251"/>
                    </a:lnTo>
                    <a:lnTo>
                      <a:pt x="134" y="257"/>
                    </a:lnTo>
                    <a:lnTo>
                      <a:pt x="175" y="234"/>
                    </a:lnTo>
                    <a:lnTo>
                      <a:pt x="244" y="234"/>
                    </a:lnTo>
                    <a:lnTo>
                      <a:pt x="267" y="169"/>
                    </a:lnTo>
                    <a:lnTo>
                      <a:pt x="180" y="146"/>
                    </a:lnTo>
                    <a:lnTo>
                      <a:pt x="180" y="100"/>
                    </a:lnTo>
                    <a:lnTo>
                      <a:pt x="250" y="88"/>
                    </a:lnTo>
                    <a:lnTo>
                      <a:pt x="302" y="82"/>
                    </a:lnTo>
                    <a:lnTo>
                      <a:pt x="267" y="1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7" name="Freeform 453"/>
              <p:cNvSpPr>
                <a:spLocks/>
              </p:cNvSpPr>
              <p:nvPr/>
            </p:nvSpPr>
            <p:spPr bwMode="auto">
              <a:xfrm>
                <a:off x="1501" y="1003"/>
                <a:ext cx="11" cy="26"/>
              </a:xfrm>
              <a:custGeom>
                <a:avLst/>
                <a:gdLst>
                  <a:gd name="T0" fmla="*/ 11 w 87"/>
                  <a:gd name="T1" fmla="*/ 4 h 209"/>
                  <a:gd name="T2" fmla="*/ 6 w 87"/>
                  <a:gd name="T3" fmla="*/ 0 h 209"/>
                  <a:gd name="T4" fmla="*/ 2 w 87"/>
                  <a:gd name="T5" fmla="*/ 13 h 209"/>
                  <a:gd name="T6" fmla="*/ 3 w 87"/>
                  <a:gd name="T7" fmla="*/ 18 h 209"/>
                  <a:gd name="T8" fmla="*/ 0 w 87"/>
                  <a:gd name="T9" fmla="*/ 22 h 209"/>
                  <a:gd name="T10" fmla="*/ 4 w 87"/>
                  <a:gd name="T11" fmla="*/ 26 h 209"/>
                  <a:gd name="T12" fmla="*/ 10 w 87"/>
                  <a:gd name="T13" fmla="*/ 21 h 209"/>
                  <a:gd name="T14" fmla="*/ 10 w 87"/>
                  <a:gd name="T15" fmla="*/ 18 h 209"/>
                  <a:gd name="T16" fmla="*/ 7 w 87"/>
                  <a:gd name="T17" fmla="*/ 10 h 209"/>
                  <a:gd name="T18" fmla="*/ 9 w 87"/>
                  <a:gd name="T19" fmla="*/ 5 h 209"/>
                  <a:gd name="T20" fmla="*/ 11 w 87"/>
                  <a:gd name="T21" fmla="*/ 4 h 2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7"/>
                  <a:gd name="T34" fmla="*/ 0 h 209"/>
                  <a:gd name="T35" fmla="*/ 87 w 87"/>
                  <a:gd name="T36" fmla="*/ 209 h 20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7" h="209">
                    <a:moveTo>
                      <a:pt x="87" y="29"/>
                    </a:moveTo>
                    <a:lnTo>
                      <a:pt x="47" y="0"/>
                    </a:lnTo>
                    <a:lnTo>
                      <a:pt x="17" y="104"/>
                    </a:lnTo>
                    <a:lnTo>
                      <a:pt x="24" y="144"/>
                    </a:lnTo>
                    <a:lnTo>
                      <a:pt x="0" y="174"/>
                    </a:lnTo>
                    <a:lnTo>
                      <a:pt x="29" y="209"/>
                    </a:lnTo>
                    <a:lnTo>
                      <a:pt x="76" y="168"/>
                    </a:lnTo>
                    <a:lnTo>
                      <a:pt x="76" y="144"/>
                    </a:lnTo>
                    <a:lnTo>
                      <a:pt x="59" y="81"/>
                    </a:lnTo>
                    <a:lnTo>
                      <a:pt x="69" y="40"/>
                    </a:lnTo>
                    <a:lnTo>
                      <a:pt x="87" y="2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8" name="Freeform 454"/>
              <p:cNvSpPr>
                <a:spLocks/>
              </p:cNvSpPr>
              <p:nvPr/>
            </p:nvSpPr>
            <p:spPr bwMode="auto">
              <a:xfrm>
                <a:off x="1507" y="990"/>
                <a:ext cx="12" cy="17"/>
              </a:xfrm>
              <a:custGeom>
                <a:avLst/>
                <a:gdLst>
                  <a:gd name="T0" fmla="*/ 0 w 92"/>
                  <a:gd name="T1" fmla="*/ 14 h 139"/>
                  <a:gd name="T2" fmla="*/ 4 w 92"/>
                  <a:gd name="T3" fmla="*/ 9 h 139"/>
                  <a:gd name="T4" fmla="*/ 6 w 92"/>
                  <a:gd name="T5" fmla="*/ 0 h 139"/>
                  <a:gd name="T6" fmla="*/ 12 w 92"/>
                  <a:gd name="T7" fmla="*/ 3 h 139"/>
                  <a:gd name="T8" fmla="*/ 9 w 92"/>
                  <a:gd name="T9" fmla="*/ 9 h 139"/>
                  <a:gd name="T10" fmla="*/ 6 w 92"/>
                  <a:gd name="T11" fmla="*/ 17 h 139"/>
                  <a:gd name="T12" fmla="*/ 0 w 92"/>
                  <a:gd name="T13" fmla="*/ 14 h 1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92"/>
                  <a:gd name="T22" fmla="*/ 0 h 139"/>
                  <a:gd name="T23" fmla="*/ 92 w 92"/>
                  <a:gd name="T24" fmla="*/ 139 h 1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92" h="139">
                    <a:moveTo>
                      <a:pt x="0" y="117"/>
                    </a:moveTo>
                    <a:lnTo>
                      <a:pt x="29" y="70"/>
                    </a:lnTo>
                    <a:lnTo>
                      <a:pt x="46" y="0"/>
                    </a:lnTo>
                    <a:lnTo>
                      <a:pt x="92" y="23"/>
                    </a:lnTo>
                    <a:lnTo>
                      <a:pt x="69" y="70"/>
                    </a:lnTo>
                    <a:lnTo>
                      <a:pt x="46" y="139"/>
                    </a:lnTo>
                    <a:lnTo>
                      <a:pt x="0" y="11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29" name="Freeform 455"/>
              <p:cNvSpPr>
                <a:spLocks/>
              </p:cNvSpPr>
              <p:nvPr/>
            </p:nvSpPr>
            <p:spPr bwMode="auto">
              <a:xfrm>
                <a:off x="1511" y="970"/>
                <a:ext cx="44" cy="39"/>
              </a:xfrm>
              <a:custGeom>
                <a:avLst/>
                <a:gdLst>
                  <a:gd name="T0" fmla="*/ 0 w 354"/>
                  <a:gd name="T1" fmla="*/ 36 h 314"/>
                  <a:gd name="T2" fmla="*/ 8 w 354"/>
                  <a:gd name="T3" fmla="*/ 39 h 314"/>
                  <a:gd name="T4" fmla="*/ 17 w 354"/>
                  <a:gd name="T5" fmla="*/ 39 h 314"/>
                  <a:gd name="T6" fmla="*/ 21 w 354"/>
                  <a:gd name="T7" fmla="*/ 38 h 314"/>
                  <a:gd name="T8" fmla="*/ 27 w 354"/>
                  <a:gd name="T9" fmla="*/ 37 h 314"/>
                  <a:gd name="T10" fmla="*/ 30 w 354"/>
                  <a:gd name="T11" fmla="*/ 28 h 314"/>
                  <a:gd name="T12" fmla="*/ 42 w 354"/>
                  <a:gd name="T13" fmla="*/ 20 h 314"/>
                  <a:gd name="T14" fmla="*/ 44 w 354"/>
                  <a:gd name="T15" fmla="*/ 9 h 314"/>
                  <a:gd name="T16" fmla="*/ 44 w 354"/>
                  <a:gd name="T17" fmla="*/ 3 h 314"/>
                  <a:gd name="T18" fmla="*/ 42 w 354"/>
                  <a:gd name="T19" fmla="*/ 2 h 314"/>
                  <a:gd name="T20" fmla="*/ 36 w 354"/>
                  <a:gd name="T21" fmla="*/ 1 h 314"/>
                  <a:gd name="T22" fmla="*/ 32 w 354"/>
                  <a:gd name="T23" fmla="*/ 3 h 314"/>
                  <a:gd name="T24" fmla="*/ 25 w 354"/>
                  <a:gd name="T25" fmla="*/ 2 h 314"/>
                  <a:gd name="T26" fmla="*/ 22 w 354"/>
                  <a:gd name="T27" fmla="*/ 0 h 314"/>
                  <a:gd name="T28" fmla="*/ 17 w 354"/>
                  <a:gd name="T29" fmla="*/ 1 h 314"/>
                  <a:gd name="T30" fmla="*/ 10 w 354"/>
                  <a:gd name="T31" fmla="*/ 3 h 314"/>
                  <a:gd name="T32" fmla="*/ 5 w 354"/>
                  <a:gd name="T33" fmla="*/ 9 h 314"/>
                  <a:gd name="T34" fmla="*/ 2 w 354"/>
                  <a:gd name="T35" fmla="*/ 20 h 314"/>
                  <a:gd name="T36" fmla="*/ 6 w 354"/>
                  <a:gd name="T37" fmla="*/ 21 h 314"/>
                  <a:gd name="T38" fmla="*/ 8 w 354"/>
                  <a:gd name="T39" fmla="*/ 23 h 314"/>
                  <a:gd name="T40" fmla="*/ 5 w 354"/>
                  <a:gd name="T41" fmla="*/ 27 h 314"/>
                  <a:gd name="T42" fmla="*/ 0 w 354"/>
                  <a:gd name="T43" fmla="*/ 36 h 3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54"/>
                  <a:gd name="T67" fmla="*/ 0 h 314"/>
                  <a:gd name="T68" fmla="*/ 354 w 354"/>
                  <a:gd name="T69" fmla="*/ 314 h 31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54" h="314">
                    <a:moveTo>
                      <a:pt x="0" y="291"/>
                    </a:moveTo>
                    <a:lnTo>
                      <a:pt x="63" y="314"/>
                    </a:lnTo>
                    <a:lnTo>
                      <a:pt x="133" y="314"/>
                    </a:lnTo>
                    <a:lnTo>
                      <a:pt x="168" y="302"/>
                    </a:lnTo>
                    <a:lnTo>
                      <a:pt x="220" y="296"/>
                    </a:lnTo>
                    <a:lnTo>
                      <a:pt x="244" y="227"/>
                    </a:lnTo>
                    <a:lnTo>
                      <a:pt x="337" y="157"/>
                    </a:lnTo>
                    <a:lnTo>
                      <a:pt x="354" y="70"/>
                    </a:lnTo>
                    <a:lnTo>
                      <a:pt x="354" y="23"/>
                    </a:lnTo>
                    <a:lnTo>
                      <a:pt x="337" y="18"/>
                    </a:lnTo>
                    <a:lnTo>
                      <a:pt x="290" y="6"/>
                    </a:lnTo>
                    <a:lnTo>
                      <a:pt x="255" y="23"/>
                    </a:lnTo>
                    <a:lnTo>
                      <a:pt x="203" y="18"/>
                    </a:lnTo>
                    <a:lnTo>
                      <a:pt x="174" y="0"/>
                    </a:lnTo>
                    <a:lnTo>
                      <a:pt x="133" y="6"/>
                    </a:lnTo>
                    <a:lnTo>
                      <a:pt x="81" y="23"/>
                    </a:lnTo>
                    <a:lnTo>
                      <a:pt x="40" y="70"/>
                    </a:lnTo>
                    <a:lnTo>
                      <a:pt x="17" y="157"/>
                    </a:lnTo>
                    <a:lnTo>
                      <a:pt x="46" y="169"/>
                    </a:lnTo>
                    <a:lnTo>
                      <a:pt x="63" y="186"/>
                    </a:lnTo>
                    <a:lnTo>
                      <a:pt x="40" y="221"/>
                    </a:lnTo>
                    <a:lnTo>
                      <a:pt x="0" y="291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0" name="Freeform 456"/>
              <p:cNvSpPr>
                <a:spLocks/>
              </p:cNvSpPr>
              <p:nvPr/>
            </p:nvSpPr>
            <p:spPr bwMode="auto">
              <a:xfrm>
                <a:off x="1446" y="922"/>
                <a:ext cx="130" cy="57"/>
              </a:xfrm>
              <a:custGeom>
                <a:avLst/>
                <a:gdLst>
                  <a:gd name="T0" fmla="*/ 3 w 1035"/>
                  <a:gd name="T1" fmla="*/ 15 h 453"/>
                  <a:gd name="T2" fmla="*/ 3 w 1035"/>
                  <a:gd name="T3" fmla="*/ 23 h 453"/>
                  <a:gd name="T4" fmla="*/ 0 w 1035"/>
                  <a:gd name="T5" fmla="*/ 34 h 453"/>
                  <a:gd name="T6" fmla="*/ 6 w 1035"/>
                  <a:gd name="T7" fmla="*/ 37 h 453"/>
                  <a:gd name="T8" fmla="*/ 12 w 1035"/>
                  <a:gd name="T9" fmla="*/ 42 h 453"/>
                  <a:gd name="T10" fmla="*/ 16 w 1035"/>
                  <a:gd name="T11" fmla="*/ 48 h 453"/>
                  <a:gd name="T12" fmla="*/ 25 w 1035"/>
                  <a:gd name="T13" fmla="*/ 51 h 453"/>
                  <a:gd name="T14" fmla="*/ 39 w 1035"/>
                  <a:gd name="T15" fmla="*/ 48 h 453"/>
                  <a:gd name="T16" fmla="*/ 45 w 1035"/>
                  <a:gd name="T17" fmla="*/ 54 h 453"/>
                  <a:gd name="T18" fmla="*/ 47 w 1035"/>
                  <a:gd name="T19" fmla="*/ 54 h 453"/>
                  <a:gd name="T20" fmla="*/ 59 w 1035"/>
                  <a:gd name="T21" fmla="*/ 51 h 453"/>
                  <a:gd name="T22" fmla="*/ 65 w 1035"/>
                  <a:gd name="T23" fmla="*/ 51 h 453"/>
                  <a:gd name="T24" fmla="*/ 67 w 1035"/>
                  <a:gd name="T25" fmla="*/ 51 h 453"/>
                  <a:gd name="T26" fmla="*/ 70 w 1035"/>
                  <a:gd name="T27" fmla="*/ 57 h 453"/>
                  <a:gd name="T28" fmla="*/ 76 w 1035"/>
                  <a:gd name="T29" fmla="*/ 51 h 453"/>
                  <a:gd name="T30" fmla="*/ 85 w 1035"/>
                  <a:gd name="T31" fmla="*/ 48 h 453"/>
                  <a:gd name="T32" fmla="*/ 88 w 1035"/>
                  <a:gd name="T33" fmla="*/ 48 h 453"/>
                  <a:gd name="T34" fmla="*/ 90 w 1035"/>
                  <a:gd name="T35" fmla="*/ 51 h 453"/>
                  <a:gd name="T36" fmla="*/ 96 w 1035"/>
                  <a:gd name="T37" fmla="*/ 51 h 453"/>
                  <a:gd name="T38" fmla="*/ 101 w 1035"/>
                  <a:gd name="T39" fmla="*/ 48 h 453"/>
                  <a:gd name="T40" fmla="*/ 107 w 1035"/>
                  <a:gd name="T41" fmla="*/ 51 h 453"/>
                  <a:gd name="T42" fmla="*/ 112 w 1035"/>
                  <a:gd name="T43" fmla="*/ 48 h 453"/>
                  <a:gd name="T44" fmla="*/ 121 w 1035"/>
                  <a:gd name="T45" fmla="*/ 45 h 453"/>
                  <a:gd name="T46" fmla="*/ 127 w 1035"/>
                  <a:gd name="T47" fmla="*/ 45 h 453"/>
                  <a:gd name="T48" fmla="*/ 127 w 1035"/>
                  <a:gd name="T49" fmla="*/ 37 h 453"/>
                  <a:gd name="T50" fmla="*/ 130 w 1035"/>
                  <a:gd name="T51" fmla="*/ 26 h 453"/>
                  <a:gd name="T52" fmla="*/ 127 w 1035"/>
                  <a:gd name="T53" fmla="*/ 20 h 453"/>
                  <a:gd name="T54" fmla="*/ 121 w 1035"/>
                  <a:gd name="T55" fmla="*/ 6 h 453"/>
                  <a:gd name="T56" fmla="*/ 115 w 1035"/>
                  <a:gd name="T57" fmla="*/ 3 h 453"/>
                  <a:gd name="T58" fmla="*/ 107 w 1035"/>
                  <a:gd name="T59" fmla="*/ 3 h 453"/>
                  <a:gd name="T60" fmla="*/ 96 w 1035"/>
                  <a:gd name="T61" fmla="*/ 6 h 453"/>
                  <a:gd name="T62" fmla="*/ 90 w 1035"/>
                  <a:gd name="T63" fmla="*/ 12 h 453"/>
                  <a:gd name="T64" fmla="*/ 82 w 1035"/>
                  <a:gd name="T65" fmla="*/ 9 h 453"/>
                  <a:gd name="T66" fmla="*/ 56 w 1035"/>
                  <a:gd name="T67" fmla="*/ 0 h 453"/>
                  <a:gd name="T68" fmla="*/ 42 w 1035"/>
                  <a:gd name="T69" fmla="*/ 0 h 453"/>
                  <a:gd name="T70" fmla="*/ 28 w 1035"/>
                  <a:gd name="T71" fmla="*/ 6 h 453"/>
                  <a:gd name="T72" fmla="*/ 16 w 1035"/>
                  <a:gd name="T73" fmla="*/ 9 h 453"/>
                  <a:gd name="T74" fmla="*/ 15 w 1035"/>
                  <a:gd name="T75" fmla="*/ 11 h 453"/>
                  <a:gd name="T76" fmla="*/ 15 w 1035"/>
                  <a:gd name="T77" fmla="*/ 15 h 453"/>
                  <a:gd name="T78" fmla="*/ 7 w 1035"/>
                  <a:gd name="T79" fmla="*/ 13 h 453"/>
                  <a:gd name="T80" fmla="*/ 3 w 1035"/>
                  <a:gd name="T81" fmla="*/ 15 h 45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35"/>
                  <a:gd name="T124" fmla="*/ 0 h 453"/>
                  <a:gd name="T125" fmla="*/ 1035 w 1035"/>
                  <a:gd name="T126" fmla="*/ 453 h 45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35" h="453">
                    <a:moveTo>
                      <a:pt x="24" y="116"/>
                    </a:moveTo>
                    <a:lnTo>
                      <a:pt x="24" y="179"/>
                    </a:lnTo>
                    <a:lnTo>
                      <a:pt x="0" y="273"/>
                    </a:lnTo>
                    <a:lnTo>
                      <a:pt x="47" y="291"/>
                    </a:lnTo>
                    <a:lnTo>
                      <a:pt x="93" y="336"/>
                    </a:lnTo>
                    <a:lnTo>
                      <a:pt x="128" y="383"/>
                    </a:lnTo>
                    <a:lnTo>
                      <a:pt x="198" y="406"/>
                    </a:lnTo>
                    <a:lnTo>
                      <a:pt x="314" y="383"/>
                    </a:lnTo>
                    <a:lnTo>
                      <a:pt x="355" y="430"/>
                    </a:lnTo>
                    <a:lnTo>
                      <a:pt x="378" y="430"/>
                    </a:lnTo>
                    <a:lnTo>
                      <a:pt x="471" y="406"/>
                    </a:lnTo>
                    <a:lnTo>
                      <a:pt x="518" y="406"/>
                    </a:lnTo>
                    <a:lnTo>
                      <a:pt x="535" y="406"/>
                    </a:lnTo>
                    <a:lnTo>
                      <a:pt x="558" y="453"/>
                    </a:lnTo>
                    <a:lnTo>
                      <a:pt x="605" y="406"/>
                    </a:lnTo>
                    <a:lnTo>
                      <a:pt x="675" y="383"/>
                    </a:lnTo>
                    <a:lnTo>
                      <a:pt x="698" y="383"/>
                    </a:lnTo>
                    <a:lnTo>
                      <a:pt x="715" y="406"/>
                    </a:lnTo>
                    <a:lnTo>
                      <a:pt x="762" y="406"/>
                    </a:lnTo>
                    <a:lnTo>
                      <a:pt x="808" y="383"/>
                    </a:lnTo>
                    <a:lnTo>
                      <a:pt x="855" y="406"/>
                    </a:lnTo>
                    <a:lnTo>
                      <a:pt x="895" y="383"/>
                    </a:lnTo>
                    <a:lnTo>
                      <a:pt x="965" y="360"/>
                    </a:lnTo>
                    <a:lnTo>
                      <a:pt x="1012" y="360"/>
                    </a:lnTo>
                    <a:lnTo>
                      <a:pt x="1012" y="291"/>
                    </a:lnTo>
                    <a:lnTo>
                      <a:pt x="1035" y="203"/>
                    </a:lnTo>
                    <a:lnTo>
                      <a:pt x="1012" y="156"/>
                    </a:lnTo>
                    <a:lnTo>
                      <a:pt x="965" y="46"/>
                    </a:lnTo>
                    <a:lnTo>
                      <a:pt x="919" y="22"/>
                    </a:lnTo>
                    <a:lnTo>
                      <a:pt x="855" y="22"/>
                    </a:lnTo>
                    <a:lnTo>
                      <a:pt x="762" y="46"/>
                    </a:lnTo>
                    <a:lnTo>
                      <a:pt x="715" y="92"/>
                    </a:lnTo>
                    <a:lnTo>
                      <a:pt x="651" y="69"/>
                    </a:lnTo>
                    <a:lnTo>
                      <a:pt x="448" y="0"/>
                    </a:lnTo>
                    <a:lnTo>
                      <a:pt x="332" y="0"/>
                    </a:lnTo>
                    <a:lnTo>
                      <a:pt x="222" y="46"/>
                    </a:lnTo>
                    <a:lnTo>
                      <a:pt x="128" y="69"/>
                    </a:lnTo>
                    <a:lnTo>
                      <a:pt x="117" y="87"/>
                    </a:lnTo>
                    <a:lnTo>
                      <a:pt x="122" y="116"/>
                    </a:lnTo>
                    <a:lnTo>
                      <a:pt x="58" y="104"/>
                    </a:lnTo>
                    <a:lnTo>
                      <a:pt x="24" y="11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1" name="Freeform 457"/>
              <p:cNvSpPr>
                <a:spLocks/>
              </p:cNvSpPr>
              <p:nvPr/>
            </p:nvSpPr>
            <p:spPr bwMode="auto">
              <a:xfrm>
                <a:off x="1488" y="984"/>
                <a:ext cx="11" cy="9"/>
              </a:xfrm>
              <a:custGeom>
                <a:avLst/>
                <a:gdLst>
                  <a:gd name="T0" fmla="*/ 11 w 92"/>
                  <a:gd name="T1" fmla="*/ 0 h 70"/>
                  <a:gd name="T2" fmla="*/ 6 w 92"/>
                  <a:gd name="T3" fmla="*/ 0 h 70"/>
                  <a:gd name="T4" fmla="*/ 0 w 92"/>
                  <a:gd name="T5" fmla="*/ 3 h 70"/>
                  <a:gd name="T6" fmla="*/ 0 w 92"/>
                  <a:gd name="T7" fmla="*/ 9 h 70"/>
                  <a:gd name="T8" fmla="*/ 3 w 92"/>
                  <a:gd name="T9" fmla="*/ 9 h 70"/>
                  <a:gd name="T10" fmla="*/ 6 w 92"/>
                  <a:gd name="T11" fmla="*/ 6 h 70"/>
                  <a:gd name="T12" fmla="*/ 8 w 92"/>
                  <a:gd name="T13" fmla="*/ 6 h 70"/>
                  <a:gd name="T14" fmla="*/ 11 w 92"/>
                  <a:gd name="T15" fmla="*/ 3 h 70"/>
                  <a:gd name="T16" fmla="*/ 11 w 92"/>
                  <a:gd name="T17" fmla="*/ 0 h 7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2"/>
                  <a:gd name="T28" fmla="*/ 0 h 70"/>
                  <a:gd name="T29" fmla="*/ 92 w 92"/>
                  <a:gd name="T30" fmla="*/ 70 h 7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2" h="70">
                    <a:moveTo>
                      <a:pt x="92" y="0"/>
                    </a:moveTo>
                    <a:lnTo>
                      <a:pt x="46" y="0"/>
                    </a:lnTo>
                    <a:lnTo>
                      <a:pt x="0" y="24"/>
                    </a:lnTo>
                    <a:lnTo>
                      <a:pt x="0" y="70"/>
                    </a:lnTo>
                    <a:lnTo>
                      <a:pt x="23" y="70"/>
                    </a:lnTo>
                    <a:lnTo>
                      <a:pt x="46" y="47"/>
                    </a:lnTo>
                    <a:lnTo>
                      <a:pt x="69" y="47"/>
                    </a:lnTo>
                    <a:lnTo>
                      <a:pt x="92" y="24"/>
                    </a:lnTo>
                    <a:lnTo>
                      <a:pt x="9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2" name="Freeform 458"/>
              <p:cNvSpPr>
                <a:spLocks/>
              </p:cNvSpPr>
              <p:nvPr/>
            </p:nvSpPr>
            <p:spPr bwMode="auto">
              <a:xfrm>
                <a:off x="1415" y="824"/>
                <a:ext cx="116" cy="69"/>
              </a:xfrm>
              <a:custGeom>
                <a:avLst/>
                <a:gdLst>
                  <a:gd name="T0" fmla="*/ 110 w 924"/>
                  <a:gd name="T1" fmla="*/ 45 h 558"/>
                  <a:gd name="T2" fmla="*/ 104 w 924"/>
                  <a:gd name="T3" fmla="*/ 47 h 558"/>
                  <a:gd name="T4" fmla="*/ 98 w 924"/>
                  <a:gd name="T5" fmla="*/ 53 h 558"/>
                  <a:gd name="T6" fmla="*/ 88 w 924"/>
                  <a:gd name="T7" fmla="*/ 56 h 558"/>
                  <a:gd name="T8" fmla="*/ 82 w 924"/>
                  <a:gd name="T9" fmla="*/ 56 h 558"/>
                  <a:gd name="T10" fmla="*/ 82 w 924"/>
                  <a:gd name="T11" fmla="*/ 61 h 558"/>
                  <a:gd name="T12" fmla="*/ 88 w 924"/>
                  <a:gd name="T13" fmla="*/ 64 h 558"/>
                  <a:gd name="T14" fmla="*/ 82 w 924"/>
                  <a:gd name="T15" fmla="*/ 67 h 558"/>
                  <a:gd name="T16" fmla="*/ 79 w 924"/>
                  <a:gd name="T17" fmla="*/ 67 h 558"/>
                  <a:gd name="T18" fmla="*/ 73 w 924"/>
                  <a:gd name="T19" fmla="*/ 59 h 558"/>
                  <a:gd name="T20" fmla="*/ 71 w 924"/>
                  <a:gd name="T21" fmla="*/ 56 h 558"/>
                  <a:gd name="T22" fmla="*/ 65 w 924"/>
                  <a:gd name="T23" fmla="*/ 56 h 558"/>
                  <a:gd name="T24" fmla="*/ 59 w 924"/>
                  <a:gd name="T25" fmla="*/ 56 h 558"/>
                  <a:gd name="T26" fmla="*/ 56 w 924"/>
                  <a:gd name="T27" fmla="*/ 64 h 558"/>
                  <a:gd name="T28" fmla="*/ 50 w 924"/>
                  <a:gd name="T29" fmla="*/ 67 h 558"/>
                  <a:gd name="T30" fmla="*/ 47 w 924"/>
                  <a:gd name="T31" fmla="*/ 67 h 558"/>
                  <a:gd name="T32" fmla="*/ 45 w 924"/>
                  <a:gd name="T33" fmla="*/ 69 h 558"/>
                  <a:gd name="T34" fmla="*/ 45 w 924"/>
                  <a:gd name="T35" fmla="*/ 55 h 558"/>
                  <a:gd name="T36" fmla="*/ 52 w 924"/>
                  <a:gd name="T37" fmla="*/ 49 h 558"/>
                  <a:gd name="T38" fmla="*/ 56 w 924"/>
                  <a:gd name="T39" fmla="*/ 47 h 558"/>
                  <a:gd name="T40" fmla="*/ 53 w 924"/>
                  <a:gd name="T41" fmla="*/ 42 h 558"/>
                  <a:gd name="T42" fmla="*/ 47 w 924"/>
                  <a:gd name="T43" fmla="*/ 34 h 558"/>
                  <a:gd name="T44" fmla="*/ 43 w 924"/>
                  <a:gd name="T45" fmla="*/ 34 h 558"/>
                  <a:gd name="T46" fmla="*/ 34 w 924"/>
                  <a:gd name="T47" fmla="*/ 37 h 558"/>
                  <a:gd name="T48" fmla="*/ 31 w 924"/>
                  <a:gd name="T49" fmla="*/ 42 h 558"/>
                  <a:gd name="T50" fmla="*/ 20 w 924"/>
                  <a:gd name="T51" fmla="*/ 42 h 558"/>
                  <a:gd name="T52" fmla="*/ 7 w 924"/>
                  <a:gd name="T53" fmla="*/ 42 h 558"/>
                  <a:gd name="T54" fmla="*/ 2 w 924"/>
                  <a:gd name="T55" fmla="*/ 38 h 558"/>
                  <a:gd name="T56" fmla="*/ 0 w 924"/>
                  <a:gd name="T57" fmla="*/ 31 h 558"/>
                  <a:gd name="T58" fmla="*/ 12 w 924"/>
                  <a:gd name="T59" fmla="*/ 14 h 558"/>
                  <a:gd name="T60" fmla="*/ 9 w 924"/>
                  <a:gd name="T61" fmla="*/ 9 h 558"/>
                  <a:gd name="T62" fmla="*/ 15 w 924"/>
                  <a:gd name="T63" fmla="*/ 5 h 558"/>
                  <a:gd name="T64" fmla="*/ 20 w 924"/>
                  <a:gd name="T65" fmla="*/ 5 h 558"/>
                  <a:gd name="T66" fmla="*/ 23 w 924"/>
                  <a:gd name="T67" fmla="*/ 5 h 558"/>
                  <a:gd name="T68" fmla="*/ 31 w 924"/>
                  <a:gd name="T69" fmla="*/ 11 h 558"/>
                  <a:gd name="T70" fmla="*/ 45 w 924"/>
                  <a:gd name="T71" fmla="*/ 5 h 558"/>
                  <a:gd name="T72" fmla="*/ 47 w 924"/>
                  <a:gd name="T73" fmla="*/ 9 h 558"/>
                  <a:gd name="T74" fmla="*/ 50 w 924"/>
                  <a:gd name="T75" fmla="*/ 5 h 558"/>
                  <a:gd name="T76" fmla="*/ 56 w 924"/>
                  <a:gd name="T77" fmla="*/ 3 h 558"/>
                  <a:gd name="T78" fmla="*/ 62 w 924"/>
                  <a:gd name="T79" fmla="*/ 3 h 558"/>
                  <a:gd name="T80" fmla="*/ 73 w 924"/>
                  <a:gd name="T81" fmla="*/ 0 h 558"/>
                  <a:gd name="T82" fmla="*/ 88 w 924"/>
                  <a:gd name="T83" fmla="*/ 0 h 558"/>
                  <a:gd name="T84" fmla="*/ 93 w 924"/>
                  <a:gd name="T85" fmla="*/ 9 h 558"/>
                  <a:gd name="T86" fmla="*/ 98 w 924"/>
                  <a:gd name="T87" fmla="*/ 14 h 558"/>
                  <a:gd name="T88" fmla="*/ 107 w 924"/>
                  <a:gd name="T89" fmla="*/ 14 h 558"/>
                  <a:gd name="T90" fmla="*/ 113 w 924"/>
                  <a:gd name="T91" fmla="*/ 28 h 558"/>
                  <a:gd name="T92" fmla="*/ 113 w 924"/>
                  <a:gd name="T93" fmla="*/ 31 h 558"/>
                  <a:gd name="T94" fmla="*/ 116 w 924"/>
                  <a:gd name="T95" fmla="*/ 39 h 558"/>
                  <a:gd name="T96" fmla="*/ 107 w 924"/>
                  <a:gd name="T97" fmla="*/ 42 h 558"/>
                  <a:gd name="T98" fmla="*/ 110 w 924"/>
                  <a:gd name="T99" fmla="*/ 45 h 55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24"/>
                  <a:gd name="T151" fmla="*/ 0 h 558"/>
                  <a:gd name="T152" fmla="*/ 924 w 924"/>
                  <a:gd name="T153" fmla="*/ 558 h 55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24" h="558">
                    <a:moveTo>
                      <a:pt x="877" y="360"/>
                    </a:moveTo>
                    <a:lnTo>
                      <a:pt x="830" y="383"/>
                    </a:lnTo>
                    <a:lnTo>
                      <a:pt x="784" y="430"/>
                    </a:lnTo>
                    <a:lnTo>
                      <a:pt x="697" y="453"/>
                    </a:lnTo>
                    <a:lnTo>
                      <a:pt x="650" y="453"/>
                    </a:lnTo>
                    <a:lnTo>
                      <a:pt x="650" y="493"/>
                    </a:lnTo>
                    <a:lnTo>
                      <a:pt x="697" y="516"/>
                    </a:lnTo>
                    <a:lnTo>
                      <a:pt x="650" y="540"/>
                    </a:lnTo>
                    <a:lnTo>
                      <a:pt x="627" y="540"/>
                    </a:lnTo>
                    <a:lnTo>
                      <a:pt x="581" y="476"/>
                    </a:lnTo>
                    <a:lnTo>
                      <a:pt x="563" y="453"/>
                    </a:lnTo>
                    <a:lnTo>
                      <a:pt x="516" y="453"/>
                    </a:lnTo>
                    <a:lnTo>
                      <a:pt x="471" y="453"/>
                    </a:lnTo>
                    <a:lnTo>
                      <a:pt x="447" y="516"/>
                    </a:lnTo>
                    <a:lnTo>
                      <a:pt x="401" y="540"/>
                    </a:lnTo>
                    <a:lnTo>
                      <a:pt x="377" y="540"/>
                    </a:lnTo>
                    <a:lnTo>
                      <a:pt x="359" y="558"/>
                    </a:lnTo>
                    <a:lnTo>
                      <a:pt x="359" y="441"/>
                    </a:lnTo>
                    <a:lnTo>
                      <a:pt x="412" y="395"/>
                    </a:lnTo>
                    <a:lnTo>
                      <a:pt x="447" y="383"/>
                    </a:lnTo>
                    <a:lnTo>
                      <a:pt x="424" y="336"/>
                    </a:lnTo>
                    <a:lnTo>
                      <a:pt x="377" y="273"/>
                    </a:lnTo>
                    <a:lnTo>
                      <a:pt x="342" y="273"/>
                    </a:lnTo>
                    <a:lnTo>
                      <a:pt x="273" y="296"/>
                    </a:lnTo>
                    <a:lnTo>
                      <a:pt x="249" y="343"/>
                    </a:lnTo>
                    <a:lnTo>
                      <a:pt x="162" y="336"/>
                    </a:lnTo>
                    <a:lnTo>
                      <a:pt x="57" y="343"/>
                    </a:lnTo>
                    <a:lnTo>
                      <a:pt x="17" y="308"/>
                    </a:lnTo>
                    <a:lnTo>
                      <a:pt x="0" y="249"/>
                    </a:lnTo>
                    <a:lnTo>
                      <a:pt x="92" y="116"/>
                    </a:lnTo>
                    <a:lnTo>
                      <a:pt x="69" y="69"/>
                    </a:lnTo>
                    <a:lnTo>
                      <a:pt x="116" y="40"/>
                    </a:lnTo>
                    <a:lnTo>
                      <a:pt x="162" y="40"/>
                    </a:lnTo>
                    <a:lnTo>
                      <a:pt x="180" y="40"/>
                    </a:lnTo>
                    <a:lnTo>
                      <a:pt x="249" y="87"/>
                    </a:lnTo>
                    <a:lnTo>
                      <a:pt x="359" y="40"/>
                    </a:lnTo>
                    <a:lnTo>
                      <a:pt x="377" y="69"/>
                    </a:lnTo>
                    <a:lnTo>
                      <a:pt x="401" y="40"/>
                    </a:lnTo>
                    <a:lnTo>
                      <a:pt x="447" y="23"/>
                    </a:lnTo>
                    <a:lnTo>
                      <a:pt x="493" y="23"/>
                    </a:lnTo>
                    <a:lnTo>
                      <a:pt x="581" y="0"/>
                    </a:lnTo>
                    <a:lnTo>
                      <a:pt x="697" y="0"/>
                    </a:lnTo>
                    <a:lnTo>
                      <a:pt x="738" y="69"/>
                    </a:lnTo>
                    <a:lnTo>
                      <a:pt x="784" y="116"/>
                    </a:lnTo>
                    <a:lnTo>
                      <a:pt x="854" y="116"/>
                    </a:lnTo>
                    <a:lnTo>
                      <a:pt x="900" y="226"/>
                    </a:lnTo>
                    <a:lnTo>
                      <a:pt x="900" y="249"/>
                    </a:lnTo>
                    <a:lnTo>
                      <a:pt x="924" y="319"/>
                    </a:lnTo>
                    <a:lnTo>
                      <a:pt x="854" y="336"/>
                    </a:lnTo>
                    <a:lnTo>
                      <a:pt x="877" y="36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3" name="Freeform 459"/>
              <p:cNvSpPr>
                <a:spLocks/>
              </p:cNvSpPr>
              <p:nvPr/>
            </p:nvSpPr>
            <p:spPr bwMode="auto">
              <a:xfrm>
                <a:off x="1450" y="858"/>
                <a:ext cx="22" cy="21"/>
              </a:xfrm>
              <a:custGeom>
                <a:avLst/>
                <a:gdLst>
                  <a:gd name="T0" fmla="*/ 0 w 174"/>
                  <a:gd name="T1" fmla="*/ 2 h 168"/>
                  <a:gd name="T2" fmla="*/ 9 w 174"/>
                  <a:gd name="T3" fmla="*/ 17 h 168"/>
                  <a:gd name="T4" fmla="*/ 10 w 174"/>
                  <a:gd name="T5" fmla="*/ 21 h 168"/>
                  <a:gd name="T6" fmla="*/ 17 w 174"/>
                  <a:gd name="T7" fmla="*/ 15 h 168"/>
                  <a:gd name="T8" fmla="*/ 22 w 174"/>
                  <a:gd name="T9" fmla="*/ 14 h 168"/>
                  <a:gd name="T10" fmla="*/ 16 w 174"/>
                  <a:gd name="T11" fmla="*/ 4 h 168"/>
                  <a:gd name="T12" fmla="*/ 12 w 174"/>
                  <a:gd name="T13" fmla="*/ 0 h 168"/>
                  <a:gd name="T14" fmla="*/ 8 w 174"/>
                  <a:gd name="T15" fmla="*/ 0 h 168"/>
                  <a:gd name="T16" fmla="*/ 3 w 174"/>
                  <a:gd name="T17" fmla="*/ 1 h 168"/>
                  <a:gd name="T18" fmla="*/ 0 w 174"/>
                  <a:gd name="T19" fmla="*/ 2 h 16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74"/>
                  <a:gd name="T31" fmla="*/ 0 h 168"/>
                  <a:gd name="T32" fmla="*/ 174 w 174"/>
                  <a:gd name="T33" fmla="*/ 168 h 16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74" h="168">
                    <a:moveTo>
                      <a:pt x="0" y="18"/>
                    </a:moveTo>
                    <a:lnTo>
                      <a:pt x="75" y="133"/>
                    </a:lnTo>
                    <a:lnTo>
                      <a:pt x="80" y="168"/>
                    </a:lnTo>
                    <a:lnTo>
                      <a:pt x="133" y="122"/>
                    </a:lnTo>
                    <a:lnTo>
                      <a:pt x="174" y="110"/>
                    </a:lnTo>
                    <a:lnTo>
                      <a:pt x="127" y="35"/>
                    </a:lnTo>
                    <a:lnTo>
                      <a:pt x="98" y="0"/>
                    </a:lnTo>
                    <a:lnTo>
                      <a:pt x="63" y="0"/>
                    </a:lnTo>
                    <a:lnTo>
                      <a:pt x="23" y="11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4" name="Freeform 460"/>
              <p:cNvSpPr>
                <a:spLocks/>
              </p:cNvSpPr>
              <p:nvPr/>
            </p:nvSpPr>
            <p:spPr bwMode="auto">
              <a:xfrm>
                <a:off x="1421" y="782"/>
                <a:ext cx="69" cy="52"/>
              </a:xfrm>
              <a:custGeom>
                <a:avLst/>
                <a:gdLst>
                  <a:gd name="T0" fmla="*/ 5 w 551"/>
                  <a:gd name="T1" fmla="*/ 49 h 424"/>
                  <a:gd name="T2" fmla="*/ 0 w 551"/>
                  <a:gd name="T3" fmla="*/ 41 h 424"/>
                  <a:gd name="T4" fmla="*/ 3 w 551"/>
                  <a:gd name="T5" fmla="*/ 36 h 424"/>
                  <a:gd name="T6" fmla="*/ 3 w 551"/>
                  <a:gd name="T7" fmla="*/ 28 h 424"/>
                  <a:gd name="T8" fmla="*/ 11 w 551"/>
                  <a:gd name="T9" fmla="*/ 26 h 424"/>
                  <a:gd name="T10" fmla="*/ 17 w 551"/>
                  <a:gd name="T11" fmla="*/ 19 h 424"/>
                  <a:gd name="T12" fmla="*/ 20 w 551"/>
                  <a:gd name="T13" fmla="*/ 11 h 424"/>
                  <a:gd name="T14" fmla="*/ 34 w 551"/>
                  <a:gd name="T15" fmla="*/ 0 h 424"/>
                  <a:gd name="T16" fmla="*/ 46 w 551"/>
                  <a:gd name="T17" fmla="*/ 6 h 424"/>
                  <a:gd name="T18" fmla="*/ 57 w 551"/>
                  <a:gd name="T19" fmla="*/ 7 h 424"/>
                  <a:gd name="T20" fmla="*/ 60 w 551"/>
                  <a:gd name="T21" fmla="*/ 13 h 424"/>
                  <a:gd name="T22" fmla="*/ 66 w 551"/>
                  <a:gd name="T23" fmla="*/ 17 h 424"/>
                  <a:gd name="T24" fmla="*/ 69 w 551"/>
                  <a:gd name="T25" fmla="*/ 24 h 424"/>
                  <a:gd name="T26" fmla="*/ 65 w 551"/>
                  <a:gd name="T27" fmla="*/ 35 h 424"/>
                  <a:gd name="T28" fmla="*/ 66 w 551"/>
                  <a:gd name="T29" fmla="*/ 42 h 424"/>
                  <a:gd name="T30" fmla="*/ 58 w 551"/>
                  <a:gd name="T31" fmla="*/ 45 h 424"/>
                  <a:gd name="T32" fmla="*/ 50 w 551"/>
                  <a:gd name="T33" fmla="*/ 44 h 424"/>
                  <a:gd name="T34" fmla="*/ 41 w 551"/>
                  <a:gd name="T35" fmla="*/ 50 h 424"/>
                  <a:gd name="T36" fmla="*/ 39 w 551"/>
                  <a:gd name="T37" fmla="*/ 46 h 424"/>
                  <a:gd name="T38" fmla="*/ 34 w 551"/>
                  <a:gd name="T39" fmla="*/ 48 h 424"/>
                  <a:gd name="T40" fmla="*/ 25 w 551"/>
                  <a:gd name="T41" fmla="*/ 52 h 424"/>
                  <a:gd name="T42" fmla="*/ 17 w 551"/>
                  <a:gd name="T43" fmla="*/ 46 h 424"/>
                  <a:gd name="T44" fmla="*/ 9 w 551"/>
                  <a:gd name="T45" fmla="*/ 46 h 424"/>
                  <a:gd name="T46" fmla="*/ 5 w 551"/>
                  <a:gd name="T47" fmla="*/ 49 h 42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51"/>
                  <a:gd name="T73" fmla="*/ 0 h 424"/>
                  <a:gd name="T74" fmla="*/ 551 w 551"/>
                  <a:gd name="T75" fmla="*/ 424 h 42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51" h="424">
                    <a:moveTo>
                      <a:pt x="40" y="401"/>
                    </a:moveTo>
                    <a:lnTo>
                      <a:pt x="0" y="337"/>
                    </a:lnTo>
                    <a:lnTo>
                      <a:pt x="22" y="290"/>
                    </a:lnTo>
                    <a:lnTo>
                      <a:pt x="22" y="232"/>
                    </a:lnTo>
                    <a:lnTo>
                      <a:pt x="87" y="209"/>
                    </a:lnTo>
                    <a:lnTo>
                      <a:pt x="133" y="157"/>
                    </a:lnTo>
                    <a:lnTo>
                      <a:pt x="162" y="87"/>
                    </a:lnTo>
                    <a:lnTo>
                      <a:pt x="272" y="0"/>
                    </a:lnTo>
                    <a:lnTo>
                      <a:pt x="371" y="46"/>
                    </a:lnTo>
                    <a:lnTo>
                      <a:pt x="458" y="58"/>
                    </a:lnTo>
                    <a:lnTo>
                      <a:pt x="476" y="105"/>
                    </a:lnTo>
                    <a:lnTo>
                      <a:pt x="528" y="140"/>
                    </a:lnTo>
                    <a:lnTo>
                      <a:pt x="551" y="197"/>
                    </a:lnTo>
                    <a:lnTo>
                      <a:pt x="516" y="284"/>
                    </a:lnTo>
                    <a:lnTo>
                      <a:pt x="528" y="342"/>
                    </a:lnTo>
                    <a:lnTo>
                      <a:pt x="464" y="366"/>
                    </a:lnTo>
                    <a:lnTo>
                      <a:pt x="400" y="360"/>
                    </a:lnTo>
                    <a:lnTo>
                      <a:pt x="330" y="406"/>
                    </a:lnTo>
                    <a:lnTo>
                      <a:pt x="312" y="377"/>
                    </a:lnTo>
                    <a:lnTo>
                      <a:pt x="272" y="394"/>
                    </a:lnTo>
                    <a:lnTo>
                      <a:pt x="202" y="424"/>
                    </a:lnTo>
                    <a:lnTo>
                      <a:pt x="133" y="377"/>
                    </a:lnTo>
                    <a:lnTo>
                      <a:pt x="69" y="377"/>
                    </a:lnTo>
                    <a:lnTo>
                      <a:pt x="40" y="401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5" name="Freeform 461"/>
              <p:cNvSpPr>
                <a:spLocks/>
              </p:cNvSpPr>
              <p:nvPr/>
            </p:nvSpPr>
            <p:spPr bwMode="auto">
              <a:xfrm>
                <a:off x="1404" y="860"/>
                <a:ext cx="56" cy="45"/>
              </a:xfrm>
              <a:custGeom>
                <a:avLst/>
                <a:gdLst>
                  <a:gd name="T0" fmla="*/ 14 w 447"/>
                  <a:gd name="T1" fmla="*/ 4 h 359"/>
                  <a:gd name="T2" fmla="*/ 8 w 447"/>
                  <a:gd name="T3" fmla="*/ 14 h 359"/>
                  <a:gd name="T4" fmla="*/ 0 w 447"/>
                  <a:gd name="T5" fmla="*/ 23 h 359"/>
                  <a:gd name="T6" fmla="*/ 0 w 447"/>
                  <a:gd name="T7" fmla="*/ 28 h 359"/>
                  <a:gd name="T8" fmla="*/ 5 w 447"/>
                  <a:gd name="T9" fmla="*/ 34 h 359"/>
                  <a:gd name="T10" fmla="*/ 14 w 447"/>
                  <a:gd name="T11" fmla="*/ 37 h 359"/>
                  <a:gd name="T12" fmla="*/ 17 w 447"/>
                  <a:gd name="T13" fmla="*/ 39 h 359"/>
                  <a:gd name="T14" fmla="*/ 28 w 447"/>
                  <a:gd name="T15" fmla="*/ 45 h 359"/>
                  <a:gd name="T16" fmla="*/ 39 w 447"/>
                  <a:gd name="T17" fmla="*/ 37 h 359"/>
                  <a:gd name="T18" fmla="*/ 45 w 447"/>
                  <a:gd name="T19" fmla="*/ 42 h 359"/>
                  <a:gd name="T20" fmla="*/ 54 w 447"/>
                  <a:gd name="T21" fmla="*/ 39 h 359"/>
                  <a:gd name="T22" fmla="*/ 55 w 447"/>
                  <a:gd name="T23" fmla="*/ 37 h 359"/>
                  <a:gd name="T24" fmla="*/ 55 w 447"/>
                  <a:gd name="T25" fmla="*/ 34 h 359"/>
                  <a:gd name="T26" fmla="*/ 56 w 447"/>
                  <a:gd name="T27" fmla="*/ 25 h 359"/>
                  <a:gd name="T28" fmla="*/ 56 w 447"/>
                  <a:gd name="T29" fmla="*/ 14 h 359"/>
                  <a:gd name="T30" fmla="*/ 51 w 447"/>
                  <a:gd name="T31" fmla="*/ 6 h 359"/>
                  <a:gd name="T32" fmla="*/ 45 w 447"/>
                  <a:gd name="T33" fmla="*/ 0 h 359"/>
                  <a:gd name="T34" fmla="*/ 42 w 447"/>
                  <a:gd name="T35" fmla="*/ 6 h 359"/>
                  <a:gd name="T36" fmla="*/ 20 w 447"/>
                  <a:gd name="T37" fmla="*/ 6 h 359"/>
                  <a:gd name="T38" fmla="*/ 14 w 447"/>
                  <a:gd name="T39" fmla="*/ 4 h 35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47"/>
                  <a:gd name="T61" fmla="*/ 0 h 359"/>
                  <a:gd name="T62" fmla="*/ 447 w 447"/>
                  <a:gd name="T63" fmla="*/ 359 h 35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47" h="359">
                    <a:moveTo>
                      <a:pt x="111" y="28"/>
                    </a:moveTo>
                    <a:lnTo>
                      <a:pt x="65" y="115"/>
                    </a:lnTo>
                    <a:lnTo>
                      <a:pt x="0" y="185"/>
                    </a:lnTo>
                    <a:lnTo>
                      <a:pt x="0" y="225"/>
                    </a:lnTo>
                    <a:lnTo>
                      <a:pt x="41" y="272"/>
                    </a:lnTo>
                    <a:lnTo>
                      <a:pt x="111" y="295"/>
                    </a:lnTo>
                    <a:lnTo>
                      <a:pt x="135" y="312"/>
                    </a:lnTo>
                    <a:lnTo>
                      <a:pt x="227" y="359"/>
                    </a:lnTo>
                    <a:lnTo>
                      <a:pt x="314" y="295"/>
                    </a:lnTo>
                    <a:lnTo>
                      <a:pt x="361" y="336"/>
                    </a:lnTo>
                    <a:lnTo>
                      <a:pt x="430" y="312"/>
                    </a:lnTo>
                    <a:lnTo>
                      <a:pt x="436" y="295"/>
                    </a:lnTo>
                    <a:lnTo>
                      <a:pt x="442" y="272"/>
                    </a:lnTo>
                    <a:lnTo>
                      <a:pt x="447" y="202"/>
                    </a:lnTo>
                    <a:lnTo>
                      <a:pt x="447" y="115"/>
                    </a:lnTo>
                    <a:lnTo>
                      <a:pt x="407" y="45"/>
                    </a:lnTo>
                    <a:lnTo>
                      <a:pt x="361" y="0"/>
                    </a:lnTo>
                    <a:lnTo>
                      <a:pt x="337" y="45"/>
                    </a:lnTo>
                    <a:lnTo>
                      <a:pt x="157" y="45"/>
                    </a:lnTo>
                    <a:lnTo>
                      <a:pt x="111" y="2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6" name="Freeform 462"/>
              <p:cNvSpPr>
                <a:spLocks/>
              </p:cNvSpPr>
              <p:nvPr/>
            </p:nvSpPr>
            <p:spPr bwMode="auto">
              <a:xfrm>
                <a:off x="1350" y="834"/>
                <a:ext cx="67" cy="32"/>
              </a:xfrm>
              <a:custGeom>
                <a:avLst/>
                <a:gdLst>
                  <a:gd name="T0" fmla="*/ 65 w 535"/>
                  <a:gd name="T1" fmla="*/ 22 h 249"/>
                  <a:gd name="T2" fmla="*/ 57 w 535"/>
                  <a:gd name="T3" fmla="*/ 18 h 249"/>
                  <a:gd name="T4" fmla="*/ 48 w 535"/>
                  <a:gd name="T5" fmla="*/ 18 h 249"/>
                  <a:gd name="T6" fmla="*/ 43 w 535"/>
                  <a:gd name="T7" fmla="*/ 18 h 249"/>
                  <a:gd name="T8" fmla="*/ 34 w 535"/>
                  <a:gd name="T9" fmla="*/ 9 h 249"/>
                  <a:gd name="T10" fmla="*/ 15 w 535"/>
                  <a:gd name="T11" fmla="*/ 0 h 249"/>
                  <a:gd name="T12" fmla="*/ 0 w 535"/>
                  <a:gd name="T13" fmla="*/ 12 h 249"/>
                  <a:gd name="T14" fmla="*/ 6 w 535"/>
                  <a:gd name="T15" fmla="*/ 18 h 249"/>
                  <a:gd name="T16" fmla="*/ 6 w 535"/>
                  <a:gd name="T17" fmla="*/ 24 h 249"/>
                  <a:gd name="T18" fmla="*/ 15 w 535"/>
                  <a:gd name="T19" fmla="*/ 24 h 249"/>
                  <a:gd name="T20" fmla="*/ 20 w 535"/>
                  <a:gd name="T21" fmla="*/ 21 h 249"/>
                  <a:gd name="T22" fmla="*/ 23 w 535"/>
                  <a:gd name="T23" fmla="*/ 24 h 249"/>
                  <a:gd name="T24" fmla="*/ 28 w 535"/>
                  <a:gd name="T25" fmla="*/ 24 h 249"/>
                  <a:gd name="T26" fmla="*/ 31 w 535"/>
                  <a:gd name="T27" fmla="*/ 32 h 249"/>
                  <a:gd name="T28" fmla="*/ 46 w 535"/>
                  <a:gd name="T29" fmla="*/ 32 h 249"/>
                  <a:gd name="T30" fmla="*/ 51 w 535"/>
                  <a:gd name="T31" fmla="*/ 30 h 249"/>
                  <a:gd name="T32" fmla="*/ 60 w 535"/>
                  <a:gd name="T33" fmla="*/ 30 h 249"/>
                  <a:gd name="T34" fmla="*/ 67 w 535"/>
                  <a:gd name="T35" fmla="*/ 28 h 249"/>
                  <a:gd name="T36" fmla="*/ 65 w 535"/>
                  <a:gd name="T37" fmla="*/ 22 h 24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535"/>
                  <a:gd name="T58" fmla="*/ 0 h 249"/>
                  <a:gd name="T59" fmla="*/ 535 w 535"/>
                  <a:gd name="T60" fmla="*/ 249 h 249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535" h="249">
                    <a:moveTo>
                      <a:pt x="518" y="174"/>
                    </a:moveTo>
                    <a:lnTo>
                      <a:pt x="453" y="139"/>
                    </a:lnTo>
                    <a:lnTo>
                      <a:pt x="384" y="139"/>
                    </a:lnTo>
                    <a:lnTo>
                      <a:pt x="343" y="139"/>
                    </a:lnTo>
                    <a:lnTo>
                      <a:pt x="273" y="70"/>
                    </a:lnTo>
                    <a:lnTo>
                      <a:pt x="117" y="0"/>
                    </a:lnTo>
                    <a:lnTo>
                      <a:pt x="0" y="92"/>
                    </a:lnTo>
                    <a:lnTo>
                      <a:pt x="47" y="139"/>
                    </a:lnTo>
                    <a:lnTo>
                      <a:pt x="47" y="186"/>
                    </a:lnTo>
                    <a:lnTo>
                      <a:pt x="117" y="186"/>
                    </a:lnTo>
                    <a:lnTo>
                      <a:pt x="157" y="162"/>
                    </a:lnTo>
                    <a:lnTo>
                      <a:pt x="181" y="186"/>
                    </a:lnTo>
                    <a:lnTo>
                      <a:pt x="227" y="186"/>
                    </a:lnTo>
                    <a:lnTo>
                      <a:pt x="251" y="249"/>
                    </a:lnTo>
                    <a:lnTo>
                      <a:pt x="366" y="249"/>
                    </a:lnTo>
                    <a:lnTo>
                      <a:pt x="408" y="232"/>
                    </a:lnTo>
                    <a:lnTo>
                      <a:pt x="477" y="232"/>
                    </a:lnTo>
                    <a:lnTo>
                      <a:pt x="535" y="221"/>
                    </a:lnTo>
                    <a:lnTo>
                      <a:pt x="518" y="17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7" name="Freeform 463"/>
              <p:cNvSpPr>
                <a:spLocks/>
              </p:cNvSpPr>
              <p:nvPr/>
            </p:nvSpPr>
            <p:spPr bwMode="auto">
              <a:xfrm>
                <a:off x="1359" y="798"/>
                <a:ext cx="68" cy="58"/>
              </a:xfrm>
              <a:custGeom>
                <a:avLst/>
                <a:gdLst>
                  <a:gd name="T0" fmla="*/ 6 w 540"/>
                  <a:gd name="T1" fmla="*/ 37 h 465"/>
                  <a:gd name="T2" fmla="*/ 6 w 540"/>
                  <a:gd name="T3" fmla="*/ 30 h 465"/>
                  <a:gd name="T4" fmla="*/ 6 w 540"/>
                  <a:gd name="T5" fmla="*/ 25 h 465"/>
                  <a:gd name="T6" fmla="*/ 0 w 540"/>
                  <a:gd name="T7" fmla="*/ 23 h 465"/>
                  <a:gd name="T8" fmla="*/ 2 w 540"/>
                  <a:gd name="T9" fmla="*/ 14 h 465"/>
                  <a:gd name="T10" fmla="*/ 2 w 540"/>
                  <a:gd name="T11" fmla="*/ 9 h 465"/>
                  <a:gd name="T12" fmla="*/ 20 w 540"/>
                  <a:gd name="T13" fmla="*/ 0 h 465"/>
                  <a:gd name="T14" fmla="*/ 34 w 540"/>
                  <a:gd name="T15" fmla="*/ 0 h 465"/>
                  <a:gd name="T16" fmla="*/ 37 w 540"/>
                  <a:gd name="T17" fmla="*/ 0 h 465"/>
                  <a:gd name="T18" fmla="*/ 51 w 540"/>
                  <a:gd name="T19" fmla="*/ 6 h 465"/>
                  <a:gd name="T20" fmla="*/ 56 w 540"/>
                  <a:gd name="T21" fmla="*/ 9 h 465"/>
                  <a:gd name="T22" fmla="*/ 65 w 540"/>
                  <a:gd name="T23" fmla="*/ 11 h 465"/>
                  <a:gd name="T24" fmla="*/ 65 w 540"/>
                  <a:gd name="T25" fmla="*/ 20 h 465"/>
                  <a:gd name="T26" fmla="*/ 62 w 540"/>
                  <a:gd name="T27" fmla="*/ 25 h 465"/>
                  <a:gd name="T28" fmla="*/ 65 w 540"/>
                  <a:gd name="T29" fmla="*/ 30 h 465"/>
                  <a:gd name="T30" fmla="*/ 68 w 540"/>
                  <a:gd name="T31" fmla="*/ 36 h 465"/>
                  <a:gd name="T32" fmla="*/ 66 w 540"/>
                  <a:gd name="T33" fmla="*/ 44 h 465"/>
                  <a:gd name="T34" fmla="*/ 59 w 540"/>
                  <a:gd name="T35" fmla="*/ 54 h 465"/>
                  <a:gd name="T36" fmla="*/ 56 w 540"/>
                  <a:gd name="T37" fmla="*/ 58 h 465"/>
                  <a:gd name="T38" fmla="*/ 46 w 540"/>
                  <a:gd name="T39" fmla="*/ 54 h 465"/>
                  <a:gd name="T40" fmla="*/ 34 w 540"/>
                  <a:gd name="T41" fmla="*/ 54 h 465"/>
                  <a:gd name="T42" fmla="*/ 25 w 540"/>
                  <a:gd name="T43" fmla="*/ 44 h 465"/>
                  <a:gd name="T44" fmla="*/ 18 w 540"/>
                  <a:gd name="T45" fmla="*/ 41 h 465"/>
                  <a:gd name="T46" fmla="*/ 6 w 540"/>
                  <a:gd name="T47" fmla="*/ 37 h 46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540"/>
                  <a:gd name="T73" fmla="*/ 0 h 465"/>
                  <a:gd name="T74" fmla="*/ 540 w 540"/>
                  <a:gd name="T75" fmla="*/ 465 h 465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540" h="465">
                    <a:moveTo>
                      <a:pt x="47" y="296"/>
                    </a:moveTo>
                    <a:lnTo>
                      <a:pt x="47" y="244"/>
                    </a:lnTo>
                    <a:lnTo>
                      <a:pt x="47" y="204"/>
                    </a:lnTo>
                    <a:lnTo>
                      <a:pt x="0" y="181"/>
                    </a:lnTo>
                    <a:lnTo>
                      <a:pt x="17" y="111"/>
                    </a:lnTo>
                    <a:lnTo>
                      <a:pt x="17" y="70"/>
                    </a:lnTo>
                    <a:lnTo>
                      <a:pt x="157" y="0"/>
                    </a:lnTo>
                    <a:lnTo>
                      <a:pt x="273" y="0"/>
                    </a:lnTo>
                    <a:lnTo>
                      <a:pt x="296" y="0"/>
                    </a:lnTo>
                    <a:lnTo>
                      <a:pt x="407" y="47"/>
                    </a:lnTo>
                    <a:lnTo>
                      <a:pt x="448" y="70"/>
                    </a:lnTo>
                    <a:lnTo>
                      <a:pt x="517" y="87"/>
                    </a:lnTo>
                    <a:lnTo>
                      <a:pt x="517" y="157"/>
                    </a:lnTo>
                    <a:lnTo>
                      <a:pt x="495" y="204"/>
                    </a:lnTo>
                    <a:lnTo>
                      <a:pt x="517" y="244"/>
                    </a:lnTo>
                    <a:lnTo>
                      <a:pt x="540" y="291"/>
                    </a:lnTo>
                    <a:lnTo>
                      <a:pt x="523" y="355"/>
                    </a:lnTo>
                    <a:lnTo>
                      <a:pt x="465" y="430"/>
                    </a:lnTo>
                    <a:lnTo>
                      <a:pt x="448" y="465"/>
                    </a:lnTo>
                    <a:lnTo>
                      <a:pt x="366" y="430"/>
                    </a:lnTo>
                    <a:lnTo>
                      <a:pt x="268" y="430"/>
                    </a:lnTo>
                    <a:lnTo>
                      <a:pt x="198" y="355"/>
                    </a:lnTo>
                    <a:lnTo>
                      <a:pt x="139" y="326"/>
                    </a:lnTo>
                    <a:lnTo>
                      <a:pt x="47" y="29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8" name="Freeform 464"/>
              <p:cNvSpPr>
                <a:spLocks/>
              </p:cNvSpPr>
              <p:nvPr/>
            </p:nvSpPr>
            <p:spPr bwMode="auto">
              <a:xfrm>
                <a:off x="1396" y="780"/>
                <a:ext cx="45" cy="30"/>
              </a:xfrm>
              <a:custGeom>
                <a:avLst/>
                <a:gdLst>
                  <a:gd name="T0" fmla="*/ 0 w 361"/>
                  <a:gd name="T1" fmla="*/ 18 h 239"/>
                  <a:gd name="T2" fmla="*/ 5 w 361"/>
                  <a:gd name="T3" fmla="*/ 15 h 239"/>
                  <a:gd name="T4" fmla="*/ 5 w 361"/>
                  <a:gd name="T5" fmla="*/ 11 h 239"/>
                  <a:gd name="T6" fmla="*/ 6 w 361"/>
                  <a:gd name="T7" fmla="*/ 4 h 239"/>
                  <a:gd name="T8" fmla="*/ 11 w 361"/>
                  <a:gd name="T9" fmla="*/ 2 h 239"/>
                  <a:gd name="T10" fmla="*/ 14 w 361"/>
                  <a:gd name="T11" fmla="*/ 0 h 239"/>
                  <a:gd name="T12" fmla="*/ 16 w 361"/>
                  <a:gd name="T13" fmla="*/ 4 h 239"/>
                  <a:gd name="T14" fmla="*/ 19 w 361"/>
                  <a:gd name="T15" fmla="*/ 7 h 239"/>
                  <a:gd name="T16" fmla="*/ 28 w 361"/>
                  <a:gd name="T17" fmla="*/ 9 h 239"/>
                  <a:gd name="T18" fmla="*/ 36 w 361"/>
                  <a:gd name="T19" fmla="*/ 7 h 239"/>
                  <a:gd name="T20" fmla="*/ 39 w 361"/>
                  <a:gd name="T21" fmla="*/ 9 h 239"/>
                  <a:gd name="T22" fmla="*/ 45 w 361"/>
                  <a:gd name="T23" fmla="*/ 13 h 239"/>
                  <a:gd name="T24" fmla="*/ 41 w 361"/>
                  <a:gd name="T25" fmla="*/ 21 h 239"/>
                  <a:gd name="T26" fmla="*/ 35 w 361"/>
                  <a:gd name="T27" fmla="*/ 28 h 239"/>
                  <a:gd name="T28" fmla="*/ 28 w 361"/>
                  <a:gd name="T29" fmla="*/ 30 h 239"/>
                  <a:gd name="T30" fmla="*/ 19 w 361"/>
                  <a:gd name="T31" fmla="*/ 27 h 239"/>
                  <a:gd name="T32" fmla="*/ 5 w 361"/>
                  <a:gd name="T33" fmla="*/ 21 h 239"/>
                  <a:gd name="T34" fmla="*/ 0 w 361"/>
                  <a:gd name="T35" fmla="*/ 18 h 23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61"/>
                  <a:gd name="T55" fmla="*/ 0 h 239"/>
                  <a:gd name="T56" fmla="*/ 361 w 361"/>
                  <a:gd name="T57" fmla="*/ 239 h 239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61" h="239">
                    <a:moveTo>
                      <a:pt x="0" y="145"/>
                    </a:moveTo>
                    <a:lnTo>
                      <a:pt x="42" y="117"/>
                    </a:lnTo>
                    <a:lnTo>
                      <a:pt x="42" y="87"/>
                    </a:lnTo>
                    <a:lnTo>
                      <a:pt x="52" y="29"/>
                    </a:lnTo>
                    <a:lnTo>
                      <a:pt x="87" y="18"/>
                    </a:lnTo>
                    <a:lnTo>
                      <a:pt x="111" y="0"/>
                    </a:lnTo>
                    <a:lnTo>
                      <a:pt x="129" y="29"/>
                    </a:lnTo>
                    <a:lnTo>
                      <a:pt x="152" y="58"/>
                    </a:lnTo>
                    <a:lnTo>
                      <a:pt x="221" y="75"/>
                    </a:lnTo>
                    <a:lnTo>
                      <a:pt x="286" y="58"/>
                    </a:lnTo>
                    <a:lnTo>
                      <a:pt x="314" y="75"/>
                    </a:lnTo>
                    <a:lnTo>
                      <a:pt x="361" y="105"/>
                    </a:lnTo>
                    <a:lnTo>
                      <a:pt x="332" y="169"/>
                    </a:lnTo>
                    <a:lnTo>
                      <a:pt x="279" y="221"/>
                    </a:lnTo>
                    <a:lnTo>
                      <a:pt x="221" y="239"/>
                    </a:lnTo>
                    <a:lnTo>
                      <a:pt x="152" y="215"/>
                    </a:lnTo>
                    <a:lnTo>
                      <a:pt x="42" y="169"/>
                    </a:lnTo>
                    <a:lnTo>
                      <a:pt x="0" y="14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39" name="Freeform 465"/>
              <p:cNvSpPr>
                <a:spLocks/>
              </p:cNvSpPr>
              <p:nvPr/>
            </p:nvSpPr>
            <p:spPr bwMode="auto">
              <a:xfrm>
                <a:off x="1404" y="762"/>
                <a:ext cx="51" cy="30"/>
              </a:xfrm>
              <a:custGeom>
                <a:avLst/>
                <a:gdLst>
                  <a:gd name="T0" fmla="*/ 0 w 407"/>
                  <a:gd name="T1" fmla="*/ 21 h 244"/>
                  <a:gd name="T2" fmla="*/ 0 w 407"/>
                  <a:gd name="T3" fmla="*/ 14 h 244"/>
                  <a:gd name="T4" fmla="*/ 6 w 407"/>
                  <a:gd name="T5" fmla="*/ 8 h 244"/>
                  <a:gd name="T6" fmla="*/ 17 w 407"/>
                  <a:gd name="T7" fmla="*/ 11 h 244"/>
                  <a:gd name="T8" fmla="*/ 20 w 407"/>
                  <a:gd name="T9" fmla="*/ 11 h 244"/>
                  <a:gd name="T10" fmla="*/ 17 w 407"/>
                  <a:gd name="T11" fmla="*/ 0 h 244"/>
                  <a:gd name="T12" fmla="*/ 26 w 407"/>
                  <a:gd name="T13" fmla="*/ 8 h 244"/>
                  <a:gd name="T14" fmla="*/ 31 w 407"/>
                  <a:gd name="T15" fmla="*/ 8 h 244"/>
                  <a:gd name="T16" fmla="*/ 37 w 407"/>
                  <a:gd name="T17" fmla="*/ 9 h 244"/>
                  <a:gd name="T18" fmla="*/ 51 w 407"/>
                  <a:gd name="T19" fmla="*/ 19 h 244"/>
                  <a:gd name="T20" fmla="*/ 47 w 407"/>
                  <a:gd name="T21" fmla="*/ 22 h 244"/>
                  <a:gd name="T22" fmla="*/ 37 w 407"/>
                  <a:gd name="T23" fmla="*/ 30 h 244"/>
                  <a:gd name="T24" fmla="*/ 28 w 407"/>
                  <a:gd name="T25" fmla="*/ 25 h 244"/>
                  <a:gd name="T26" fmla="*/ 18 w 407"/>
                  <a:gd name="T27" fmla="*/ 27 h 244"/>
                  <a:gd name="T28" fmla="*/ 11 w 407"/>
                  <a:gd name="T29" fmla="*/ 25 h 244"/>
                  <a:gd name="T30" fmla="*/ 8 w 407"/>
                  <a:gd name="T31" fmla="*/ 21 h 244"/>
                  <a:gd name="T32" fmla="*/ 6 w 407"/>
                  <a:gd name="T33" fmla="*/ 16 h 244"/>
                  <a:gd name="T34" fmla="*/ 3 w 407"/>
                  <a:gd name="T35" fmla="*/ 20 h 244"/>
                  <a:gd name="T36" fmla="*/ 0 w 407"/>
                  <a:gd name="T37" fmla="*/ 21 h 2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07"/>
                  <a:gd name="T58" fmla="*/ 0 h 244"/>
                  <a:gd name="T59" fmla="*/ 407 w 407"/>
                  <a:gd name="T60" fmla="*/ 244 h 24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07" h="244">
                    <a:moveTo>
                      <a:pt x="0" y="174"/>
                    </a:moveTo>
                    <a:lnTo>
                      <a:pt x="0" y="110"/>
                    </a:lnTo>
                    <a:lnTo>
                      <a:pt x="47" y="63"/>
                    </a:lnTo>
                    <a:lnTo>
                      <a:pt x="135" y="87"/>
                    </a:lnTo>
                    <a:lnTo>
                      <a:pt x="157" y="87"/>
                    </a:lnTo>
                    <a:lnTo>
                      <a:pt x="135" y="0"/>
                    </a:lnTo>
                    <a:lnTo>
                      <a:pt x="204" y="63"/>
                    </a:lnTo>
                    <a:lnTo>
                      <a:pt x="250" y="63"/>
                    </a:lnTo>
                    <a:lnTo>
                      <a:pt x="297" y="70"/>
                    </a:lnTo>
                    <a:lnTo>
                      <a:pt x="407" y="151"/>
                    </a:lnTo>
                    <a:lnTo>
                      <a:pt x="378" y="180"/>
                    </a:lnTo>
                    <a:lnTo>
                      <a:pt x="297" y="244"/>
                    </a:lnTo>
                    <a:lnTo>
                      <a:pt x="222" y="203"/>
                    </a:lnTo>
                    <a:lnTo>
                      <a:pt x="145" y="220"/>
                    </a:lnTo>
                    <a:lnTo>
                      <a:pt x="88" y="203"/>
                    </a:lnTo>
                    <a:lnTo>
                      <a:pt x="65" y="174"/>
                    </a:lnTo>
                    <a:lnTo>
                      <a:pt x="47" y="133"/>
                    </a:lnTo>
                    <a:lnTo>
                      <a:pt x="23" y="163"/>
                    </a:lnTo>
                    <a:lnTo>
                      <a:pt x="0" y="17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0" name="Freeform 466"/>
              <p:cNvSpPr>
                <a:spLocks/>
              </p:cNvSpPr>
              <p:nvPr/>
            </p:nvSpPr>
            <p:spPr bwMode="auto">
              <a:xfrm>
                <a:off x="1421" y="744"/>
                <a:ext cx="37" cy="35"/>
              </a:xfrm>
              <a:custGeom>
                <a:avLst/>
                <a:gdLst>
                  <a:gd name="T0" fmla="*/ 0 w 295"/>
                  <a:gd name="T1" fmla="*/ 18 h 272"/>
                  <a:gd name="T2" fmla="*/ 0 w 295"/>
                  <a:gd name="T3" fmla="*/ 9 h 272"/>
                  <a:gd name="T4" fmla="*/ 6 w 295"/>
                  <a:gd name="T5" fmla="*/ 6 h 272"/>
                  <a:gd name="T6" fmla="*/ 17 w 295"/>
                  <a:gd name="T7" fmla="*/ 3 h 272"/>
                  <a:gd name="T8" fmla="*/ 20 w 295"/>
                  <a:gd name="T9" fmla="*/ 0 h 272"/>
                  <a:gd name="T10" fmla="*/ 25 w 295"/>
                  <a:gd name="T11" fmla="*/ 0 h 272"/>
                  <a:gd name="T12" fmla="*/ 37 w 295"/>
                  <a:gd name="T13" fmla="*/ 3 h 272"/>
                  <a:gd name="T14" fmla="*/ 31 w 295"/>
                  <a:gd name="T15" fmla="*/ 6 h 272"/>
                  <a:gd name="T16" fmla="*/ 34 w 295"/>
                  <a:gd name="T17" fmla="*/ 15 h 272"/>
                  <a:gd name="T18" fmla="*/ 37 w 295"/>
                  <a:gd name="T19" fmla="*/ 20 h 272"/>
                  <a:gd name="T20" fmla="*/ 34 w 295"/>
                  <a:gd name="T21" fmla="*/ 28 h 272"/>
                  <a:gd name="T22" fmla="*/ 31 w 295"/>
                  <a:gd name="T23" fmla="*/ 35 h 272"/>
                  <a:gd name="T24" fmla="*/ 20 w 295"/>
                  <a:gd name="T25" fmla="*/ 26 h 272"/>
                  <a:gd name="T26" fmla="*/ 9 w 295"/>
                  <a:gd name="T27" fmla="*/ 26 h 272"/>
                  <a:gd name="T28" fmla="*/ 3 w 295"/>
                  <a:gd name="T29" fmla="*/ 20 h 272"/>
                  <a:gd name="T30" fmla="*/ 0 w 295"/>
                  <a:gd name="T31" fmla="*/ 18 h 27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95"/>
                  <a:gd name="T49" fmla="*/ 0 h 272"/>
                  <a:gd name="T50" fmla="*/ 295 w 295"/>
                  <a:gd name="T51" fmla="*/ 272 h 27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95" h="272">
                    <a:moveTo>
                      <a:pt x="0" y="139"/>
                    </a:moveTo>
                    <a:lnTo>
                      <a:pt x="0" y="69"/>
                    </a:lnTo>
                    <a:lnTo>
                      <a:pt x="45" y="45"/>
                    </a:lnTo>
                    <a:lnTo>
                      <a:pt x="133" y="23"/>
                    </a:lnTo>
                    <a:lnTo>
                      <a:pt x="162" y="0"/>
                    </a:lnTo>
                    <a:lnTo>
                      <a:pt x="202" y="0"/>
                    </a:lnTo>
                    <a:lnTo>
                      <a:pt x="295" y="23"/>
                    </a:lnTo>
                    <a:lnTo>
                      <a:pt x="249" y="45"/>
                    </a:lnTo>
                    <a:lnTo>
                      <a:pt x="272" y="115"/>
                    </a:lnTo>
                    <a:lnTo>
                      <a:pt x="295" y="157"/>
                    </a:lnTo>
                    <a:lnTo>
                      <a:pt x="272" y="220"/>
                    </a:lnTo>
                    <a:lnTo>
                      <a:pt x="249" y="272"/>
                    </a:lnTo>
                    <a:lnTo>
                      <a:pt x="162" y="202"/>
                    </a:lnTo>
                    <a:lnTo>
                      <a:pt x="69" y="202"/>
                    </a:lnTo>
                    <a:lnTo>
                      <a:pt x="22" y="157"/>
                    </a:lnTo>
                    <a:lnTo>
                      <a:pt x="0" y="13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1" name="Freeform 467"/>
              <p:cNvSpPr>
                <a:spLocks/>
              </p:cNvSpPr>
              <p:nvPr/>
            </p:nvSpPr>
            <p:spPr bwMode="auto">
              <a:xfrm>
                <a:off x="1390" y="616"/>
                <a:ext cx="81" cy="120"/>
              </a:xfrm>
              <a:custGeom>
                <a:avLst/>
                <a:gdLst>
                  <a:gd name="T0" fmla="*/ 68 w 651"/>
                  <a:gd name="T1" fmla="*/ 118 h 959"/>
                  <a:gd name="T2" fmla="*/ 65 w 651"/>
                  <a:gd name="T3" fmla="*/ 118 h 959"/>
                  <a:gd name="T4" fmla="*/ 59 w 651"/>
                  <a:gd name="T5" fmla="*/ 115 h 959"/>
                  <a:gd name="T6" fmla="*/ 59 w 651"/>
                  <a:gd name="T7" fmla="*/ 109 h 959"/>
                  <a:gd name="T8" fmla="*/ 56 w 651"/>
                  <a:gd name="T9" fmla="*/ 109 h 959"/>
                  <a:gd name="T10" fmla="*/ 54 w 651"/>
                  <a:gd name="T11" fmla="*/ 115 h 959"/>
                  <a:gd name="T12" fmla="*/ 34 w 651"/>
                  <a:gd name="T13" fmla="*/ 120 h 959"/>
                  <a:gd name="T14" fmla="*/ 23 w 651"/>
                  <a:gd name="T15" fmla="*/ 118 h 959"/>
                  <a:gd name="T16" fmla="*/ 14 w 651"/>
                  <a:gd name="T17" fmla="*/ 118 h 959"/>
                  <a:gd name="T18" fmla="*/ 14 w 651"/>
                  <a:gd name="T19" fmla="*/ 112 h 959"/>
                  <a:gd name="T20" fmla="*/ 17 w 651"/>
                  <a:gd name="T21" fmla="*/ 106 h 959"/>
                  <a:gd name="T22" fmla="*/ 12 w 651"/>
                  <a:gd name="T23" fmla="*/ 100 h 959"/>
                  <a:gd name="T24" fmla="*/ 12 w 651"/>
                  <a:gd name="T25" fmla="*/ 92 h 959"/>
                  <a:gd name="T26" fmla="*/ 14 w 651"/>
                  <a:gd name="T27" fmla="*/ 87 h 959"/>
                  <a:gd name="T28" fmla="*/ 20 w 651"/>
                  <a:gd name="T29" fmla="*/ 87 h 959"/>
                  <a:gd name="T30" fmla="*/ 20 w 651"/>
                  <a:gd name="T31" fmla="*/ 81 h 959"/>
                  <a:gd name="T32" fmla="*/ 34 w 651"/>
                  <a:gd name="T33" fmla="*/ 70 h 959"/>
                  <a:gd name="T34" fmla="*/ 37 w 651"/>
                  <a:gd name="T35" fmla="*/ 64 h 959"/>
                  <a:gd name="T36" fmla="*/ 34 w 651"/>
                  <a:gd name="T37" fmla="*/ 58 h 959"/>
                  <a:gd name="T38" fmla="*/ 28 w 651"/>
                  <a:gd name="T39" fmla="*/ 53 h 959"/>
                  <a:gd name="T40" fmla="*/ 23 w 651"/>
                  <a:gd name="T41" fmla="*/ 53 h 959"/>
                  <a:gd name="T42" fmla="*/ 23 w 651"/>
                  <a:gd name="T43" fmla="*/ 41 h 959"/>
                  <a:gd name="T44" fmla="*/ 17 w 651"/>
                  <a:gd name="T45" fmla="*/ 27 h 959"/>
                  <a:gd name="T46" fmla="*/ 0 w 651"/>
                  <a:gd name="T47" fmla="*/ 9 h 959"/>
                  <a:gd name="T48" fmla="*/ 5 w 651"/>
                  <a:gd name="T49" fmla="*/ 8 h 959"/>
                  <a:gd name="T50" fmla="*/ 20 w 651"/>
                  <a:gd name="T51" fmla="*/ 15 h 959"/>
                  <a:gd name="T52" fmla="*/ 28 w 651"/>
                  <a:gd name="T53" fmla="*/ 12 h 959"/>
                  <a:gd name="T54" fmla="*/ 40 w 651"/>
                  <a:gd name="T55" fmla="*/ 2 h 959"/>
                  <a:gd name="T56" fmla="*/ 50 w 651"/>
                  <a:gd name="T57" fmla="*/ 0 h 959"/>
                  <a:gd name="T58" fmla="*/ 49 w 651"/>
                  <a:gd name="T59" fmla="*/ 5 h 959"/>
                  <a:gd name="T60" fmla="*/ 54 w 651"/>
                  <a:gd name="T61" fmla="*/ 16 h 959"/>
                  <a:gd name="T62" fmla="*/ 54 w 651"/>
                  <a:gd name="T63" fmla="*/ 28 h 959"/>
                  <a:gd name="T64" fmla="*/ 56 w 651"/>
                  <a:gd name="T65" fmla="*/ 33 h 959"/>
                  <a:gd name="T66" fmla="*/ 62 w 651"/>
                  <a:gd name="T67" fmla="*/ 41 h 959"/>
                  <a:gd name="T68" fmla="*/ 62 w 651"/>
                  <a:gd name="T69" fmla="*/ 53 h 959"/>
                  <a:gd name="T70" fmla="*/ 68 w 651"/>
                  <a:gd name="T71" fmla="*/ 61 h 959"/>
                  <a:gd name="T72" fmla="*/ 68 w 651"/>
                  <a:gd name="T73" fmla="*/ 73 h 959"/>
                  <a:gd name="T74" fmla="*/ 75 w 651"/>
                  <a:gd name="T75" fmla="*/ 87 h 959"/>
                  <a:gd name="T76" fmla="*/ 81 w 651"/>
                  <a:gd name="T77" fmla="*/ 95 h 959"/>
                  <a:gd name="T78" fmla="*/ 75 w 651"/>
                  <a:gd name="T79" fmla="*/ 109 h 959"/>
                  <a:gd name="T80" fmla="*/ 65 w 651"/>
                  <a:gd name="T81" fmla="*/ 112 h 959"/>
                  <a:gd name="T82" fmla="*/ 68 w 651"/>
                  <a:gd name="T83" fmla="*/ 118 h 95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651"/>
                  <a:gd name="T127" fmla="*/ 0 h 959"/>
                  <a:gd name="T128" fmla="*/ 651 w 651"/>
                  <a:gd name="T129" fmla="*/ 959 h 95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651" h="959">
                    <a:moveTo>
                      <a:pt x="546" y="942"/>
                    </a:moveTo>
                    <a:lnTo>
                      <a:pt x="523" y="942"/>
                    </a:lnTo>
                    <a:lnTo>
                      <a:pt x="477" y="918"/>
                    </a:lnTo>
                    <a:lnTo>
                      <a:pt x="477" y="872"/>
                    </a:lnTo>
                    <a:lnTo>
                      <a:pt x="453" y="872"/>
                    </a:lnTo>
                    <a:lnTo>
                      <a:pt x="430" y="918"/>
                    </a:lnTo>
                    <a:lnTo>
                      <a:pt x="273" y="959"/>
                    </a:lnTo>
                    <a:lnTo>
                      <a:pt x="181" y="942"/>
                    </a:lnTo>
                    <a:lnTo>
                      <a:pt x="116" y="942"/>
                    </a:lnTo>
                    <a:lnTo>
                      <a:pt x="116" y="895"/>
                    </a:lnTo>
                    <a:lnTo>
                      <a:pt x="139" y="848"/>
                    </a:lnTo>
                    <a:lnTo>
                      <a:pt x="94" y="802"/>
                    </a:lnTo>
                    <a:lnTo>
                      <a:pt x="94" y="738"/>
                    </a:lnTo>
                    <a:lnTo>
                      <a:pt x="116" y="692"/>
                    </a:lnTo>
                    <a:lnTo>
                      <a:pt x="163" y="692"/>
                    </a:lnTo>
                    <a:lnTo>
                      <a:pt x="163" y="645"/>
                    </a:lnTo>
                    <a:lnTo>
                      <a:pt x="273" y="558"/>
                    </a:lnTo>
                    <a:lnTo>
                      <a:pt x="296" y="511"/>
                    </a:lnTo>
                    <a:lnTo>
                      <a:pt x="273" y="465"/>
                    </a:lnTo>
                    <a:lnTo>
                      <a:pt x="227" y="424"/>
                    </a:lnTo>
                    <a:lnTo>
                      <a:pt x="181" y="424"/>
                    </a:lnTo>
                    <a:lnTo>
                      <a:pt x="181" y="331"/>
                    </a:lnTo>
                    <a:lnTo>
                      <a:pt x="139" y="215"/>
                    </a:lnTo>
                    <a:lnTo>
                      <a:pt x="0" y="75"/>
                    </a:lnTo>
                    <a:lnTo>
                      <a:pt x="41" y="64"/>
                    </a:lnTo>
                    <a:lnTo>
                      <a:pt x="163" y="117"/>
                    </a:lnTo>
                    <a:lnTo>
                      <a:pt x="227" y="99"/>
                    </a:lnTo>
                    <a:lnTo>
                      <a:pt x="320" y="18"/>
                    </a:lnTo>
                    <a:lnTo>
                      <a:pt x="401" y="0"/>
                    </a:lnTo>
                    <a:lnTo>
                      <a:pt x="390" y="41"/>
                    </a:lnTo>
                    <a:lnTo>
                      <a:pt x="430" y="128"/>
                    </a:lnTo>
                    <a:lnTo>
                      <a:pt x="430" y="221"/>
                    </a:lnTo>
                    <a:lnTo>
                      <a:pt x="453" y="267"/>
                    </a:lnTo>
                    <a:lnTo>
                      <a:pt x="500" y="331"/>
                    </a:lnTo>
                    <a:lnTo>
                      <a:pt x="500" y="424"/>
                    </a:lnTo>
                    <a:lnTo>
                      <a:pt x="546" y="488"/>
                    </a:lnTo>
                    <a:lnTo>
                      <a:pt x="546" y="581"/>
                    </a:lnTo>
                    <a:lnTo>
                      <a:pt x="605" y="692"/>
                    </a:lnTo>
                    <a:lnTo>
                      <a:pt x="651" y="761"/>
                    </a:lnTo>
                    <a:lnTo>
                      <a:pt x="605" y="872"/>
                    </a:lnTo>
                    <a:lnTo>
                      <a:pt x="523" y="895"/>
                    </a:lnTo>
                    <a:lnTo>
                      <a:pt x="546" y="94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2" name="Freeform 468"/>
              <p:cNvSpPr>
                <a:spLocks/>
              </p:cNvSpPr>
              <p:nvPr/>
            </p:nvSpPr>
            <p:spPr bwMode="auto">
              <a:xfrm>
                <a:off x="1342" y="635"/>
                <a:ext cx="72" cy="152"/>
              </a:xfrm>
              <a:custGeom>
                <a:avLst/>
                <a:gdLst>
                  <a:gd name="T0" fmla="*/ 72 w 576"/>
                  <a:gd name="T1" fmla="*/ 34 h 1219"/>
                  <a:gd name="T2" fmla="*/ 62 w 576"/>
                  <a:gd name="T3" fmla="*/ 42 h 1219"/>
                  <a:gd name="T4" fmla="*/ 60 w 576"/>
                  <a:gd name="T5" fmla="*/ 56 h 1219"/>
                  <a:gd name="T6" fmla="*/ 57 w 576"/>
                  <a:gd name="T7" fmla="*/ 64 h 1219"/>
                  <a:gd name="T8" fmla="*/ 49 w 576"/>
                  <a:gd name="T9" fmla="*/ 73 h 1219"/>
                  <a:gd name="T10" fmla="*/ 40 w 576"/>
                  <a:gd name="T11" fmla="*/ 76 h 1219"/>
                  <a:gd name="T12" fmla="*/ 34 w 576"/>
                  <a:gd name="T13" fmla="*/ 90 h 1219"/>
                  <a:gd name="T14" fmla="*/ 34 w 576"/>
                  <a:gd name="T15" fmla="*/ 96 h 1219"/>
                  <a:gd name="T16" fmla="*/ 43 w 576"/>
                  <a:gd name="T17" fmla="*/ 106 h 1219"/>
                  <a:gd name="T18" fmla="*/ 43 w 576"/>
                  <a:gd name="T19" fmla="*/ 109 h 1219"/>
                  <a:gd name="T20" fmla="*/ 37 w 576"/>
                  <a:gd name="T21" fmla="*/ 112 h 1219"/>
                  <a:gd name="T22" fmla="*/ 34 w 576"/>
                  <a:gd name="T23" fmla="*/ 109 h 1219"/>
                  <a:gd name="T24" fmla="*/ 31 w 576"/>
                  <a:gd name="T25" fmla="*/ 112 h 1219"/>
                  <a:gd name="T26" fmla="*/ 34 w 576"/>
                  <a:gd name="T27" fmla="*/ 115 h 1219"/>
                  <a:gd name="T28" fmla="*/ 34 w 576"/>
                  <a:gd name="T29" fmla="*/ 121 h 1219"/>
                  <a:gd name="T30" fmla="*/ 34 w 576"/>
                  <a:gd name="T31" fmla="*/ 124 h 1219"/>
                  <a:gd name="T32" fmla="*/ 34 w 576"/>
                  <a:gd name="T33" fmla="*/ 135 h 1219"/>
                  <a:gd name="T34" fmla="*/ 28 w 576"/>
                  <a:gd name="T35" fmla="*/ 140 h 1219"/>
                  <a:gd name="T36" fmla="*/ 20 w 576"/>
                  <a:gd name="T37" fmla="*/ 143 h 1219"/>
                  <a:gd name="T38" fmla="*/ 18 w 576"/>
                  <a:gd name="T39" fmla="*/ 152 h 1219"/>
                  <a:gd name="T40" fmla="*/ 12 w 576"/>
                  <a:gd name="T41" fmla="*/ 152 h 1219"/>
                  <a:gd name="T42" fmla="*/ 9 w 576"/>
                  <a:gd name="T43" fmla="*/ 143 h 1219"/>
                  <a:gd name="T44" fmla="*/ 6 w 576"/>
                  <a:gd name="T45" fmla="*/ 135 h 1219"/>
                  <a:gd name="T46" fmla="*/ 1 w 576"/>
                  <a:gd name="T47" fmla="*/ 130 h 1219"/>
                  <a:gd name="T48" fmla="*/ 0 w 576"/>
                  <a:gd name="T49" fmla="*/ 121 h 1219"/>
                  <a:gd name="T50" fmla="*/ 0 w 576"/>
                  <a:gd name="T51" fmla="*/ 112 h 1219"/>
                  <a:gd name="T52" fmla="*/ 0 w 576"/>
                  <a:gd name="T53" fmla="*/ 109 h 1219"/>
                  <a:gd name="T54" fmla="*/ 6 w 576"/>
                  <a:gd name="T55" fmla="*/ 101 h 1219"/>
                  <a:gd name="T56" fmla="*/ 9 w 576"/>
                  <a:gd name="T57" fmla="*/ 84 h 1219"/>
                  <a:gd name="T58" fmla="*/ 6 w 576"/>
                  <a:gd name="T59" fmla="*/ 67 h 1219"/>
                  <a:gd name="T60" fmla="*/ 9 w 576"/>
                  <a:gd name="T61" fmla="*/ 59 h 1219"/>
                  <a:gd name="T62" fmla="*/ 22 w 576"/>
                  <a:gd name="T63" fmla="*/ 46 h 1219"/>
                  <a:gd name="T64" fmla="*/ 23 w 576"/>
                  <a:gd name="T65" fmla="*/ 37 h 1219"/>
                  <a:gd name="T66" fmla="*/ 34 w 576"/>
                  <a:gd name="T67" fmla="*/ 17 h 1219"/>
                  <a:gd name="T68" fmla="*/ 38 w 576"/>
                  <a:gd name="T69" fmla="*/ 7 h 1219"/>
                  <a:gd name="T70" fmla="*/ 47 w 576"/>
                  <a:gd name="T71" fmla="*/ 4 h 1219"/>
                  <a:gd name="T72" fmla="*/ 52 w 576"/>
                  <a:gd name="T73" fmla="*/ 0 h 1219"/>
                  <a:gd name="T74" fmla="*/ 60 w 576"/>
                  <a:gd name="T75" fmla="*/ 0 h 1219"/>
                  <a:gd name="T76" fmla="*/ 65 w 576"/>
                  <a:gd name="T77" fmla="*/ 7 h 1219"/>
                  <a:gd name="T78" fmla="*/ 71 w 576"/>
                  <a:gd name="T79" fmla="*/ 20 h 1219"/>
                  <a:gd name="T80" fmla="*/ 71 w 576"/>
                  <a:gd name="T81" fmla="*/ 25 h 1219"/>
                  <a:gd name="T82" fmla="*/ 72 w 576"/>
                  <a:gd name="T83" fmla="*/ 34 h 1219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576"/>
                  <a:gd name="T127" fmla="*/ 0 h 1219"/>
                  <a:gd name="T128" fmla="*/ 576 w 576"/>
                  <a:gd name="T129" fmla="*/ 1219 h 1219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576" h="1219">
                    <a:moveTo>
                      <a:pt x="576" y="272"/>
                    </a:moveTo>
                    <a:lnTo>
                      <a:pt x="500" y="336"/>
                    </a:lnTo>
                    <a:lnTo>
                      <a:pt x="478" y="446"/>
                    </a:lnTo>
                    <a:lnTo>
                      <a:pt x="454" y="516"/>
                    </a:lnTo>
                    <a:lnTo>
                      <a:pt x="390" y="586"/>
                    </a:lnTo>
                    <a:lnTo>
                      <a:pt x="321" y="609"/>
                    </a:lnTo>
                    <a:lnTo>
                      <a:pt x="274" y="720"/>
                    </a:lnTo>
                    <a:lnTo>
                      <a:pt x="274" y="766"/>
                    </a:lnTo>
                    <a:lnTo>
                      <a:pt x="343" y="853"/>
                    </a:lnTo>
                    <a:lnTo>
                      <a:pt x="343" y="877"/>
                    </a:lnTo>
                    <a:lnTo>
                      <a:pt x="297" y="900"/>
                    </a:lnTo>
                    <a:lnTo>
                      <a:pt x="274" y="877"/>
                    </a:lnTo>
                    <a:lnTo>
                      <a:pt x="251" y="900"/>
                    </a:lnTo>
                    <a:lnTo>
                      <a:pt x="274" y="922"/>
                    </a:lnTo>
                    <a:lnTo>
                      <a:pt x="274" y="969"/>
                    </a:lnTo>
                    <a:lnTo>
                      <a:pt x="274" y="992"/>
                    </a:lnTo>
                    <a:lnTo>
                      <a:pt x="274" y="1079"/>
                    </a:lnTo>
                    <a:lnTo>
                      <a:pt x="227" y="1126"/>
                    </a:lnTo>
                    <a:lnTo>
                      <a:pt x="157" y="1149"/>
                    </a:lnTo>
                    <a:lnTo>
                      <a:pt x="140" y="1219"/>
                    </a:lnTo>
                    <a:lnTo>
                      <a:pt x="94" y="1219"/>
                    </a:lnTo>
                    <a:lnTo>
                      <a:pt x="70" y="1149"/>
                    </a:lnTo>
                    <a:lnTo>
                      <a:pt x="47" y="1079"/>
                    </a:lnTo>
                    <a:lnTo>
                      <a:pt x="7" y="1044"/>
                    </a:lnTo>
                    <a:lnTo>
                      <a:pt x="0" y="969"/>
                    </a:lnTo>
                    <a:lnTo>
                      <a:pt x="0" y="900"/>
                    </a:lnTo>
                    <a:lnTo>
                      <a:pt x="0" y="877"/>
                    </a:lnTo>
                    <a:lnTo>
                      <a:pt x="47" y="807"/>
                    </a:lnTo>
                    <a:lnTo>
                      <a:pt x="70" y="673"/>
                    </a:lnTo>
                    <a:lnTo>
                      <a:pt x="47" y="540"/>
                    </a:lnTo>
                    <a:lnTo>
                      <a:pt x="70" y="476"/>
                    </a:lnTo>
                    <a:lnTo>
                      <a:pt x="175" y="366"/>
                    </a:lnTo>
                    <a:lnTo>
                      <a:pt x="187" y="296"/>
                    </a:lnTo>
                    <a:lnTo>
                      <a:pt x="274" y="139"/>
                    </a:lnTo>
                    <a:lnTo>
                      <a:pt x="303" y="57"/>
                    </a:lnTo>
                    <a:lnTo>
                      <a:pt x="378" y="35"/>
                    </a:lnTo>
                    <a:lnTo>
                      <a:pt x="413" y="0"/>
                    </a:lnTo>
                    <a:lnTo>
                      <a:pt x="483" y="0"/>
                    </a:lnTo>
                    <a:lnTo>
                      <a:pt x="518" y="57"/>
                    </a:lnTo>
                    <a:lnTo>
                      <a:pt x="565" y="157"/>
                    </a:lnTo>
                    <a:lnTo>
                      <a:pt x="565" y="202"/>
                    </a:lnTo>
                    <a:lnTo>
                      <a:pt x="576" y="27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3" name="Freeform 469"/>
              <p:cNvSpPr>
                <a:spLocks/>
              </p:cNvSpPr>
              <p:nvPr/>
            </p:nvSpPr>
            <p:spPr bwMode="auto">
              <a:xfrm>
                <a:off x="1305" y="604"/>
                <a:ext cx="144" cy="158"/>
              </a:xfrm>
              <a:custGeom>
                <a:avLst/>
                <a:gdLst>
                  <a:gd name="T0" fmla="*/ 127 w 1151"/>
                  <a:gd name="T1" fmla="*/ 0 h 1267"/>
                  <a:gd name="T2" fmla="*/ 118 w 1151"/>
                  <a:gd name="T3" fmla="*/ 0 h 1267"/>
                  <a:gd name="T4" fmla="*/ 110 w 1151"/>
                  <a:gd name="T5" fmla="*/ 3 h 1267"/>
                  <a:gd name="T6" fmla="*/ 96 w 1151"/>
                  <a:gd name="T7" fmla="*/ 6 h 1267"/>
                  <a:gd name="T8" fmla="*/ 85 w 1151"/>
                  <a:gd name="T9" fmla="*/ 15 h 1267"/>
                  <a:gd name="T10" fmla="*/ 65 w 1151"/>
                  <a:gd name="T11" fmla="*/ 31 h 1267"/>
                  <a:gd name="T12" fmla="*/ 62 w 1151"/>
                  <a:gd name="T13" fmla="*/ 37 h 1267"/>
                  <a:gd name="T14" fmla="*/ 60 w 1151"/>
                  <a:gd name="T15" fmla="*/ 46 h 1267"/>
                  <a:gd name="T16" fmla="*/ 48 w 1151"/>
                  <a:gd name="T17" fmla="*/ 54 h 1267"/>
                  <a:gd name="T18" fmla="*/ 36 w 1151"/>
                  <a:gd name="T19" fmla="*/ 76 h 1267"/>
                  <a:gd name="T20" fmla="*/ 25 w 1151"/>
                  <a:gd name="T21" fmla="*/ 93 h 1267"/>
                  <a:gd name="T22" fmla="*/ 31 w 1151"/>
                  <a:gd name="T23" fmla="*/ 96 h 1267"/>
                  <a:gd name="T24" fmla="*/ 20 w 1151"/>
                  <a:gd name="T25" fmla="*/ 102 h 1267"/>
                  <a:gd name="T26" fmla="*/ 0 w 1151"/>
                  <a:gd name="T27" fmla="*/ 115 h 1267"/>
                  <a:gd name="T28" fmla="*/ 8 w 1151"/>
                  <a:gd name="T29" fmla="*/ 121 h 1267"/>
                  <a:gd name="T30" fmla="*/ 8 w 1151"/>
                  <a:gd name="T31" fmla="*/ 127 h 1267"/>
                  <a:gd name="T32" fmla="*/ 3 w 1151"/>
                  <a:gd name="T33" fmla="*/ 132 h 1267"/>
                  <a:gd name="T34" fmla="*/ 3 w 1151"/>
                  <a:gd name="T35" fmla="*/ 141 h 1267"/>
                  <a:gd name="T36" fmla="*/ 3 w 1151"/>
                  <a:gd name="T37" fmla="*/ 149 h 1267"/>
                  <a:gd name="T38" fmla="*/ 6 w 1151"/>
                  <a:gd name="T39" fmla="*/ 158 h 1267"/>
                  <a:gd name="T40" fmla="*/ 28 w 1151"/>
                  <a:gd name="T41" fmla="*/ 149 h 1267"/>
                  <a:gd name="T42" fmla="*/ 42 w 1151"/>
                  <a:gd name="T43" fmla="*/ 132 h 1267"/>
                  <a:gd name="T44" fmla="*/ 45 w 1151"/>
                  <a:gd name="T45" fmla="*/ 110 h 1267"/>
                  <a:gd name="T46" fmla="*/ 48 w 1151"/>
                  <a:gd name="T47" fmla="*/ 87 h 1267"/>
                  <a:gd name="T48" fmla="*/ 60 w 1151"/>
                  <a:gd name="T49" fmla="*/ 76 h 1267"/>
                  <a:gd name="T50" fmla="*/ 65 w 1151"/>
                  <a:gd name="T51" fmla="*/ 59 h 1267"/>
                  <a:gd name="T52" fmla="*/ 82 w 1151"/>
                  <a:gd name="T53" fmla="*/ 37 h 1267"/>
                  <a:gd name="T54" fmla="*/ 85 w 1151"/>
                  <a:gd name="T55" fmla="*/ 20 h 1267"/>
                  <a:gd name="T56" fmla="*/ 104 w 1151"/>
                  <a:gd name="T57" fmla="*/ 28 h 1267"/>
                  <a:gd name="T58" fmla="*/ 121 w 1151"/>
                  <a:gd name="T59" fmla="*/ 17 h 1267"/>
                  <a:gd name="T60" fmla="*/ 136 w 1151"/>
                  <a:gd name="T61" fmla="*/ 12 h 1267"/>
                  <a:gd name="T62" fmla="*/ 144 w 1151"/>
                  <a:gd name="T63" fmla="*/ 6 h 126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151"/>
                  <a:gd name="T97" fmla="*/ 0 h 1267"/>
                  <a:gd name="T98" fmla="*/ 1151 w 1151"/>
                  <a:gd name="T99" fmla="*/ 1267 h 126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151" h="1267">
                    <a:moveTo>
                      <a:pt x="1127" y="0"/>
                    </a:moveTo>
                    <a:lnTo>
                      <a:pt x="1012" y="0"/>
                    </a:lnTo>
                    <a:lnTo>
                      <a:pt x="970" y="47"/>
                    </a:lnTo>
                    <a:lnTo>
                      <a:pt x="947" y="0"/>
                    </a:lnTo>
                    <a:lnTo>
                      <a:pt x="878" y="0"/>
                    </a:lnTo>
                    <a:lnTo>
                      <a:pt x="878" y="24"/>
                    </a:lnTo>
                    <a:lnTo>
                      <a:pt x="837" y="24"/>
                    </a:lnTo>
                    <a:lnTo>
                      <a:pt x="768" y="47"/>
                    </a:lnTo>
                    <a:lnTo>
                      <a:pt x="761" y="117"/>
                    </a:lnTo>
                    <a:lnTo>
                      <a:pt x="680" y="117"/>
                    </a:lnTo>
                    <a:lnTo>
                      <a:pt x="611" y="140"/>
                    </a:lnTo>
                    <a:lnTo>
                      <a:pt x="517" y="251"/>
                    </a:lnTo>
                    <a:lnTo>
                      <a:pt x="564" y="274"/>
                    </a:lnTo>
                    <a:lnTo>
                      <a:pt x="494" y="296"/>
                    </a:lnTo>
                    <a:lnTo>
                      <a:pt x="494" y="338"/>
                    </a:lnTo>
                    <a:lnTo>
                      <a:pt x="477" y="366"/>
                    </a:lnTo>
                    <a:lnTo>
                      <a:pt x="430" y="338"/>
                    </a:lnTo>
                    <a:lnTo>
                      <a:pt x="384" y="430"/>
                    </a:lnTo>
                    <a:lnTo>
                      <a:pt x="384" y="477"/>
                    </a:lnTo>
                    <a:lnTo>
                      <a:pt x="290" y="610"/>
                    </a:lnTo>
                    <a:lnTo>
                      <a:pt x="203" y="727"/>
                    </a:lnTo>
                    <a:lnTo>
                      <a:pt x="203" y="744"/>
                    </a:lnTo>
                    <a:lnTo>
                      <a:pt x="267" y="744"/>
                    </a:lnTo>
                    <a:lnTo>
                      <a:pt x="244" y="767"/>
                    </a:lnTo>
                    <a:lnTo>
                      <a:pt x="180" y="767"/>
                    </a:lnTo>
                    <a:lnTo>
                      <a:pt x="157" y="814"/>
                    </a:lnTo>
                    <a:lnTo>
                      <a:pt x="46" y="884"/>
                    </a:lnTo>
                    <a:lnTo>
                      <a:pt x="0" y="924"/>
                    </a:lnTo>
                    <a:lnTo>
                      <a:pt x="0" y="994"/>
                    </a:lnTo>
                    <a:lnTo>
                      <a:pt x="63" y="971"/>
                    </a:lnTo>
                    <a:lnTo>
                      <a:pt x="93" y="971"/>
                    </a:lnTo>
                    <a:lnTo>
                      <a:pt x="63" y="1017"/>
                    </a:lnTo>
                    <a:lnTo>
                      <a:pt x="23" y="1017"/>
                    </a:lnTo>
                    <a:lnTo>
                      <a:pt x="23" y="1058"/>
                    </a:lnTo>
                    <a:lnTo>
                      <a:pt x="6" y="1104"/>
                    </a:lnTo>
                    <a:lnTo>
                      <a:pt x="23" y="1128"/>
                    </a:lnTo>
                    <a:lnTo>
                      <a:pt x="6" y="1145"/>
                    </a:lnTo>
                    <a:lnTo>
                      <a:pt x="23" y="1197"/>
                    </a:lnTo>
                    <a:lnTo>
                      <a:pt x="0" y="1220"/>
                    </a:lnTo>
                    <a:lnTo>
                      <a:pt x="46" y="1267"/>
                    </a:lnTo>
                    <a:lnTo>
                      <a:pt x="157" y="1243"/>
                    </a:lnTo>
                    <a:lnTo>
                      <a:pt x="227" y="1197"/>
                    </a:lnTo>
                    <a:lnTo>
                      <a:pt x="290" y="1151"/>
                    </a:lnTo>
                    <a:lnTo>
                      <a:pt x="337" y="1058"/>
                    </a:lnTo>
                    <a:lnTo>
                      <a:pt x="360" y="924"/>
                    </a:lnTo>
                    <a:lnTo>
                      <a:pt x="360" y="884"/>
                    </a:lnTo>
                    <a:lnTo>
                      <a:pt x="337" y="791"/>
                    </a:lnTo>
                    <a:lnTo>
                      <a:pt x="384" y="697"/>
                    </a:lnTo>
                    <a:lnTo>
                      <a:pt x="430" y="657"/>
                    </a:lnTo>
                    <a:lnTo>
                      <a:pt x="477" y="610"/>
                    </a:lnTo>
                    <a:lnTo>
                      <a:pt x="477" y="564"/>
                    </a:lnTo>
                    <a:lnTo>
                      <a:pt x="517" y="477"/>
                    </a:lnTo>
                    <a:lnTo>
                      <a:pt x="587" y="320"/>
                    </a:lnTo>
                    <a:lnTo>
                      <a:pt x="656" y="296"/>
                    </a:lnTo>
                    <a:lnTo>
                      <a:pt x="778" y="256"/>
                    </a:lnTo>
                    <a:lnTo>
                      <a:pt x="680" y="163"/>
                    </a:lnTo>
                    <a:lnTo>
                      <a:pt x="715" y="157"/>
                    </a:lnTo>
                    <a:lnTo>
                      <a:pt x="831" y="221"/>
                    </a:lnTo>
                    <a:lnTo>
                      <a:pt x="883" y="216"/>
                    </a:lnTo>
                    <a:lnTo>
                      <a:pt x="965" y="140"/>
                    </a:lnTo>
                    <a:lnTo>
                      <a:pt x="994" y="117"/>
                    </a:lnTo>
                    <a:lnTo>
                      <a:pt x="1087" y="94"/>
                    </a:lnTo>
                    <a:lnTo>
                      <a:pt x="1087" y="70"/>
                    </a:lnTo>
                    <a:lnTo>
                      <a:pt x="1151" y="47"/>
                    </a:lnTo>
                    <a:lnTo>
                      <a:pt x="112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4" name="Freeform 470"/>
              <p:cNvSpPr>
                <a:spLocks/>
              </p:cNvSpPr>
              <p:nvPr/>
            </p:nvSpPr>
            <p:spPr bwMode="auto">
              <a:xfrm>
                <a:off x="1379" y="762"/>
                <a:ext cx="8" cy="11"/>
              </a:xfrm>
              <a:custGeom>
                <a:avLst/>
                <a:gdLst>
                  <a:gd name="T0" fmla="*/ 5 w 69"/>
                  <a:gd name="T1" fmla="*/ 0 h 87"/>
                  <a:gd name="T2" fmla="*/ 0 w 69"/>
                  <a:gd name="T3" fmla="*/ 2 h 87"/>
                  <a:gd name="T4" fmla="*/ 3 w 69"/>
                  <a:gd name="T5" fmla="*/ 11 h 87"/>
                  <a:gd name="T6" fmla="*/ 5 w 69"/>
                  <a:gd name="T7" fmla="*/ 8 h 87"/>
                  <a:gd name="T8" fmla="*/ 8 w 69"/>
                  <a:gd name="T9" fmla="*/ 5 h 87"/>
                  <a:gd name="T10" fmla="*/ 5 w 69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9"/>
                  <a:gd name="T19" fmla="*/ 0 h 87"/>
                  <a:gd name="T20" fmla="*/ 69 w 69"/>
                  <a:gd name="T21" fmla="*/ 87 h 8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9" h="87">
                    <a:moveTo>
                      <a:pt x="46" y="0"/>
                    </a:moveTo>
                    <a:lnTo>
                      <a:pt x="0" y="18"/>
                    </a:lnTo>
                    <a:lnTo>
                      <a:pt x="24" y="87"/>
                    </a:lnTo>
                    <a:lnTo>
                      <a:pt x="46" y="63"/>
                    </a:lnTo>
                    <a:lnTo>
                      <a:pt x="69" y="40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5" name="Freeform 471"/>
              <p:cNvSpPr>
                <a:spLocks/>
              </p:cNvSpPr>
              <p:nvPr/>
            </p:nvSpPr>
            <p:spPr bwMode="auto">
              <a:xfrm>
                <a:off x="1339" y="790"/>
                <a:ext cx="9" cy="8"/>
              </a:xfrm>
              <a:custGeom>
                <a:avLst/>
                <a:gdLst>
                  <a:gd name="T0" fmla="*/ 6 w 70"/>
                  <a:gd name="T1" fmla="*/ 0 h 63"/>
                  <a:gd name="T2" fmla="*/ 0 w 70"/>
                  <a:gd name="T3" fmla="*/ 5 h 63"/>
                  <a:gd name="T4" fmla="*/ 3 w 70"/>
                  <a:gd name="T5" fmla="*/ 8 h 63"/>
                  <a:gd name="T6" fmla="*/ 9 w 70"/>
                  <a:gd name="T7" fmla="*/ 5 h 63"/>
                  <a:gd name="T8" fmla="*/ 6 w 70"/>
                  <a:gd name="T9" fmla="*/ 0 h 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0"/>
                  <a:gd name="T16" fmla="*/ 0 h 63"/>
                  <a:gd name="T17" fmla="*/ 70 w 70"/>
                  <a:gd name="T18" fmla="*/ 63 h 6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0" h="63">
                    <a:moveTo>
                      <a:pt x="47" y="0"/>
                    </a:moveTo>
                    <a:lnTo>
                      <a:pt x="0" y="40"/>
                    </a:lnTo>
                    <a:lnTo>
                      <a:pt x="23" y="63"/>
                    </a:lnTo>
                    <a:lnTo>
                      <a:pt x="70" y="4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6" name="Freeform 472"/>
              <p:cNvSpPr>
                <a:spLocks/>
              </p:cNvSpPr>
              <p:nvPr/>
            </p:nvSpPr>
            <p:spPr bwMode="auto">
              <a:xfrm>
                <a:off x="1416" y="897"/>
                <a:ext cx="42" cy="27"/>
              </a:xfrm>
              <a:custGeom>
                <a:avLst/>
                <a:gdLst>
                  <a:gd name="T0" fmla="*/ 42 w 337"/>
                  <a:gd name="T1" fmla="*/ 3 h 216"/>
                  <a:gd name="T2" fmla="*/ 39 w 337"/>
                  <a:gd name="T3" fmla="*/ 8 h 216"/>
                  <a:gd name="T4" fmla="*/ 33 w 337"/>
                  <a:gd name="T5" fmla="*/ 14 h 216"/>
                  <a:gd name="T6" fmla="*/ 39 w 337"/>
                  <a:gd name="T7" fmla="*/ 20 h 216"/>
                  <a:gd name="T8" fmla="*/ 33 w 337"/>
                  <a:gd name="T9" fmla="*/ 26 h 216"/>
                  <a:gd name="T10" fmla="*/ 28 w 337"/>
                  <a:gd name="T11" fmla="*/ 26 h 216"/>
                  <a:gd name="T12" fmla="*/ 14 w 337"/>
                  <a:gd name="T13" fmla="*/ 26 h 216"/>
                  <a:gd name="T14" fmla="*/ 5 w 337"/>
                  <a:gd name="T15" fmla="*/ 27 h 216"/>
                  <a:gd name="T16" fmla="*/ 2 w 337"/>
                  <a:gd name="T17" fmla="*/ 23 h 216"/>
                  <a:gd name="T18" fmla="*/ 4 w 337"/>
                  <a:gd name="T19" fmla="*/ 20 h 216"/>
                  <a:gd name="T20" fmla="*/ 0 w 337"/>
                  <a:gd name="T21" fmla="*/ 12 h 216"/>
                  <a:gd name="T22" fmla="*/ 2 w 337"/>
                  <a:gd name="T23" fmla="*/ 11 h 216"/>
                  <a:gd name="T24" fmla="*/ 3 w 337"/>
                  <a:gd name="T25" fmla="*/ 4 h 216"/>
                  <a:gd name="T26" fmla="*/ 5 w 337"/>
                  <a:gd name="T27" fmla="*/ 3 h 216"/>
                  <a:gd name="T28" fmla="*/ 16 w 337"/>
                  <a:gd name="T29" fmla="*/ 8 h 216"/>
                  <a:gd name="T30" fmla="*/ 28 w 337"/>
                  <a:gd name="T31" fmla="*/ 0 h 216"/>
                  <a:gd name="T32" fmla="*/ 33 w 337"/>
                  <a:gd name="T33" fmla="*/ 6 h 216"/>
                  <a:gd name="T34" fmla="*/ 42 w 337"/>
                  <a:gd name="T35" fmla="*/ 3 h 21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337"/>
                  <a:gd name="T55" fmla="*/ 0 h 216"/>
                  <a:gd name="T56" fmla="*/ 337 w 337"/>
                  <a:gd name="T57" fmla="*/ 216 h 21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337" h="216">
                    <a:moveTo>
                      <a:pt x="337" y="24"/>
                    </a:moveTo>
                    <a:lnTo>
                      <a:pt x="314" y="64"/>
                    </a:lnTo>
                    <a:lnTo>
                      <a:pt x="268" y="111"/>
                    </a:lnTo>
                    <a:lnTo>
                      <a:pt x="314" y="157"/>
                    </a:lnTo>
                    <a:lnTo>
                      <a:pt x="268" y="204"/>
                    </a:lnTo>
                    <a:lnTo>
                      <a:pt x="221" y="204"/>
                    </a:lnTo>
                    <a:lnTo>
                      <a:pt x="111" y="204"/>
                    </a:lnTo>
                    <a:lnTo>
                      <a:pt x="42" y="216"/>
                    </a:lnTo>
                    <a:lnTo>
                      <a:pt x="18" y="181"/>
                    </a:lnTo>
                    <a:lnTo>
                      <a:pt x="35" y="157"/>
                    </a:lnTo>
                    <a:lnTo>
                      <a:pt x="0" y="99"/>
                    </a:lnTo>
                    <a:lnTo>
                      <a:pt x="18" y="87"/>
                    </a:lnTo>
                    <a:lnTo>
                      <a:pt x="24" y="35"/>
                    </a:lnTo>
                    <a:lnTo>
                      <a:pt x="42" y="24"/>
                    </a:lnTo>
                    <a:lnTo>
                      <a:pt x="129" y="64"/>
                    </a:lnTo>
                    <a:lnTo>
                      <a:pt x="221" y="0"/>
                    </a:lnTo>
                    <a:lnTo>
                      <a:pt x="268" y="47"/>
                    </a:lnTo>
                    <a:lnTo>
                      <a:pt x="337" y="2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7" name="Freeform 473"/>
              <p:cNvSpPr>
                <a:spLocks/>
              </p:cNvSpPr>
              <p:nvPr/>
            </p:nvSpPr>
            <p:spPr bwMode="auto">
              <a:xfrm>
                <a:off x="1441" y="918"/>
                <a:ext cx="18" cy="18"/>
              </a:xfrm>
              <a:custGeom>
                <a:avLst/>
                <a:gdLst>
                  <a:gd name="T0" fmla="*/ 14 w 139"/>
                  <a:gd name="T1" fmla="*/ 0 h 145"/>
                  <a:gd name="T2" fmla="*/ 5 w 139"/>
                  <a:gd name="T3" fmla="*/ 8 h 145"/>
                  <a:gd name="T4" fmla="*/ 0 w 139"/>
                  <a:gd name="T5" fmla="*/ 13 h 145"/>
                  <a:gd name="T6" fmla="*/ 7 w 139"/>
                  <a:gd name="T7" fmla="*/ 18 h 145"/>
                  <a:gd name="T8" fmla="*/ 12 w 139"/>
                  <a:gd name="T9" fmla="*/ 13 h 145"/>
                  <a:gd name="T10" fmla="*/ 18 w 139"/>
                  <a:gd name="T11" fmla="*/ 8 h 145"/>
                  <a:gd name="T12" fmla="*/ 16 w 139"/>
                  <a:gd name="T13" fmla="*/ 1 h 145"/>
                  <a:gd name="T14" fmla="*/ 14 w 139"/>
                  <a:gd name="T15" fmla="*/ 0 h 1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9"/>
                  <a:gd name="T25" fmla="*/ 0 h 145"/>
                  <a:gd name="T26" fmla="*/ 139 w 139"/>
                  <a:gd name="T27" fmla="*/ 145 h 14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9" h="145">
                    <a:moveTo>
                      <a:pt x="110" y="0"/>
                    </a:moveTo>
                    <a:lnTo>
                      <a:pt x="35" y="64"/>
                    </a:lnTo>
                    <a:lnTo>
                      <a:pt x="0" y="104"/>
                    </a:lnTo>
                    <a:lnTo>
                      <a:pt x="52" y="145"/>
                    </a:lnTo>
                    <a:lnTo>
                      <a:pt x="93" y="104"/>
                    </a:lnTo>
                    <a:lnTo>
                      <a:pt x="139" y="64"/>
                    </a:lnTo>
                    <a:lnTo>
                      <a:pt x="127" y="5"/>
                    </a:lnTo>
                    <a:lnTo>
                      <a:pt x="11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8" name="Freeform 474"/>
              <p:cNvSpPr>
                <a:spLocks/>
              </p:cNvSpPr>
              <p:nvPr/>
            </p:nvSpPr>
            <p:spPr bwMode="auto">
              <a:xfrm>
                <a:off x="1407" y="922"/>
                <a:ext cx="39" cy="45"/>
              </a:xfrm>
              <a:custGeom>
                <a:avLst/>
                <a:gdLst>
                  <a:gd name="T0" fmla="*/ 34 w 314"/>
                  <a:gd name="T1" fmla="*/ 9 h 360"/>
                  <a:gd name="T2" fmla="*/ 30 w 314"/>
                  <a:gd name="T3" fmla="*/ 9 h 360"/>
                  <a:gd name="T4" fmla="*/ 25 w 314"/>
                  <a:gd name="T5" fmla="*/ 11 h 360"/>
                  <a:gd name="T6" fmla="*/ 20 w 314"/>
                  <a:gd name="T7" fmla="*/ 9 h 360"/>
                  <a:gd name="T8" fmla="*/ 20 w 314"/>
                  <a:gd name="T9" fmla="*/ 14 h 360"/>
                  <a:gd name="T10" fmla="*/ 14 w 314"/>
                  <a:gd name="T11" fmla="*/ 11 h 360"/>
                  <a:gd name="T12" fmla="*/ 10 w 314"/>
                  <a:gd name="T13" fmla="*/ 11 h 360"/>
                  <a:gd name="T14" fmla="*/ 20 w 314"/>
                  <a:gd name="T15" fmla="*/ 20 h 360"/>
                  <a:gd name="T16" fmla="*/ 11 w 314"/>
                  <a:gd name="T17" fmla="*/ 17 h 360"/>
                  <a:gd name="T18" fmla="*/ 11 w 314"/>
                  <a:gd name="T19" fmla="*/ 22 h 360"/>
                  <a:gd name="T20" fmla="*/ 17 w 314"/>
                  <a:gd name="T21" fmla="*/ 28 h 360"/>
                  <a:gd name="T22" fmla="*/ 20 w 314"/>
                  <a:gd name="T23" fmla="*/ 34 h 360"/>
                  <a:gd name="T24" fmla="*/ 15 w 314"/>
                  <a:gd name="T25" fmla="*/ 32 h 360"/>
                  <a:gd name="T26" fmla="*/ 22 w 314"/>
                  <a:gd name="T27" fmla="*/ 40 h 360"/>
                  <a:gd name="T28" fmla="*/ 17 w 314"/>
                  <a:gd name="T29" fmla="*/ 36 h 360"/>
                  <a:gd name="T30" fmla="*/ 12 w 314"/>
                  <a:gd name="T31" fmla="*/ 35 h 360"/>
                  <a:gd name="T32" fmla="*/ 19 w 314"/>
                  <a:gd name="T33" fmla="*/ 41 h 360"/>
                  <a:gd name="T34" fmla="*/ 20 w 314"/>
                  <a:gd name="T35" fmla="*/ 45 h 360"/>
                  <a:gd name="T36" fmla="*/ 11 w 314"/>
                  <a:gd name="T37" fmla="*/ 44 h 360"/>
                  <a:gd name="T38" fmla="*/ 5 w 314"/>
                  <a:gd name="T39" fmla="*/ 42 h 360"/>
                  <a:gd name="T40" fmla="*/ 3 w 314"/>
                  <a:gd name="T41" fmla="*/ 31 h 360"/>
                  <a:gd name="T42" fmla="*/ 1 w 314"/>
                  <a:gd name="T43" fmla="*/ 26 h 360"/>
                  <a:gd name="T44" fmla="*/ 12 w 314"/>
                  <a:gd name="T45" fmla="*/ 33 h 360"/>
                  <a:gd name="T46" fmla="*/ 5 w 314"/>
                  <a:gd name="T47" fmla="*/ 24 h 360"/>
                  <a:gd name="T48" fmla="*/ 1 w 314"/>
                  <a:gd name="T49" fmla="*/ 20 h 360"/>
                  <a:gd name="T50" fmla="*/ 0 w 314"/>
                  <a:gd name="T51" fmla="*/ 11 h 360"/>
                  <a:gd name="T52" fmla="*/ 5 w 314"/>
                  <a:gd name="T53" fmla="*/ 9 h 360"/>
                  <a:gd name="T54" fmla="*/ 11 w 314"/>
                  <a:gd name="T55" fmla="*/ 3 h 360"/>
                  <a:gd name="T56" fmla="*/ 20 w 314"/>
                  <a:gd name="T57" fmla="*/ 0 h 360"/>
                  <a:gd name="T58" fmla="*/ 34 w 314"/>
                  <a:gd name="T59" fmla="*/ 0 h 360"/>
                  <a:gd name="T60" fmla="*/ 39 w 314"/>
                  <a:gd name="T61" fmla="*/ 0 h 360"/>
                  <a:gd name="T62" fmla="*/ 39 w 314"/>
                  <a:gd name="T63" fmla="*/ 3 h 360"/>
                  <a:gd name="T64" fmla="*/ 34 w 314"/>
                  <a:gd name="T65" fmla="*/ 9 h 36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314"/>
                  <a:gd name="T100" fmla="*/ 0 h 360"/>
                  <a:gd name="T101" fmla="*/ 314 w 314"/>
                  <a:gd name="T102" fmla="*/ 360 h 360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314" h="360">
                    <a:moveTo>
                      <a:pt x="274" y="69"/>
                    </a:moveTo>
                    <a:lnTo>
                      <a:pt x="245" y="69"/>
                    </a:lnTo>
                    <a:lnTo>
                      <a:pt x="199" y="92"/>
                    </a:lnTo>
                    <a:lnTo>
                      <a:pt x="157" y="69"/>
                    </a:lnTo>
                    <a:lnTo>
                      <a:pt x="157" y="116"/>
                    </a:lnTo>
                    <a:lnTo>
                      <a:pt x="112" y="92"/>
                    </a:lnTo>
                    <a:lnTo>
                      <a:pt x="77" y="87"/>
                    </a:lnTo>
                    <a:lnTo>
                      <a:pt x="157" y="156"/>
                    </a:lnTo>
                    <a:lnTo>
                      <a:pt x="88" y="134"/>
                    </a:lnTo>
                    <a:lnTo>
                      <a:pt x="88" y="179"/>
                    </a:lnTo>
                    <a:lnTo>
                      <a:pt x="134" y="226"/>
                    </a:lnTo>
                    <a:lnTo>
                      <a:pt x="157" y="273"/>
                    </a:lnTo>
                    <a:lnTo>
                      <a:pt x="122" y="256"/>
                    </a:lnTo>
                    <a:lnTo>
                      <a:pt x="181" y="319"/>
                    </a:lnTo>
                    <a:lnTo>
                      <a:pt x="134" y="291"/>
                    </a:lnTo>
                    <a:lnTo>
                      <a:pt x="100" y="279"/>
                    </a:lnTo>
                    <a:lnTo>
                      <a:pt x="152" y="331"/>
                    </a:lnTo>
                    <a:lnTo>
                      <a:pt x="157" y="360"/>
                    </a:lnTo>
                    <a:lnTo>
                      <a:pt x="88" y="354"/>
                    </a:lnTo>
                    <a:lnTo>
                      <a:pt x="42" y="336"/>
                    </a:lnTo>
                    <a:lnTo>
                      <a:pt x="24" y="249"/>
                    </a:lnTo>
                    <a:lnTo>
                      <a:pt x="12" y="209"/>
                    </a:lnTo>
                    <a:lnTo>
                      <a:pt x="100" y="267"/>
                    </a:lnTo>
                    <a:lnTo>
                      <a:pt x="42" y="191"/>
                    </a:lnTo>
                    <a:lnTo>
                      <a:pt x="12" y="156"/>
                    </a:lnTo>
                    <a:lnTo>
                      <a:pt x="0" y="87"/>
                    </a:lnTo>
                    <a:lnTo>
                      <a:pt x="42" y="69"/>
                    </a:lnTo>
                    <a:lnTo>
                      <a:pt x="88" y="22"/>
                    </a:lnTo>
                    <a:lnTo>
                      <a:pt x="157" y="0"/>
                    </a:lnTo>
                    <a:lnTo>
                      <a:pt x="274" y="0"/>
                    </a:lnTo>
                    <a:lnTo>
                      <a:pt x="314" y="0"/>
                    </a:lnTo>
                    <a:lnTo>
                      <a:pt x="314" y="22"/>
                    </a:lnTo>
                    <a:lnTo>
                      <a:pt x="274" y="69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49" name="Freeform 475"/>
              <p:cNvSpPr>
                <a:spLocks/>
              </p:cNvSpPr>
              <p:nvPr/>
            </p:nvSpPr>
            <p:spPr bwMode="auto">
              <a:xfrm>
                <a:off x="1430" y="951"/>
                <a:ext cx="11" cy="13"/>
              </a:xfrm>
              <a:custGeom>
                <a:avLst/>
                <a:gdLst>
                  <a:gd name="T0" fmla="*/ 0 w 93"/>
                  <a:gd name="T1" fmla="*/ 0 h 110"/>
                  <a:gd name="T2" fmla="*/ 5 w 93"/>
                  <a:gd name="T3" fmla="*/ 6 h 110"/>
                  <a:gd name="T4" fmla="*/ 11 w 93"/>
                  <a:gd name="T5" fmla="*/ 13 h 110"/>
                  <a:gd name="T6" fmla="*/ 8 w 93"/>
                  <a:gd name="T7" fmla="*/ 8 h 110"/>
                  <a:gd name="T8" fmla="*/ 2 w 93"/>
                  <a:gd name="T9" fmla="*/ 3 h 110"/>
                  <a:gd name="T10" fmla="*/ 0 w 93"/>
                  <a:gd name="T11" fmla="*/ 0 h 1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3"/>
                  <a:gd name="T19" fmla="*/ 0 h 110"/>
                  <a:gd name="T20" fmla="*/ 93 w 93"/>
                  <a:gd name="T21" fmla="*/ 110 h 110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3" h="110">
                    <a:moveTo>
                      <a:pt x="0" y="0"/>
                    </a:moveTo>
                    <a:lnTo>
                      <a:pt x="46" y="47"/>
                    </a:lnTo>
                    <a:lnTo>
                      <a:pt x="93" y="110"/>
                    </a:lnTo>
                    <a:lnTo>
                      <a:pt x="64" y="65"/>
                    </a:lnTo>
                    <a:lnTo>
                      <a:pt x="18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0" name="Freeform 476"/>
              <p:cNvSpPr>
                <a:spLocks/>
              </p:cNvSpPr>
              <p:nvPr/>
            </p:nvSpPr>
            <p:spPr bwMode="auto">
              <a:xfrm>
                <a:off x="1424" y="981"/>
                <a:ext cx="17" cy="6"/>
              </a:xfrm>
              <a:custGeom>
                <a:avLst/>
                <a:gdLst>
                  <a:gd name="T0" fmla="*/ 0 w 140"/>
                  <a:gd name="T1" fmla="*/ 3 h 47"/>
                  <a:gd name="T2" fmla="*/ 3 w 140"/>
                  <a:gd name="T3" fmla="*/ 6 h 47"/>
                  <a:gd name="T4" fmla="*/ 8 w 140"/>
                  <a:gd name="T5" fmla="*/ 6 h 47"/>
                  <a:gd name="T6" fmla="*/ 17 w 140"/>
                  <a:gd name="T7" fmla="*/ 3 h 47"/>
                  <a:gd name="T8" fmla="*/ 11 w 140"/>
                  <a:gd name="T9" fmla="*/ 3 h 47"/>
                  <a:gd name="T10" fmla="*/ 0 w 140"/>
                  <a:gd name="T11" fmla="*/ 0 h 47"/>
                  <a:gd name="T12" fmla="*/ 0 w 140"/>
                  <a:gd name="T13" fmla="*/ 3 h 4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40"/>
                  <a:gd name="T22" fmla="*/ 0 h 47"/>
                  <a:gd name="T23" fmla="*/ 140 w 140"/>
                  <a:gd name="T24" fmla="*/ 47 h 4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40" h="47">
                    <a:moveTo>
                      <a:pt x="0" y="23"/>
                    </a:moveTo>
                    <a:lnTo>
                      <a:pt x="23" y="47"/>
                    </a:lnTo>
                    <a:lnTo>
                      <a:pt x="65" y="47"/>
                    </a:lnTo>
                    <a:lnTo>
                      <a:pt x="140" y="23"/>
                    </a:lnTo>
                    <a:lnTo>
                      <a:pt x="93" y="23"/>
                    </a:lnTo>
                    <a:lnTo>
                      <a:pt x="0" y="0"/>
                    </a:lnTo>
                    <a:lnTo>
                      <a:pt x="0" y="2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1" name="Rectangle 477"/>
              <p:cNvSpPr>
                <a:spLocks noChangeArrowheads="1"/>
              </p:cNvSpPr>
              <p:nvPr/>
            </p:nvSpPr>
            <p:spPr bwMode="auto">
              <a:xfrm>
                <a:off x="1452" y="976"/>
                <a:ext cx="6" cy="3"/>
              </a:xfrm>
              <a:prstGeom prst="rect">
                <a:avLst/>
              </a:prstGeom>
              <a:grpFill/>
              <a:ln w="12700">
                <a:solidFill>
                  <a:srgbClr val="40404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-윤고딕130" pitchFamily="18" charset="-127"/>
                  </a:defRPr>
                </a:lvl1pPr>
                <a:lvl2pPr marL="742950" indent="-28575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-윤고딕130" pitchFamily="18" charset="-127"/>
                  </a:defRPr>
                </a:lvl2pPr>
                <a:lvl3pPr marL="11430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-윤고딕130" pitchFamily="18" charset="-127"/>
                  </a:defRPr>
                </a:lvl3pPr>
                <a:lvl4pPr marL="16002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-윤고딕130" pitchFamily="18" charset="-127"/>
                  </a:defRPr>
                </a:lvl4pPr>
                <a:lvl5pPr marL="2057400" indent="-228600" eaLnBrk="0" hangingPunct="0">
                  <a:defRPr sz="1600">
                    <a:solidFill>
                      <a:schemeClr val="tx1"/>
                    </a:solidFill>
                    <a:latin typeface="Arial" pitchFamily="34" charset="0"/>
                    <a:ea typeface="-윤고딕130" pitchFamily="18" charset="-127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-윤고딕130" pitchFamily="18" charset="-127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-윤고딕130" pitchFamily="18" charset="-127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-윤고딕130" pitchFamily="18" charset="-127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itchFamily="34" charset="0"/>
                    <a:ea typeface="-윤고딕130" pitchFamily="18" charset="-127"/>
                  </a:defRPr>
                </a:lvl9pPr>
              </a:lstStyle>
              <a:p>
                <a:pPr algn="l" rtl="0" eaLnBrk="1" hangingPunct="1"/>
                <a:endParaRPr lang="zh-CN" altLang="en-US" kern="1200">
                  <a:solidFill>
                    <a:prstClr val="black"/>
                  </a:solidFill>
                  <a:cs typeface="+mn-cs"/>
                </a:endParaRPr>
              </a:p>
            </p:txBody>
          </p:sp>
          <p:sp>
            <p:nvSpPr>
              <p:cNvPr id="152" name="Freeform 478"/>
              <p:cNvSpPr>
                <a:spLocks/>
              </p:cNvSpPr>
              <p:nvPr/>
            </p:nvSpPr>
            <p:spPr bwMode="auto">
              <a:xfrm>
                <a:off x="1348" y="877"/>
                <a:ext cx="73" cy="51"/>
              </a:xfrm>
              <a:custGeom>
                <a:avLst/>
                <a:gdLst>
                  <a:gd name="T0" fmla="*/ 3 w 588"/>
                  <a:gd name="T1" fmla="*/ 3 h 406"/>
                  <a:gd name="T2" fmla="*/ 0 w 588"/>
                  <a:gd name="T3" fmla="*/ 8 h 406"/>
                  <a:gd name="T4" fmla="*/ 6 w 588"/>
                  <a:gd name="T5" fmla="*/ 11 h 406"/>
                  <a:gd name="T6" fmla="*/ 22 w 588"/>
                  <a:gd name="T7" fmla="*/ 14 h 406"/>
                  <a:gd name="T8" fmla="*/ 22 w 588"/>
                  <a:gd name="T9" fmla="*/ 17 h 406"/>
                  <a:gd name="T10" fmla="*/ 19 w 588"/>
                  <a:gd name="T11" fmla="*/ 17 h 406"/>
                  <a:gd name="T12" fmla="*/ 25 w 588"/>
                  <a:gd name="T13" fmla="*/ 26 h 406"/>
                  <a:gd name="T14" fmla="*/ 34 w 588"/>
                  <a:gd name="T15" fmla="*/ 31 h 406"/>
                  <a:gd name="T16" fmla="*/ 45 w 588"/>
                  <a:gd name="T17" fmla="*/ 34 h 406"/>
                  <a:gd name="T18" fmla="*/ 48 w 588"/>
                  <a:gd name="T19" fmla="*/ 39 h 406"/>
                  <a:gd name="T20" fmla="*/ 54 w 588"/>
                  <a:gd name="T21" fmla="*/ 39 h 406"/>
                  <a:gd name="T22" fmla="*/ 59 w 588"/>
                  <a:gd name="T23" fmla="*/ 42 h 406"/>
                  <a:gd name="T24" fmla="*/ 64 w 588"/>
                  <a:gd name="T25" fmla="*/ 48 h 406"/>
                  <a:gd name="T26" fmla="*/ 67 w 588"/>
                  <a:gd name="T27" fmla="*/ 51 h 406"/>
                  <a:gd name="T28" fmla="*/ 73 w 588"/>
                  <a:gd name="T29" fmla="*/ 48 h 406"/>
                  <a:gd name="T30" fmla="*/ 70 w 588"/>
                  <a:gd name="T31" fmla="*/ 42 h 406"/>
                  <a:gd name="T32" fmla="*/ 73 w 588"/>
                  <a:gd name="T33" fmla="*/ 39 h 406"/>
                  <a:gd name="T34" fmla="*/ 67 w 588"/>
                  <a:gd name="T35" fmla="*/ 31 h 406"/>
                  <a:gd name="T36" fmla="*/ 71 w 588"/>
                  <a:gd name="T37" fmla="*/ 31 h 406"/>
                  <a:gd name="T38" fmla="*/ 71 w 588"/>
                  <a:gd name="T39" fmla="*/ 26 h 406"/>
                  <a:gd name="T40" fmla="*/ 72 w 588"/>
                  <a:gd name="T41" fmla="*/ 22 h 406"/>
                  <a:gd name="T42" fmla="*/ 71 w 588"/>
                  <a:gd name="T43" fmla="*/ 20 h 406"/>
                  <a:gd name="T44" fmla="*/ 62 w 588"/>
                  <a:gd name="T45" fmla="*/ 17 h 406"/>
                  <a:gd name="T46" fmla="*/ 56 w 588"/>
                  <a:gd name="T47" fmla="*/ 11 h 406"/>
                  <a:gd name="T48" fmla="*/ 56 w 588"/>
                  <a:gd name="T49" fmla="*/ 8 h 406"/>
                  <a:gd name="T50" fmla="*/ 45 w 588"/>
                  <a:gd name="T51" fmla="*/ 11 h 406"/>
                  <a:gd name="T52" fmla="*/ 40 w 588"/>
                  <a:gd name="T53" fmla="*/ 14 h 406"/>
                  <a:gd name="T54" fmla="*/ 34 w 588"/>
                  <a:gd name="T55" fmla="*/ 6 h 406"/>
                  <a:gd name="T56" fmla="*/ 22 w 588"/>
                  <a:gd name="T57" fmla="*/ 0 h 406"/>
                  <a:gd name="T58" fmla="*/ 17 w 588"/>
                  <a:gd name="T59" fmla="*/ 3 h 406"/>
                  <a:gd name="T60" fmla="*/ 14 w 588"/>
                  <a:gd name="T61" fmla="*/ 3 h 406"/>
                  <a:gd name="T62" fmla="*/ 9 w 588"/>
                  <a:gd name="T63" fmla="*/ 3 h 406"/>
                  <a:gd name="T64" fmla="*/ 3 w 588"/>
                  <a:gd name="T65" fmla="*/ 3 h 40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88"/>
                  <a:gd name="T100" fmla="*/ 0 h 406"/>
                  <a:gd name="T101" fmla="*/ 588 w 588"/>
                  <a:gd name="T102" fmla="*/ 406 h 40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88" h="406">
                    <a:moveTo>
                      <a:pt x="23" y="23"/>
                    </a:moveTo>
                    <a:lnTo>
                      <a:pt x="0" y="63"/>
                    </a:lnTo>
                    <a:lnTo>
                      <a:pt x="47" y="86"/>
                    </a:lnTo>
                    <a:lnTo>
                      <a:pt x="180" y="110"/>
                    </a:lnTo>
                    <a:lnTo>
                      <a:pt x="180" y="133"/>
                    </a:lnTo>
                    <a:lnTo>
                      <a:pt x="157" y="133"/>
                    </a:lnTo>
                    <a:lnTo>
                      <a:pt x="204" y="203"/>
                    </a:lnTo>
                    <a:lnTo>
                      <a:pt x="274" y="250"/>
                    </a:lnTo>
                    <a:lnTo>
                      <a:pt x="366" y="267"/>
                    </a:lnTo>
                    <a:lnTo>
                      <a:pt x="389" y="313"/>
                    </a:lnTo>
                    <a:lnTo>
                      <a:pt x="431" y="313"/>
                    </a:lnTo>
                    <a:lnTo>
                      <a:pt x="476" y="337"/>
                    </a:lnTo>
                    <a:lnTo>
                      <a:pt x="518" y="382"/>
                    </a:lnTo>
                    <a:lnTo>
                      <a:pt x="541" y="406"/>
                    </a:lnTo>
                    <a:lnTo>
                      <a:pt x="588" y="382"/>
                    </a:lnTo>
                    <a:lnTo>
                      <a:pt x="564" y="337"/>
                    </a:lnTo>
                    <a:lnTo>
                      <a:pt x="588" y="313"/>
                    </a:lnTo>
                    <a:lnTo>
                      <a:pt x="541" y="250"/>
                    </a:lnTo>
                    <a:lnTo>
                      <a:pt x="570" y="243"/>
                    </a:lnTo>
                    <a:lnTo>
                      <a:pt x="570" y="203"/>
                    </a:lnTo>
                    <a:lnTo>
                      <a:pt x="581" y="173"/>
                    </a:lnTo>
                    <a:lnTo>
                      <a:pt x="570" y="156"/>
                    </a:lnTo>
                    <a:lnTo>
                      <a:pt x="500" y="133"/>
                    </a:lnTo>
                    <a:lnTo>
                      <a:pt x="453" y="86"/>
                    </a:lnTo>
                    <a:lnTo>
                      <a:pt x="453" y="63"/>
                    </a:lnTo>
                    <a:lnTo>
                      <a:pt x="366" y="86"/>
                    </a:lnTo>
                    <a:lnTo>
                      <a:pt x="319" y="110"/>
                    </a:lnTo>
                    <a:lnTo>
                      <a:pt x="274" y="46"/>
                    </a:lnTo>
                    <a:lnTo>
                      <a:pt x="180" y="0"/>
                    </a:lnTo>
                    <a:lnTo>
                      <a:pt x="140" y="23"/>
                    </a:lnTo>
                    <a:lnTo>
                      <a:pt x="110" y="23"/>
                    </a:lnTo>
                    <a:lnTo>
                      <a:pt x="70" y="23"/>
                    </a:lnTo>
                    <a:lnTo>
                      <a:pt x="23" y="2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3" name="Freeform 479"/>
              <p:cNvSpPr>
                <a:spLocks/>
              </p:cNvSpPr>
              <p:nvPr/>
            </p:nvSpPr>
            <p:spPr bwMode="auto">
              <a:xfrm>
                <a:off x="1330" y="855"/>
                <a:ext cx="53" cy="25"/>
              </a:xfrm>
              <a:custGeom>
                <a:avLst/>
                <a:gdLst>
                  <a:gd name="T0" fmla="*/ 0 w 425"/>
                  <a:gd name="T1" fmla="*/ 16 h 204"/>
                  <a:gd name="T2" fmla="*/ 1 w 425"/>
                  <a:gd name="T3" fmla="*/ 19 h 204"/>
                  <a:gd name="T4" fmla="*/ 9 w 425"/>
                  <a:gd name="T5" fmla="*/ 22 h 204"/>
                  <a:gd name="T6" fmla="*/ 12 w 425"/>
                  <a:gd name="T7" fmla="*/ 16 h 204"/>
                  <a:gd name="T8" fmla="*/ 23 w 425"/>
                  <a:gd name="T9" fmla="*/ 19 h 204"/>
                  <a:gd name="T10" fmla="*/ 23 w 425"/>
                  <a:gd name="T11" fmla="*/ 22 h 204"/>
                  <a:gd name="T12" fmla="*/ 20 w 425"/>
                  <a:gd name="T13" fmla="*/ 25 h 204"/>
                  <a:gd name="T14" fmla="*/ 36 w 425"/>
                  <a:gd name="T15" fmla="*/ 24 h 204"/>
                  <a:gd name="T16" fmla="*/ 40 w 425"/>
                  <a:gd name="T17" fmla="*/ 22 h 204"/>
                  <a:gd name="T18" fmla="*/ 43 w 425"/>
                  <a:gd name="T19" fmla="*/ 22 h 204"/>
                  <a:gd name="T20" fmla="*/ 46 w 425"/>
                  <a:gd name="T21" fmla="*/ 16 h 204"/>
                  <a:gd name="T22" fmla="*/ 53 w 425"/>
                  <a:gd name="T23" fmla="*/ 12 h 204"/>
                  <a:gd name="T24" fmla="*/ 51 w 425"/>
                  <a:gd name="T25" fmla="*/ 6 h 204"/>
                  <a:gd name="T26" fmla="*/ 49 w 425"/>
                  <a:gd name="T27" fmla="*/ 3 h 204"/>
                  <a:gd name="T28" fmla="*/ 46 w 425"/>
                  <a:gd name="T29" fmla="*/ 3 h 204"/>
                  <a:gd name="T30" fmla="*/ 40 w 425"/>
                  <a:gd name="T31" fmla="*/ 0 h 204"/>
                  <a:gd name="T32" fmla="*/ 35 w 425"/>
                  <a:gd name="T33" fmla="*/ 1 h 204"/>
                  <a:gd name="T34" fmla="*/ 26 w 425"/>
                  <a:gd name="T35" fmla="*/ 3 h 204"/>
                  <a:gd name="T36" fmla="*/ 20 w 425"/>
                  <a:gd name="T37" fmla="*/ 5 h 204"/>
                  <a:gd name="T38" fmla="*/ 20 w 425"/>
                  <a:gd name="T39" fmla="*/ 11 h 204"/>
                  <a:gd name="T40" fmla="*/ 17 w 425"/>
                  <a:gd name="T41" fmla="*/ 11 h 204"/>
                  <a:gd name="T42" fmla="*/ 7 w 425"/>
                  <a:gd name="T43" fmla="*/ 11 h 204"/>
                  <a:gd name="T44" fmla="*/ 1 w 425"/>
                  <a:gd name="T45" fmla="*/ 12 h 204"/>
                  <a:gd name="T46" fmla="*/ 0 w 425"/>
                  <a:gd name="T47" fmla="*/ 16 h 2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25"/>
                  <a:gd name="T73" fmla="*/ 0 h 204"/>
                  <a:gd name="T74" fmla="*/ 425 w 425"/>
                  <a:gd name="T75" fmla="*/ 204 h 20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25" h="204">
                    <a:moveTo>
                      <a:pt x="0" y="134"/>
                    </a:moveTo>
                    <a:lnTo>
                      <a:pt x="6" y="157"/>
                    </a:lnTo>
                    <a:lnTo>
                      <a:pt x="70" y="181"/>
                    </a:lnTo>
                    <a:lnTo>
                      <a:pt x="100" y="134"/>
                    </a:lnTo>
                    <a:lnTo>
                      <a:pt x="187" y="152"/>
                    </a:lnTo>
                    <a:lnTo>
                      <a:pt x="187" y="181"/>
                    </a:lnTo>
                    <a:lnTo>
                      <a:pt x="163" y="204"/>
                    </a:lnTo>
                    <a:lnTo>
                      <a:pt x="285" y="198"/>
                    </a:lnTo>
                    <a:lnTo>
                      <a:pt x="320" y="181"/>
                    </a:lnTo>
                    <a:lnTo>
                      <a:pt x="344" y="181"/>
                    </a:lnTo>
                    <a:lnTo>
                      <a:pt x="367" y="134"/>
                    </a:lnTo>
                    <a:lnTo>
                      <a:pt x="425" y="94"/>
                    </a:lnTo>
                    <a:lnTo>
                      <a:pt x="407" y="47"/>
                    </a:lnTo>
                    <a:lnTo>
                      <a:pt x="390" y="24"/>
                    </a:lnTo>
                    <a:lnTo>
                      <a:pt x="372" y="24"/>
                    </a:lnTo>
                    <a:lnTo>
                      <a:pt x="320" y="0"/>
                    </a:lnTo>
                    <a:lnTo>
                      <a:pt x="280" y="12"/>
                    </a:lnTo>
                    <a:lnTo>
                      <a:pt x="210" y="24"/>
                    </a:lnTo>
                    <a:lnTo>
                      <a:pt x="163" y="42"/>
                    </a:lnTo>
                    <a:lnTo>
                      <a:pt x="163" y="87"/>
                    </a:lnTo>
                    <a:lnTo>
                      <a:pt x="140" y="87"/>
                    </a:lnTo>
                    <a:lnTo>
                      <a:pt x="53" y="87"/>
                    </a:lnTo>
                    <a:lnTo>
                      <a:pt x="12" y="99"/>
                    </a:lnTo>
                    <a:lnTo>
                      <a:pt x="0" y="13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4" name="Freeform 480"/>
              <p:cNvSpPr>
                <a:spLocks/>
              </p:cNvSpPr>
              <p:nvPr/>
            </p:nvSpPr>
            <p:spPr bwMode="auto">
              <a:xfrm>
                <a:off x="1371" y="863"/>
                <a:ext cx="47" cy="28"/>
              </a:xfrm>
              <a:custGeom>
                <a:avLst/>
                <a:gdLst>
                  <a:gd name="T0" fmla="*/ 13 w 372"/>
                  <a:gd name="T1" fmla="*/ 3 h 227"/>
                  <a:gd name="T2" fmla="*/ 4 w 372"/>
                  <a:gd name="T3" fmla="*/ 9 h 227"/>
                  <a:gd name="T4" fmla="*/ 0 w 372"/>
                  <a:gd name="T5" fmla="*/ 15 h 227"/>
                  <a:gd name="T6" fmla="*/ 9 w 372"/>
                  <a:gd name="T7" fmla="*/ 19 h 227"/>
                  <a:gd name="T8" fmla="*/ 13 w 372"/>
                  <a:gd name="T9" fmla="*/ 25 h 227"/>
                  <a:gd name="T10" fmla="*/ 15 w 372"/>
                  <a:gd name="T11" fmla="*/ 28 h 227"/>
                  <a:gd name="T12" fmla="*/ 22 w 372"/>
                  <a:gd name="T13" fmla="*/ 25 h 227"/>
                  <a:gd name="T14" fmla="*/ 26 w 372"/>
                  <a:gd name="T15" fmla="*/ 24 h 227"/>
                  <a:gd name="T16" fmla="*/ 30 w 372"/>
                  <a:gd name="T17" fmla="*/ 22 h 227"/>
                  <a:gd name="T18" fmla="*/ 33 w 372"/>
                  <a:gd name="T19" fmla="*/ 20 h 227"/>
                  <a:gd name="T20" fmla="*/ 39 w 372"/>
                  <a:gd name="T21" fmla="*/ 14 h 227"/>
                  <a:gd name="T22" fmla="*/ 44 w 372"/>
                  <a:gd name="T23" fmla="*/ 8 h 227"/>
                  <a:gd name="T24" fmla="*/ 47 w 372"/>
                  <a:gd name="T25" fmla="*/ 0 h 227"/>
                  <a:gd name="T26" fmla="*/ 33 w 372"/>
                  <a:gd name="T27" fmla="*/ 1 h 227"/>
                  <a:gd name="T28" fmla="*/ 25 w 372"/>
                  <a:gd name="T29" fmla="*/ 3 h 227"/>
                  <a:gd name="T30" fmla="*/ 13 w 372"/>
                  <a:gd name="T31" fmla="*/ 3 h 22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72"/>
                  <a:gd name="T49" fmla="*/ 0 h 227"/>
                  <a:gd name="T50" fmla="*/ 372 w 372"/>
                  <a:gd name="T51" fmla="*/ 227 h 22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72" h="227">
                    <a:moveTo>
                      <a:pt x="104" y="23"/>
                    </a:moveTo>
                    <a:lnTo>
                      <a:pt x="35" y="70"/>
                    </a:lnTo>
                    <a:lnTo>
                      <a:pt x="0" y="123"/>
                    </a:lnTo>
                    <a:lnTo>
                      <a:pt x="70" y="157"/>
                    </a:lnTo>
                    <a:lnTo>
                      <a:pt x="104" y="203"/>
                    </a:lnTo>
                    <a:lnTo>
                      <a:pt x="116" y="227"/>
                    </a:lnTo>
                    <a:lnTo>
                      <a:pt x="174" y="203"/>
                    </a:lnTo>
                    <a:lnTo>
                      <a:pt x="204" y="198"/>
                    </a:lnTo>
                    <a:lnTo>
                      <a:pt x="239" y="180"/>
                    </a:lnTo>
                    <a:lnTo>
                      <a:pt x="261" y="163"/>
                    </a:lnTo>
                    <a:lnTo>
                      <a:pt x="308" y="117"/>
                    </a:lnTo>
                    <a:lnTo>
                      <a:pt x="349" y="65"/>
                    </a:lnTo>
                    <a:lnTo>
                      <a:pt x="372" y="0"/>
                    </a:lnTo>
                    <a:lnTo>
                      <a:pt x="261" y="6"/>
                    </a:lnTo>
                    <a:lnTo>
                      <a:pt x="197" y="23"/>
                    </a:lnTo>
                    <a:lnTo>
                      <a:pt x="104" y="2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5" name="Freeform 481"/>
              <p:cNvSpPr>
                <a:spLocks/>
              </p:cNvSpPr>
              <p:nvPr/>
            </p:nvSpPr>
            <p:spPr bwMode="auto">
              <a:xfrm>
                <a:off x="1325" y="867"/>
                <a:ext cx="7" cy="5"/>
              </a:xfrm>
              <a:custGeom>
                <a:avLst/>
                <a:gdLst>
                  <a:gd name="T0" fmla="*/ 7 w 52"/>
                  <a:gd name="T1" fmla="*/ 0 h 41"/>
                  <a:gd name="T2" fmla="*/ 0 w 52"/>
                  <a:gd name="T3" fmla="*/ 0 h 41"/>
                  <a:gd name="T4" fmla="*/ 1 w 52"/>
                  <a:gd name="T5" fmla="*/ 4 h 41"/>
                  <a:gd name="T6" fmla="*/ 5 w 52"/>
                  <a:gd name="T7" fmla="*/ 5 h 41"/>
                  <a:gd name="T8" fmla="*/ 7 w 52"/>
                  <a:gd name="T9" fmla="*/ 0 h 4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"/>
                  <a:gd name="T16" fmla="*/ 0 h 41"/>
                  <a:gd name="T17" fmla="*/ 52 w 52"/>
                  <a:gd name="T18" fmla="*/ 41 h 4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" h="41">
                    <a:moveTo>
                      <a:pt x="52" y="0"/>
                    </a:moveTo>
                    <a:lnTo>
                      <a:pt x="0" y="0"/>
                    </a:lnTo>
                    <a:lnTo>
                      <a:pt x="6" y="35"/>
                    </a:lnTo>
                    <a:lnTo>
                      <a:pt x="35" y="41"/>
                    </a:lnTo>
                    <a:lnTo>
                      <a:pt x="52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6" name="Freeform 482"/>
              <p:cNvSpPr>
                <a:spLocks/>
              </p:cNvSpPr>
              <p:nvPr/>
            </p:nvSpPr>
            <p:spPr bwMode="auto">
              <a:xfrm>
                <a:off x="1302" y="865"/>
                <a:ext cx="24" cy="20"/>
              </a:xfrm>
              <a:custGeom>
                <a:avLst/>
                <a:gdLst>
                  <a:gd name="T0" fmla="*/ 23 w 192"/>
                  <a:gd name="T1" fmla="*/ 3 h 162"/>
                  <a:gd name="T2" fmla="*/ 12 w 192"/>
                  <a:gd name="T3" fmla="*/ 0 h 162"/>
                  <a:gd name="T4" fmla="*/ 6 w 192"/>
                  <a:gd name="T5" fmla="*/ 4 h 162"/>
                  <a:gd name="T6" fmla="*/ 0 w 192"/>
                  <a:gd name="T7" fmla="*/ 9 h 162"/>
                  <a:gd name="T8" fmla="*/ 3 w 192"/>
                  <a:gd name="T9" fmla="*/ 18 h 162"/>
                  <a:gd name="T10" fmla="*/ 9 w 192"/>
                  <a:gd name="T11" fmla="*/ 20 h 162"/>
                  <a:gd name="T12" fmla="*/ 15 w 192"/>
                  <a:gd name="T13" fmla="*/ 18 h 162"/>
                  <a:gd name="T14" fmla="*/ 15 w 192"/>
                  <a:gd name="T15" fmla="*/ 12 h 162"/>
                  <a:gd name="T16" fmla="*/ 18 w 192"/>
                  <a:gd name="T17" fmla="*/ 12 h 162"/>
                  <a:gd name="T18" fmla="*/ 21 w 192"/>
                  <a:gd name="T19" fmla="*/ 11 h 162"/>
                  <a:gd name="T20" fmla="*/ 23 w 192"/>
                  <a:gd name="T21" fmla="*/ 9 h 162"/>
                  <a:gd name="T22" fmla="*/ 24 w 192"/>
                  <a:gd name="T23" fmla="*/ 6 h 162"/>
                  <a:gd name="T24" fmla="*/ 23 w 192"/>
                  <a:gd name="T25" fmla="*/ 3 h 16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2"/>
                  <a:gd name="T40" fmla="*/ 0 h 162"/>
                  <a:gd name="T41" fmla="*/ 192 w 192"/>
                  <a:gd name="T42" fmla="*/ 162 h 162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2" h="162">
                    <a:moveTo>
                      <a:pt x="181" y="23"/>
                    </a:moveTo>
                    <a:lnTo>
                      <a:pt x="99" y="0"/>
                    </a:lnTo>
                    <a:lnTo>
                      <a:pt x="47" y="29"/>
                    </a:lnTo>
                    <a:lnTo>
                      <a:pt x="0" y="75"/>
                    </a:lnTo>
                    <a:lnTo>
                      <a:pt x="24" y="145"/>
                    </a:lnTo>
                    <a:lnTo>
                      <a:pt x="70" y="162"/>
                    </a:lnTo>
                    <a:lnTo>
                      <a:pt x="117" y="145"/>
                    </a:lnTo>
                    <a:lnTo>
                      <a:pt x="122" y="99"/>
                    </a:lnTo>
                    <a:lnTo>
                      <a:pt x="140" y="99"/>
                    </a:lnTo>
                    <a:lnTo>
                      <a:pt x="164" y="87"/>
                    </a:lnTo>
                    <a:lnTo>
                      <a:pt x="181" y="75"/>
                    </a:lnTo>
                    <a:lnTo>
                      <a:pt x="192" y="52"/>
                    </a:lnTo>
                    <a:lnTo>
                      <a:pt x="181" y="2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7" name="Freeform 483"/>
              <p:cNvSpPr>
                <a:spLocks/>
              </p:cNvSpPr>
              <p:nvPr/>
            </p:nvSpPr>
            <p:spPr bwMode="auto">
              <a:xfrm>
                <a:off x="1300" y="872"/>
                <a:ext cx="85" cy="82"/>
              </a:xfrm>
              <a:custGeom>
                <a:avLst/>
                <a:gdLst>
                  <a:gd name="T0" fmla="*/ 7 w 680"/>
                  <a:gd name="T1" fmla="*/ 12 h 656"/>
                  <a:gd name="T2" fmla="*/ 5 w 680"/>
                  <a:gd name="T3" fmla="*/ 16 h 656"/>
                  <a:gd name="T4" fmla="*/ 2 w 680"/>
                  <a:gd name="T5" fmla="*/ 18 h 656"/>
                  <a:gd name="T6" fmla="*/ 1 w 680"/>
                  <a:gd name="T7" fmla="*/ 22 h 656"/>
                  <a:gd name="T8" fmla="*/ 0 w 680"/>
                  <a:gd name="T9" fmla="*/ 25 h 656"/>
                  <a:gd name="T10" fmla="*/ 0 w 680"/>
                  <a:gd name="T11" fmla="*/ 32 h 656"/>
                  <a:gd name="T12" fmla="*/ 4 w 680"/>
                  <a:gd name="T13" fmla="*/ 30 h 656"/>
                  <a:gd name="T14" fmla="*/ 8 w 680"/>
                  <a:gd name="T15" fmla="*/ 27 h 656"/>
                  <a:gd name="T16" fmla="*/ 15 w 680"/>
                  <a:gd name="T17" fmla="*/ 25 h 656"/>
                  <a:gd name="T18" fmla="*/ 22 w 680"/>
                  <a:gd name="T19" fmla="*/ 22 h 656"/>
                  <a:gd name="T20" fmla="*/ 34 w 680"/>
                  <a:gd name="T21" fmla="*/ 25 h 656"/>
                  <a:gd name="T22" fmla="*/ 37 w 680"/>
                  <a:gd name="T23" fmla="*/ 31 h 656"/>
                  <a:gd name="T24" fmla="*/ 37 w 680"/>
                  <a:gd name="T25" fmla="*/ 36 h 656"/>
                  <a:gd name="T26" fmla="*/ 54 w 680"/>
                  <a:gd name="T27" fmla="*/ 54 h 656"/>
                  <a:gd name="T28" fmla="*/ 62 w 680"/>
                  <a:gd name="T29" fmla="*/ 55 h 656"/>
                  <a:gd name="T30" fmla="*/ 71 w 680"/>
                  <a:gd name="T31" fmla="*/ 62 h 656"/>
                  <a:gd name="T32" fmla="*/ 74 w 680"/>
                  <a:gd name="T33" fmla="*/ 70 h 656"/>
                  <a:gd name="T34" fmla="*/ 70 w 680"/>
                  <a:gd name="T35" fmla="*/ 76 h 656"/>
                  <a:gd name="T36" fmla="*/ 71 w 680"/>
                  <a:gd name="T37" fmla="*/ 82 h 656"/>
                  <a:gd name="T38" fmla="*/ 79 w 680"/>
                  <a:gd name="T39" fmla="*/ 72 h 656"/>
                  <a:gd name="T40" fmla="*/ 76 w 680"/>
                  <a:gd name="T41" fmla="*/ 64 h 656"/>
                  <a:gd name="T42" fmla="*/ 76 w 680"/>
                  <a:gd name="T43" fmla="*/ 57 h 656"/>
                  <a:gd name="T44" fmla="*/ 81 w 680"/>
                  <a:gd name="T45" fmla="*/ 62 h 656"/>
                  <a:gd name="T46" fmla="*/ 85 w 680"/>
                  <a:gd name="T47" fmla="*/ 65 h 656"/>
                  <a:gd name="T48" fmla="*/ 85 w 680"/>
                  <a:gd name="T49" fmla="*/ 59 h 656"/>
                  <a:gd name="T50" fmla="*/ 76 w 680"/>
                  <a:gd name="T51" fmla="*/ 51 h 656"/>
                  <a:gd name="T52" fmla="*/ 74 w 680"/>
                  <a:gd name="T53" fmla="*/ 51 h 656"/>
                  <a:gd name="T54" fmla="*/ 71 w 680"/>
                  <a:gd name="T55" fmla="*/ 45 h 656"/>
                  <a:gd name="T56" fmla="*/ 66 w 680"/>
                  <a:gd name="T57" fmla="*/ 43 h 656"/>
                  <a:gd name="T58" fmla="*/ 60 w 680"/>
                  <a:gd name="T59" fmla="*/ 39 h 656"/>
                  <a:gd name="T60" fmla="*/ 53 w 680"/>
                  <a:gd name="T61" fmla="*/ 35 h 656"/>
                  <a:gd name="T62" fmla="*/ 48 w 680"/>
                  <a:gd name="T63" fmla="*/ 28 h 656"/>
                  <a:gd name="T64" fmla="*/ 45 w 680"/>
                  <a:gd name="T65" fmla="*/ 22 h 656"/>
                  <a:gd name="T66" fmla="*/ 45 w 680"/>
                  <a:gd name="T67" fmla="*/ 20 h 656"/>
                  <a:gd name="T68" fmla="*/ 45 w 680"/>
                  <a:gd name="T69" fmla="*/ 14 h 656"/>
                  <a:gd name="T70" fmla="*/ 48 w 680"/>
                  <a:gd name="T71" fmla="*/ 14 h 656"/>
                  <a:gd name="T72" fmla="*/ 51 w 680"/>
                  <a:gd name="T73" fmla="*/ 9 h 656"/>
                  <a:gd name="T74" fmla="*/ 54 w 680"/>
                  <a:gd name="T75" fmla="*/ 6 h 656"/>
                  <a:gd name="T76" fmla="*/ 54 w 680"/>
                  <a:gd name="T77" fmla="*/ 3 h 656"/>
                  <a:gd name="T78" fmla="*/ 42 w 680"/>
                  <a:gd name="T79" fmla="*/ 0 h 656"/>
                  <a:gd name="T80" fmla="*/ 39 w 680"/>
                  <a:gd name="T81" fmla="*/ 6 h 656"/>
                  <a:gd name="T82" fmla="*/ 31 w 680"/>
                  <a:gd name="T83" fmla="*/ 3 h 656"/>
                  <a:gd name="T84" fmla="*/ 28 w 680"/>
                  <a:gd name="T85" fmla="*/ 0 h 656"/>
                  <a:gd name="T86" fmla="*/ 22 w 680"/>
                  <a:gd name="T87" fmla="*/ 5 h 656"/>
                  <a:gd name="T88" fmla="*/ 18 w 680"/>
                  <a:gd name="T89" fmla="*/ 6 h 656"/>
                  <a:gd name="T90" fmla="*/ 17 w 680"/>
                  <a:gd name="T91" fmla="*/ 11 h 656"/>
                  <a:gd name="T92" fmla="*/ 12 w 680"/>
                  <a:gd name="T93" fmla="*/ 14 h 656"/>
                  <a:gd name="T94" fmla="*/ 9 w 680"/>
                  <a:gd name="T95" fmla="*/ 14 h 656"/>
                  <a:gd name="T96" fmla="*/ 7 w 680"/>
                  <a:gd name="T97" fmla="*/ 12 h 65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80"/>
                  <a:gd name="T148" fmla="*/ 0 h 656"/>
                  <a:gd name="T149" fmla="*/ 680 w 680"/>
                  <a:gd name="T150" fmla="*/ 656 h 65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80" h="656">
                    <a:moveTo>
                      <a:pt x="53" y="93"/>
                    </a:moveTo>
                    <a:lnTo>
                      <a:pt x="41" y="128"/>
                    </a:lnTo>
                    <a:lnTo>
                      <a:pt x="18" y="140"/>
                    </a:lnTo>
                    <a:lnTo>
                      <a:pt x="6" y="175"/>
                    </a:lnTo>
                    <a:lnTo>
                      <a:pt x="0" y="203"/>
                    </a:lnTo>
                    <a:lnTo>
                      <a:pt x="0" y="255"/>
                    </a:lnTo>
                    <a:lnTo>
                      <a:pt x="30" y="238"/>
                    </a:lnTo>
                    <a:lnTo>
                      <a:pt x="65" y="220"/>
                    </a:lnTo>
                    <a:lnTo>
                      <a:pt x="122" y="203"/>
                    </a:lnTo>
                    <a:lnTo>
                      <a:pt x="180" y="180"/>
                    </a:lnTo>
                    <a:lnTo>
                      <a:pt x="274" y="203"/>
                    </a:lnTo>
                    <a:lnTo>
                      <a:pt x="297" y="250"/>
                    </a:lnTo>
                    <a:lnTo>
                      <a:pt x="297" y="290"/>
                    </a:lnTo>
                    <a:lnTo>
                      <a:pt x="431" y="429"/>
                    </a:lnTo>
                    <a:lnTo>
                      <a:pt x="494" y="441"/>
                    </a:lnTo>
                    <a:lnTo>
                      <a:pt x="564" y="499"/>
                    </a:lnTo>
                    <a:lnTo>
                      <a:pt x="588" y="563"/>
                    </a:lnTo>
                    <a:lnTo>
                      <a:pt x="558" y="610"/>
                    </a:lnTo>
                    <a:lnTo>
                      <a:pt x="564" y="656"/>
                    </a:lnTo>
                    <a:lnTo>
                      <a:pt x="628" y="575"/>
                    </a:lnTo>
                    <a:lnTo>
                      <a:pt x="605" y="511"/>
                    </a:lnTo>
                    <a:lnTo>
                      <a:pt x="611" y="453"/>
                    </a:lnTo>
                    <a:lnTo>
                      <a:pt x="651" y="499"/>
                    </a:lnTo>
                    <a:lnTo>
                      <a:pt x="680" y="523"/>
                    </a:lnTo>
                    <a:lnTo>
                      <a:pt x="680" y="476"/>
                    </a:lnTo>
                    <a:lnTo>
                      <a:pt x="611" y="407"/>
                    </a:lnTo>
                    <a:lnTo>
                      <a:pt x="588" y="407"/>
                    </a:lnTo>
                    <a:lnTo>
                      <a:pt x="564" y="360"/>
                    </a:lnTo>
                    <a:lnTo>
                      <a:pt x="524" y="342"/>
                    </a:lnTo>
                    <a:lnTo>
                      <a:pt x="477" y="314"/>
                    </a:lnTo>
                    <a:lnTo>
                      <a:pt x="424" y="279"/>
                    </a:lnTo>
                    <a:lnTo>
                      <a:pt x="384" y="227"/>
                    </a:lnTo>
                    <a:lnTo>
                      <a:pt x="361" y="180"/>
                    </a:lnTo>
                    <a:lnTo>
                      <a:pt x="361" y="157"/>
                    </a:lnTo>
                    <a:lnTo>
                      <a:pt x="361" y="110"/>
                    </a:lnTo>
                    <a:lnTo>
                      <a:pt x="384" y="110"/>
                    </a:lnTo>
                    <a:lnTo>
                      <a:pt x="407" y="70"/>
                    </a:lnTo>
                    <a:lnTo>
                      <a:pt x="431" y="47"/>
                    </a:lnTo>
                    <a:lnTo>
                      <a:pt x="431" y="23"/>
                    </a:lnTo>
                    <a:lnTo>
                      <a:pt x="337" y="0"/>
                    </a:lnTo>
                    <a:lnTo>
                      <a:pt x="314" y="47"/>
                    </a:lnTo>
                    <a:lnTo>
                      <a:pt x="250" y="23"/>
                    </a:lnTo>
                    <a:lnTo>
                      <a:pt x="227" y="0"/>
                    </a:lnTo>
                    <a:lnTo>
                      <a:pt x="180" y="41"/>
                    </a:lnTo>
                    <a:lnTo>
                      <a:pt x="140" y="47"/>
                    </a:lnTo>
                    <a:lnTo>
                      <a:pt x="134" y="87"/>
                    </a:lnTo>
                    <a:lnTo>
                      <a:pt x="100" y="110"/>
                    </a:lnTo>
                    <a:lnTo>
                      <a:pt x="70" y="110"/>
                    </a:lnTo>
                    <a:lnTo>
                      <a:pt x="53" y="9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8" name="Freeform 484"/>
              <p:cNvSpPr>
                <a:spLocks/>
              </p:cNvSpPr>
              <p:nvPr/>
            </p:nvSpPr>
            <p:spPr bwMode="auto">
              <a:xfrm>
                <a:off x="1345" y="951"/>
                <a:ext cx="20" cy="13"/>
              </a:xfrm>
              <a:custGeom>
                <a:avLst/>
                <a:gdLst>
                  <a:gd name="T0" fmla="*/ 20 w 163"/>
                  <a:gd name="T1" fmla="*/ 3 h 105"/>
                  <a:gd name="T2" fmla="*/ 16 w 163"/>
                  <a:gd name="T3" fmla="*/ 6 h 105"/>
                  <a:gd name="T4" fmla="*/ 18 w 163"/>
                  <a:gd name="T5" fmla="*/ 13 h 105"/>
                  <a:gd name="T6" fmla="*/ 9 w 163"/>
                  <a:gd name="T7" fmla="*/ 12 h 105"/>
                  <a:gd name="T8" fmla="*/ 0 w 163"/>
                  <a:gd name="T9" fmla="*/ 12 h 105"/>
                  <a:gd name="T10" fmla="*/ 0 w 163"/>
                  <a:gd name="T11" fmla="*/ 8 h 105"/>
                  <a:gd name="T12" fmla="*/ 3 w 163"/>
                  <a:gd name="T13" fmla="*/ 3 h 105"/>
                  <a:gd name="T14" fmla="*/ 9 w 163"/>
                  <a:gd name="T15" fmla="*/ 3 h 105"/>
                  <a:gd name="T16" fmla="*/ 14 w 163"/>
                  <a:gd name="T17" fmla="*/ 0 h 105"/>
                  <a:gd name="T18" fmla="*/ 16 w 163"/>
                  <a:gd name="T19" fmla="*/ 0 h 105"/>
                  <a:gd name="T20" fmla="*/ 20 w 163"/>
                  <a:gd name="T21" fmla="*/ 3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3"/>
                  <a:gd name="T34" fmla="*/ 0 h 105"/>
                  <a:gd name="T35" fmla="*/ 163 w 163"/>
                  <a:gd name="T36" fmla="*/ 105 h 10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3" h="105">
                    <a:moveTo>
                      <a:pt x="163" y="23"/>
                    </a:moveTo>
                    <a:lnTo>
                      <a:pt x="133" y="47"/>
                    </a:lnTo>
                    <a:lnTo>
                      <a:pt x="145" y="105"/>
                    </a:lnTo>
                    <a:lnTo>
                      <a:pt x="70" y="93"/>
                    </a:lnTo>
                    <a:lnTo>
                      <a:pt x="0" y="93"/>
                    </a:lnTo>
                    <a:lnTo>
                      <a:pt x="0" y="65"/>
                    </a:lnTo>
                    <a:lnTo>
                      <a:pt x="23" y="23"/>
                    </a:lnTo>
                    <a:lnTo>
                      <a:pt x="70" y="23"/>
                    </a:lnTo>
                    <a:lnTo>
                      <a:pt x="116" y="0"/>
                    </a:lnTo>
                    <a:lnTo>
                      <a:pt x="133" y="0"/>
                    </a:lnTo>
                    <a:lnTo>
                      <a:pt x="163" y="2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59" name="Freeform 485"/>
              <p:cNvSpPr>
                <a:spLocks/>
              </p:cNvSpPr>
              <p:nvPr/>
            </p:nvSpPr>
            <p:spPr bwMode="auto">
              <a:xfrm>
                <a:off x="1232" y="834"/>
                <a:ext cx="82" cy="85"/>
              </a:xfrm>
              <a:custGeom>
                <a:avLst/>
                <a:gdLst>
                  <a:gd name="T0" fmla="*/ 67 w 657"/>
                  <a:gd name="T1" fmla="*/ 68 h 680"/>
                  <a:gd name="T2" fmla="*/ 59 w 657"/>
                  <a:gd name="T3" fmla="*/ 68 h 680"/>
                  <a:gd name="T4" fmla="*/ 59 w 657"/>
                  <a:gd name="T5" fmla="*/ 74 h 680"/>
                  <a:gd name="T6" fmla="*/ 54 w 657"/>
                  <a:gd name="T7" fmla="*/ 74 h 680"/>
                  <a:gd name="T8" fmla="*/ 51 w 657"/>
                  <a:gd name="T9" fmla="*/ 76 h 680"/>
                  <a:gd name="T10" fmla="*/ 48 w 657"/>
                  <a:gd name="T11" fmla="*/ 85 h 680"/>
                  <a:gd name="T12" fmla="*/ 34 w 657"/>
                  <a:gd name="T13" fmla="*/ 74 h 680"/>
                  <a:gd name="T14" fmla="*/ 31 w 657"/>
                  <a:gd name="T15" fmla="*/ 70 h 680"/>
                  <a:gd name="T16" fmla="*/ 14 w 657"/>
                  <a:gd name="T17" fmla="*/ 68 h 680"/>
                  <a:gd name="T18" fmla="*/ 9 w 657"/>
                  <a:gd name="T19" fmla="*/ 62 h 680"/>
                  <a:gd name="T20" fmla="*/ 14 w 657"/>
                  <a:gd name="T21" fmla="*/ 57 h 680"/>
                  <a:gd name="T22" fmla="*/ 17 w 657"/>
                  <a:gd name="T23" fmla="*/ 40 h 680"/>
                  <a:gd name="T24" fmla="*/ 14 w 657"/>
                  <a:gd name="T25" fmla="*/ 34 h 680"/>
                  <a:gd name="T26" fmla="*/ 9 w 657"/>
                  <a:gd name="T27" fmla="*/ 29 h 680"/>
                  <a:gd name="T28" fmla="*/ 0 w 657"/>
                  <a:gd name="T29" fmla="*/ 23 h 680"/>
                  <a:gd name="T30" fmla="*/ 0 w 657"/>
                  <a:gd name="T31" fmla="*/ 20 h 680"/>
                  <a:gd name="T32" fmla="*/ 6 w 657"/>
                  <a:gd name="T33" fmla="*/ 17 h 680"/>
                  <a:gd name="T34" fmla="*/ 12 w 657"/>
                  <a:gd name="T35" fmla="*/ 14 h 680"/>
                  <a:gd name="T36" fmla="*/ 25 w 657"/>
                  <a:gd name="T37" fmla="*/ 9 h 680"/>
                  <a:gd name="T38" fmla="*/ 34 w 657"/>
                  <a:gd name="T39" fmla="*/ 9 h 680"/>
                  <a:gd name="T40" fmla="*/ 45 w 657"/>
                  <a:gd name="T41" fmla="*/ 0 h 680"/>
                  <a:gd name="T42" fmla="*/ 53 w 657"/>
                  <a:gd name="T43" fmla="*/ 6 h 680"/>
                  <a:gd name="T44" fmla="*/ 67 w 657"/>
                  <a:gd name="T45" fmla="*/ 14 h 680"/>
                  <a:gd name="T46" fmla="*/ 73 w 657"/>
                  <a:gd name="T47" fmla="*/ 17 h 680"/>
                  <a:gd name="T48" fmla="*/ 77 w 657"/>
                  <a:gd name="T49" fmla="*/ 17 h 680"/>
                  <a:gd name="T50" fmla="*/ 81 w 657"/>
                  <a:gd name="T51" fmla="*/ 20 h 680"/>
                  <a:gd name="T52" fmla="*/ 81 w 657"/>
                  <a:gd name="T53" fmla="*/ 25 h 680"/>
                  <a:gd name="T54" fmla="*/ 82 w 657"/>
                  <a:gd name="T55" fmla="*/ 30 h 680"/>
                  <a:gd name="T56" fmla="*/ 73 w 657"/>
                  <a:gd name="T57" fmla="*/ 37 h 680"/>
                  <a:gd name="T58" fmla="*/ 70 w 657"/>
                  <a:gd name="T59" fmla="*/ 40 h 680"/>
                  <a:gd name="T60" fmla="*/ 73 w 657"/>
                  <a:gd name="T61" fmla="*/ 51 h 680"/>
                  <a:gd name="T62" fmla="*/ 73 w 657"/>
                  <a:gd name="T63" fmla="*/ 54 h 680"/>
                  <a:gd name="T64" fmla="*/ 70 w 657"/>
                  <a:gd name="T65" fmla="*/ 54 h 680"/>
                  <a:gd name="T66" fmla="*/ 67 w 657"/>
                  <a:gd name="T67" fmla="*/ 62 h 680"/>
                  <a:gd name="T68" fmla="*/ 67 w 657"/>
                  <a:gd name="T69" fmla="*/ 68 h 68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7"/>
                  <a:gd name="T106" fmla="*/ 0 h 680"/>
                  <a:gd name="T107" fmla="*/ 657 w 657"/>
                  <a:gd name="T108" fmla="*/ 680 h 680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7" h="680">
                    <a:moveTo>
                      <a:pt x="540" y="546"/>
                    </a:moveTo>
                    <a:lnTo>
                      <a:pt x="471" y="546"/>
                    </a:lnTo>
                    <a:lnTo>
                      <a:pt x="471" y="593"/>
                    </a:lnTo>
                    <a:lnTo>
                      <a:pt x="430" y="593"/>
                    </a:lnTo>
                    <a:lnTo>
                      <a:pt x="406" y="610"/>
                    </a:lnTo>
                    <a:lnTo>
                      <a:pt x="383" y="680"/>
                    </a:lnTo>
                    <a:lnTo>
                      <a:pt x="273" y="593"/>
                    </a:lnTo>
                    <a:lnTo>
                      <a:pt x="250" y="563"/>
                    </a:lnTo>
                    <a:lnTo>
                      <a:pt x="116" y="546"/>
                    </a:lnTo>
                    <a:lnTo>
                      <a:pt x="69" y="499"/>
                    </a:lnTo>
                    <a:lnTo>
                      <a:pt x="116" y="453"/>
                    </a:lnTo>
                    <a:lnTo>
                      <a:pt x="134" y="319"/>
                    </a:lnTo>
                    <a:lnTo>
                      <a:pt x="116" y="273"/>
                    </a:lnTo>
                    <a:lnTo>
                      <a:pt x="69" y="232"/>
                    </a:lnTo>
                    <a:lnTo>
                      <a:pt x="0" y="186"/>
                    </a:lnTo>
                    <a:lnTo>
                      <a:pt x="0" y="162"/>
                    </a:lnTo>
                    <a:lnTo>
                      <a:pt x="47" y="139"/>
                    </a:lnTo>
                    <a:lnTo>
                      <a:pt x="93" y="116"/>
                    </a:lnTo>
                    <a:lnTo>
                      <a:pt x="204" y="70"/>
                    </a:lnTo>
                    <a:lnTo>
                      <a:pt x="273" y="70"/>
                    </a:lnTo>
                    <a:lnTo>
                      <a:pt x="360" y="0"/>
                    </a:lnTo>
                    <a:lnTo>
                      <a:pt x="424" y="47"/>
                    </a:lnTo>
                    <a:lnTo>
                      <a:pt x="540" y="116"/>
                    </a:lnTo>
                    <a:lnTo>
                      <a:pt x="581" y="139"/>
                    </a:lnTo>
                    <a:lnTo>
                      <a:pt x="616" y="134"/>
                    </a:lnTo>
                    <a:lnTo>
                      <a:pt x="650" y="162"/>
                    </a:lnTo>
                    <a:lnTo>
                      <a:pt x="650" y="197"/>
                    </a:lnTo>
                    <a:lnTo>
                      <a:pt x="657" y="244"/>
                    </a:lnTo>
                    <a:lnTo>
                      <a:pt x="587" y="296"/>
                    </a:lnTo>
                    <a:lnTo>
                      <a:pt x="563" y="319"/>
                    </a:lnTo>
                    <a:lnTo>
                      <a:pt x="587" y="406"/>
                    </a:lnTo>
                    <a:lnTo>
                      <a:pt x="587" y="429"/>
                    </a:lnTo>
                    <a:lnTo>
                      <a:pt x="563" y="429"/>
                    </a:lnTo>
                    <a:lnTo>
                      <a:pt x="540" y="499"/>
                    </a:lnTo>
                    <a:lnTo>
                      <a:pt x="540" y="546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0" name="Freeform 486"/>
              <p:cNvSpPr>
                <a:spLocks/>
              </p:cNvSpPr>
              <p:nvPr/>
            </p:nvSpPr>
            <p:spPr bwMode="auto">
              <a:xfrm>
                <a:off x="1198" y="893"/>
                <a:ext cx="82" cy="84"/>
              </a:xfrm>
              <a:custGeom>
                <a:avLst/>
                <a:gdLst>
                  <a:gd name="T0" fmla="*/ 43 w 656"/>
                  <a:gd name="T1" fmla="*/ 3 h 673"/>
                  <a:gd name="T2" fmla="*/ 37 w 656"/>
                  <a:gd name="T3" fmla="*/ 3 h 673"/>
                  <a:gd name="T4" fmla="*/ 31 w 656"/>
                  <a:gd name="T5" fmla="*/ 2 h 673"/>
                  <a:gd name="T6" fmla="*/ 23 w 656"/>
                  <a:gd name="T7" fmla="*/ 0 h 673"/>
                  <a:gd name="T8" fmla="*/ 14 w 656"/>
                  <a:gd name="T9" fmla="*/ 1 h 673"/>
                  <a:gd name="T10" fmla="*/ 9 w 656"/>
                  <a:gd name="T11" fmla="*/ 1 h 673"/>
                  <a:gd name="T12" fmla="*/ 0 w 656"/>
                  <a:gd name="T13" fmla="*/ 6 h 673"/>
                  <a:gd name="T14" fmla="*/ 0 w 656"/>
                  <a:gd name="T15" fmla="*/ 15 h 673"/>
                  <a:gd name="T16" fmla="*/ 7 w 656"/>
                  <a:gd name="T17" fmla="*/ 18 h 673"/>
                  <a:gd name="T18" fmla="*/ 15 w 656"/>
                  <a:gd name="T19" fmla="*/ 18 h 673"/>
                  <a:gd name="T20" fmla="*/ 20 w 656"/>
                  <a:gd name="T21" fmla="*/ 23 h 673"/>
                  <a:gd name="T22" fmla="*/ 14 w 656"/>
                  <a:gd name="T23" fmla="*/ 33 h 673"/>
                  <a:gd name="T24" fmla="*/ 14 w 656"/>
                  <a:gd name="T25" fmla="*/ 43 h 673"/>
                  <a:gd name="T26" fmla="*/ 9 w 656"/>
                  <a:gd name="T27" fmla="*/ 57 h 673"/>
                  <a:gd name="T28" fmla="*/ 14 w 656"/>
                  <a:gd name="T29" fmla="*/ 63 h 673"/>
                  <a:gd name="T30" fmla="*/ 14 w 656"/>
                  <a:gd name="T31" fmla="*/ 69 h 673"/>
                  <a:gd name="T32" fmla="*/ 20 w 656"/>
                  <a:gd name="T33" fmla="*/ 84 h 673"/>
                  <a:gd name="T34" fmla="*/ 30 w 656"/>
                  <a:gd name="T35" fmla="*/ 78 h 673"/>
                  <a:gd name="T36" fmla="*/ 42 w 656"/>
                  <a:gd name="T37" fmla="*/ 79 h 673"/>
                  <a:gd name="T38" fmla="*/ 51 w 656"/>
                  <a:gd name="T39" fmla="*/ 75 h 673"/>
                  <a:gd name="T40" fmla="*/ 56 w 656"/>
                  <a:gd name="T41" fmla="*/ 71 h 673"/>
                  <a:gd name="T42" fmla="*/ 60 w 656"/>
                  <a:gd name="T43" fmla="*/ 57 h 673"/>
                  <a:gd name="T44" fmla="*/ 71 w 656"/>
                  <a:gd name="T45" fmla="*/ 38 h 673"/>
                  <a:gd name="T46" fmla="*/ 82 w 656"/>
                  <a:gd name="T47" fmla="*/ 26 h 673"/>
                  <a:gd name="T48" fmla="*/ 65 w 656"/>
                  <a:gd name="T49" fmla="*/ 12 h 673"/>
                  <a:gd name="T50" fmla="*/ 58 w 656"/>
                  <a:gd name="T51" fmla="*/ 11 h 673"/>
                  <a:gd name="T52" fmla="*/ 47 w 656"/>
                  <a:gd name="T53" fmla="*/ 7 h 673"/>
                  <a:gd name="T54" fmla="*/ 43 w 656"/>
                  <a:gd name="T55" fmla="*/ 3 h 67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656"/>
                  <a:gd name="T85" fmla="*/ 0 h 673"/>
                  <a:gd name="T86" fmla="*/ 656 w 656"/>
                  <a:gd name="T87" fmla="*/ 673 h 67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656" h="673">
                    <a:moveTo>
                      <a:pt x="342" y="28"/>
                    </a:moveTo>
                    <a:lnTo>
                      <a:pt x="297" y="28"/>
                    </a:lnTo>
                    <a:lnTo>
                      <a:pt x="250" y="17"/>
                    </a:lnTo>
                    <a:lnTo>
                      <a:pt x="185" y="0"/>
                    </a:lnTo>
                    <a:lnTo>
                      <a:pt x="116" y="5"/>
                    </a:lnTo>
                    <a:lnTo>
                      <a:pt x="70" y="5"/>
                    </a:lnTo>
                    <a:lnTo>
                      <a:pt x="0" y="52"/>
                    </a:lnTo>
                    <a:lnTo>
                      <a:pt x="0" y="122"/>
                    </a:lnTo>
                    <a:lnTo>
                      <a:pt x="58" y="144"/>
                    </a:lnTo>
                    <a:lnTo>
                      <a:pt x="122" y="144"/>
                    </a:lnTo>
                    <a:lnTo>
                      <a:pt x="157" y="185"/>
                    </a:lnTo>
                    <a:lnTo>
                      <a:pt x="116" y="261"/>
                    </a:lnTo>
                    <a:lnTo>
                      <a:pt x="116" y="348"/>
                    </a:lnTo>
                    <a:lnTo>
                      <a:pt x="75" y="458"/>
                    </a:lnTo>
                    <a:lnTo>
                      <a:pt x="116" y="505"/>
                    </a:lnTo>
                    <a:lnTo>
                      <a:pt x="116" y="551"/>
                    </a:lnTo>
                    <a:lnTo>
                      <a:pt x="157" y="673"/>
                    </a:lnTo>
                    <a:lnTo>
                      <a:pt x="238" y="627"/>
                    </a:lnTo>
                    <a:lnTo>
                      <a:pt x="337" y="633"/>
                    </a:lnTo>
                    <a:lnTo>
                      <a:pt x="407" y="598"/>
                    </a:lnTo>
                    <a:lnTo>
                      <a:pt x="447" y="568"/>
                    </a:lnTo>
                    <a:lnTo>
                      <a:pt x="482" y="458"/>
                    </a:lnTo>
                    <a:lnTo>
                      <a:pt x="564" y="301"/>
                    </a:lnTo>
                    <a:lnTo>
                      <a:pt x="656" y="209"/>
                    </a:lnTo>
                    <a:lnTo>
                      <a:pt x="517" y="98"/>
                    </a:lnTo>
                    <a:lnTo>
                      <a:pt x="465" y="87"/>
                    </a:lnTo>
                    <a:lnTo>
                      <a:pt x="377" y="57"/>
                    </a:lnTo>
                    <a:lnTo>
                      <a:pt x="342" y="28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1" name="Freeform 487"/>
              <p:cNvSpPr>
                <a:spLocks/>
              </p:cNvSpPr>
              <p:nvPr/>
            </p:nvSpPr>
            <p:spPr bwMode="auto">
              <a:xfrm>
                <a:off x="1193" y="909"/>
                <a:ext cx="25" cy="55"/>
              </a:xfrm>
              <a:custGeom>
                <a:avLst/>
                <a:gdLst>
                  <a:gd name="T0" fmla="*/ 5 w 198"/>
                  <a:gd name="T1" fmla="*/ 0 h 441"/>
                  <a:gd name="T2" fmla="*/ 7 w 198"/>
                  <a:gd name="T3" fmla="*/ 14 h 441"/>
                  <a:gd name="T4" fmla="*/ 3 w 198"/>
                  <a:gd name="T5" fmla="*/ 25 h 441"/>
                  <a:gd name="T6" fmla="*/ 0 w 198"/>
                  <a:gd name="T7" fmla="*/ 33 h 441"/>
                  <a:gd name="T8" fmla="*/ 3 w 198"/>
                  <a:gd name="T9" fmla="*/ 42 h 441"/>
                  <a:gd name="T10" fmla="*/ 0 w 198"/>
                  <a:gd name="T11" fmla="*/ 54 h 441"/>
                  <a:gd name="T12" fmla="*/ 13 w 198"/>
                  <a:gd name="T13" fmla="*/ 55 h 441"/>
                  <a:gd name="T14" fmla="*/ 20 w 198"/>
                  <a:gd name="T15" fmla="*/ 54 h 441"/>
                  <a:gd name="T16" fmla="*/ 20 w 198"/>
                  <a:gd name="T17" fmla="*/ 48 h 441"/>
                  <a:gd name="T18" fmla="*/ 15 w 198"/>
                  <a:gd name="T19" fmla="*/ 43 h 441"/>
                  <a:gd name="T20" fmla="*/ 20 w 198"/>
                  <a:gd name="T21" fmla="*/ 27 h 441"/>
                  <a:gd name="T22" fmla="*/ 20 w 198"/>
                  <a:gd name="T23" fmla="*/ 19 h 441"/>
                  <a:gd name="T24" fmla="*/ 23 w 198"/>
                  <a:gd name="T25" fmla="*/ 14 h 441"/>
                  <a:gd name="T26" fmla="*/ 25 w 198"/>
                  <a:gd name="T27" fmla="*/ 8 h 441"/>
                  <a:gd name="T28" fmla="*/ 20 w 198"/>
                  <a:gd name="T29" fmla="*/ 2 h 441"/>
                  <a:gd name="T30" fmla="*/ 14 w 198"/>
                  <a:gd name="T31" fmla="*/ 2 h 441"/>
                  <a:gd name="T32" fmla="*/ 5 w 198"/>
                  <a:gd name="T33" fmla="*/ 0 h 4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98"/>
                  <a:gd name="T52" fmla="*/ 0 h 441"/>
                  <a:gd name="T53" fmla="*/ 198 w 198"/>
                  <a:gd name="T54" fmla="*/ 441 h 44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98" h="441">
                    <a:moveTo>
                      <a:pt x="41" y="0"/>
                    </a:moveTo>
                    <a:lnTo>
                      <a:pt x="59" y="110"/>
                    </a:lnTo>
                    <a:lnTo>
                      <a:pt x="24" y="202"/>
                    </a:lnTo>
                    <a:lnTo>
                      <a:pt x="0" y="266"/>
                    </a:lnTo>
                    <a:lnTo>
                      <a:pt x="24" y="336"/>
                    </a:lnTo>
                    <a:lnTo>
                      <a:pt x="0" y="429"/>
                    </a:lnTo>
                    <a:lnTo>
                      <a:pt x="104" y="441"/>
                    </a:lnTo>
                    <a:lnTo>
                      <a:pt x="157" y="429"/>
                    </a:lnTo>
                    <a:lnTo>
                      <a:pt x="157" y="383"/>
                    </a:lnTo>
                    <a:lnTo>
                      <a:pt x="116" y="342"/>
                    </a:lnTo>
                    <a:lnTo>
                      <a:pt x="157" y="220"/>
                    </a:lnTo>
                    <a:lnTo>
                      <a:pt x="157" y="156"/>
                    </a:lnTo>
                    <a:lnTo>
                      <a:pt x="181" y="110"/>
                    </a:lnTo>
                    <a:lnTo>
                      <a:pt x="198" y="63"/>
                    </a:lnTo>
                    <a:lnTo>
                      <a:pt x="157" y="17"/>
                    </a:lnTo>
                    <a:lnTo>
                      <a:pt x="111" y="17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2" name="Freeform 488"/>
              <p:cNvSpPr>
                <a:spLocks/>
              </p:cNvSpPr>
              <p:nvPr/>
            </p:nvSpPr>
            <p:spPr bwMode="auto">
              <a:xfrm>
                <a:off x="1268" y="934"/>
                <a:ext cx="6" cy="8"/>
              </a:xfrm>
              <a:custGeom>
                <a:avLst/>
                <a:gdLst>
                  <a:gd name="T0" fmla="*/ 6 w 46"/>
                  <a:gd name="T1" fmla="*/ 0 h 64"/>
                  <a:gd name="T2" fmla="*/ 0 w 46"/>
                  <a:gd name="T3" fmla="*/ 5 h 64"/>
                  <a:gd name="T4" fmla="*/ 6 w 46"/>
                  <a:gd name="T5" fmla="*/ 8 h 64"/>
                  <a:gd name="T6" fmla="*/ 6 w 46"/>
                  <a:gd name="T7" fmla="*/ 3 h 64"/>
                  <a:gd name="T8" fmla="*/ 6 w 46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"/>
                  <a:gd name="T16" fmla="*/ 0 h 64"/>
                  <a:gd name="T17" fmla="*/ 46 w 46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" h="64">
                    <a:moveTo>
                      <a:pt x="46" y="0"/>
                    </a:moveTo>
                    <a:lnTo>
                      <a:pt x="0" y="42"/>
                    </a:lnTo>
                    <a:lnTo>
                      <a:pt x="46" y="64"/>
                    </a:lnTo>
                    <a:lnTo>
                      <a:pt x="46" y="24"/>
                    </a:lnTo>
                    <a:lnTo>
                      <a:pt x="46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3" name="Freeform 489"/>
              <p:cNvSpPr>
                <a:spLocks/>
              </p:cNvSpPr>
              <p:nvPr/>
            </p:nvSpPr>
            <p:spPr bwMode="auto">
              <a:xfrm>
                <a:off x="1313" y="911"/>
                <a:ext cx="12" cy="11"/>
              </a:xfrm>
              <a:custGeom>
                <a:avLst/>
                <a:gdLst>
                  <a:gd name="T0" fmla="*/ 9 w 94"/>
                  <a:gd name="T1" fmla="*/ 0 h 93"/>
                  <a:gd name="T2" fmla="*/ 0 w 94"/>
                  <a:gd name="T3" fmla="*/ 5 h 93"/>
                  <a:gd name="T4" fmla="*/ 6 w 94"/>
                  <a:gd name="T5" fmla="*/ 8 h 93"/>
                  <a:gd name="T6" fmla="*/ 6 w 94"/>
                  <a:gd name="T7" fmla="*/ 11 h 93"/>
                  <a:gd name="T8" fmla="*/ 12 w 94"/>
                  <a:gd name="T9" fmla="*/ 11 h 93"/>
                  <a:gd name="T10" fmla="*/ 12 w 94"/>
                  <a:gd name="T11" fmla="*/ 3 h 93"/>
                  <a:gd name="T12" fmla="*/ 12 w 94"/>
                  <a:gd name="T13" fmla="*/ 0 h 93"/>
                  <a:gd name="T14" fmla="*/ 9 w 94"/>
                  <a:gd name="T15" fmla="*/ 0 h 9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4"/>
                  <a:gd name="T25" fmla="*/ 0 h 93"/>
                  <a:gd name="T26" fmla="*/ 94 w 94"/>
                  <a:gd name="T27" fmla="*/ 93 h 9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4" h="93">
                    <a:moveTo>
                      <a:pt x="70" y="0"/>
                    </a:moveTo>
                    <a:lnTo>
                      <a:pt x="0" y="46"/>
                    </a:lnTo>
                    <a:lnTo>
                      <a:pt x="47" y="70"/>
                    </a:lnTo>
                    <a:lnTo>
                      <a:pt x="47" y="93"/>
                    </a:lnTo>
                    <a:lnTo>
                      <a:pt x="94" y="93"/>
                    </a:lnTo>
                    <a:lnTo>
                      <a:pt x="94" y="28"/>
                    </a:lnTo>
                    <a:lnTo>
                      <a:pt x="94" y="0"/>
                    </a:lnTo>
                    <a:lnTo>
                      <a:pt x="7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4" name="Freeform 490"/>
              <p:cNvSpPr>
                <a:spLocks/>
              </p:cNvSpPr>
              <p:nvPr/>
            </p:nvSpPr>
            <p:spPr bwMode="auto">
              <a:xfrm>
                <a:off x="1308" y="925"/>
                <a:ext cx="17" cy="23"/>
              </a:xfrm>
              <a:custGeom>
                <a:avLst/>
                <a:gdLst>
                  <a:gd name="T0" fmla="*/ 12 w 134"/>
                  <a:gd name="T1" fmla="*/ 4 h 181"/>
                  <a:gd name="T2" fmla="*/ 6 w 134"/>
                  <a:gd name="T3" fmla="*/ 4 h 181"/>
                  <a:gd name="T4" fmla="*/ 0 w 134"/>
                  <a:gd name="T5" fmla="*/ 14 h 181"/>
                  <a:gd name="T6" fmla="*/ 0 w 134"/>
                  <a:gd name="T7" fmla="*/ 20 h 181"/>
                  <a:gd name="T8" fmla="*/ 3 w 134"/>
                  <a:gd name="T9" fmla="*/ 20 h 181"/>
                  <a:gd name="T10" fmla="*/ 10 w 134"/>
                  <a:gd name="T11" fmla="*/ 23 h 181"/>
                  <a:gd name="T12" fmla="*/ 14 w 134"/>
                  <a:gd name="T13" fmla="*/ 14 h 181"/>
                  <a:gd name="T14" fmla="*/ 11 w 134"/>
                  <a:gd name="T15" fmla="*/ 14 h 181"/>
                  <a:gd name="T16" fmla="*/ 17 w 134"/>
                  <a:gd name="T17" fmla="*/ 3 h 181"/>
                  <a:gd name="T18" fmla="*/ 17 w 134"/>
                  <a:gd name="T19" fmla="*/ 0 h 181"/>
                  <a:gd name="T20" fmla="*/ 12 w 134"/>
                  <a:gd name="T21" fmla="*/ 4 h 18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4"/>
                  <a:gd name="T34" fmla="*/ 0 h 181"/>
                  <a:gd name="T35" fmla="*/ 134 w 134"/>
                  <a:gd name="T36" fmla="*/ 181 h 18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4" h="181">
                    <a:moveTo>
                      <a:pt x="93" y="35"/>
                    </a:moveTo>
                    <a:lnTo>
                      <a:pt x="47" y="35"/>
                    </a:lnTo>
                    <a:lnTo>
                      <a:pt x="0" y="112"/>
                    </a:lnTo>
                    <a:lnTo>
                      <a:pt x="0" y="157"/>
                    </a:lnTo>
                    <a:lnTo>
                      <a:pt x="23" y="157"/>
                    </a:lnTo>
                    <a:lnTo>
                      <a:pt x="82" y="181"/>
                    </a:lnTo>
                    <a:lnTo>
                      <a:pt x="110" y="112"/>
                    </a:lnTo>
                    <a:lnTo>
                      <a:pt x="87" y="112"/>
                    </a:lnTo>
                    <a:lnTo>
                      <a:pt x="134" y="24"/>
                    </a:lnTo>
                    <a:lnTo>
                      <a:pt x="134" y="0"/>
                    </a:lnTo>
                    <a:lnTo>
                      <a:pt x="93" y="3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5" name="Freeform 491"/>
              <p:cNvSpPr>
                <a:spLocks/>
              </p:cNvSpPr>
              <p:nvPr/>
            </p:nvSpPr>
            <p:spPr bwMode="auto">
              <a:xfrm>
                <a:off x="1300" y="844"/>
                <a:ext cx="8" cy="8"/>
              </a:xfrm>
              <a:custGeom>
                <a:avLst/>
                <a:gdLst>
                  <a:gd name="T0" fmla="*/ 6 w 70"/>
                  <a:gd name="T1" fmla="*/ 0 h 64"/>
                  <a:gd name="T2" fmla="*/ 3 w 70"/>
                  <a:gd name="T3" fmla="*/ 2 h 64"/>
                  <a:gd name="T4" fmla="*/ 0 w 70"/>
                  <a:gd name="T5" fmla="*/ 4 h 64"/>
                  <a:gd name="T6" fmla="*/ 5 w 70"/>
                  <a:gd name="T7" fmla="*/ 8 h 64"/>
                  <a:gd name="T8" fmla="*/ 8 w 70"/>
                  <a:gd name="T9" fmla="*/ 7 h 64"/>
                  <a:gd name="T10" fmla="*/ 8 w 70"/>
                  <a:gd name="T11" fmla="*/ 2 h 64"/>
                  <a:gd name="T12" fmla="*/ 6 w 70"/>
                  <a:gd name="T13" fmla="*/ 0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0"/>
                  <a:gd name="T22" fmla="*/ 0 h 64"/>
                  <a:gd name="T23" fmla="*/ 70 w 70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0" h="64">
                    <a:moveTo>
                      <a:pt x="53" y="0"/>
                    </a:moveTo>
                    <a:lnTo>
                      <a:pt x="23" y="17"/>
                    </a:lnTo>
                    <a:lnTo>
                      <a:pt x="0" y="35"/>
                    </a:lnTo>
                    <a:lnTo>
                      <a:pt x="47" y="64"/>
                    </a:lnTo>
                    <a:lnTo>
                      <a:pt x="70" y="59"/>
                    </a:lnTo>
                    <a:lnTo>
                      <a:pt x="70" y="17"/>
                    </a:lnTo>
                    <a:lnTo>
                      <a:pt x="5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6" name="Freeform 492"/>
              <p:cNvSpPr>
                <a:spLocks/>
              </p:cNvSpPr>
              <p:nvPr/>
            </p:nvSpPr>
            <p:spPr bwMode="auto">
              <a:xfrm>
                <a:off x="1305" y="801"/>
                <a:ext cx="60" cy="67"/>
              </a:xfrm>
              <a:custGeom>
                <a:avLst/>
                <a:gdLst>
                  <a:gd name="T0" fmla="*/ 0 w 477"/>
                  <a:gd name="T1" fmla="*/ 34 h 534"/>
                  <a:gd name="T2" fmla="*/ 0 w 477"/>
                  <a:gd name="T3" fmla="*/ 39 h 534"/>
                  <a:gd name="T4" fmla="*/ 3 w 477"/>
                  <a:gd name="T5" fmla="*/ 45 h 534"/>
                  <a:gd name="T6" fmla="*/ 3 w 477"/>
                  <a:gd name="T7" fmla="*/ 48 h 534"/>
                  <a:gd name="T8" fmla="*/ 8 w 477"/>
                  <a:gd name="T9" fmla="*/ 54 h 534"/>
                  <a:gd name="T10" fmla="*/ 8 w 477"/>
                  <a:gd name="T11" fmla="*/ 63 h 534"/>
                  <a:gd name="T12" fmla="*/ 11 w 477"/>
                  <a:gd name="T13" fmla="*/ 65 h 534"/>
                  <a:gd name="T14" fmla="*/ 18 w 477"/>
                  <a:gd name="T15" fmla="*/ 67 h 534"/>
                  <a:gd name="T16" fmla="*/ 25 w 477"/>
                  <a:gd name="T17" fmla="*/ 66 h 534"/>
                  <a:gd name="T18" fmla="*/ 31 w 477"/>
                  <a:gd name="T19" fmla="*/ 65 h 534"/>
                  <a:gd name="T20" fmla="*/ 37 w 477"/>
                  <a:gd name="T21" fmla="*/ 65 h 534"/>
                  <a:gd name="T22" fmla="*/ 45 w 477"/>
                  <a:gd name="T23" fmla="*/ 65 h 534"/>
                  <a:gd name="T24" fmla="*/ 47 w 477"/>
                  <a:gd name="T25" fmla="*/ 60 h 534"/>
                  <a:gd name="T26" fmla="*/ 51 w 477"/>
                  <a:gd name="T27" fmla="*/ 58 h 534"/>
                  <a:gd name="T28" fmla="*/ 51 w 477"/>
                  <a:gd name="T29" fmla="*/ 51 h 534"/>
                  <a:gd name="T30" fmla="*/ 45 w 477"/>
                  <a:gd name="T31" fmla="*/ 45 h 534"/>
                  <a:gd name="T32" fmla="*/ 48 w 477"/>
                  <a:gd name="T33" fmla="*/ 42 h 534"/>
                  <a:gd name="T34" fmla="*/ 57 w 477"/>
                  <a:gd name="T35" fmla="*/ 35 h 534"/>
                  <a:gd name="T36" fmla="*/ 60 w 477"/>
                  <a:gd name="T37" fmla="*/ 33 h 534"/>
                  <a:gd name="T38" fmla="*/ 60 w 477"/>
                  <a:gd name="T39" fmla="*/ 23 h 534"/>
                  <a:gd name="T40" fmla="*/ 54 w 477"/>
                  <a:gd name="T41" fmla="*/ 20 h 534"/>
                  <a:gd name="T42" fmla="*/ 56 w 477"/>
                  <a:gd name="T43" fmla="*/ 11 h 534"/>
                  <a:gd name="T44" fmla="*/ 56 w 477"/>
                  <a:gd name="T45" fmla="*/ 6 h 534"/>
                  <a:gd name="T46" fmla="*/ 45 w 477"/>
                  <a:gd name="T47" fmla="*/ 3 h 534"/>
                  <a:gd name="T48" fmla="*/ 34 w 477"/>
                  <a:gd name="T49" fmla="*/ 3 h 534"/>
                  <a:gd name="T50" fmla="*/ 26 w 477"/>
                  <a:gd name="T51" fmla="*/ 0 h 534"/>
                  <a:gd name="T52" fmla="*/ 20 w 477"/>
                  <a:gd name="T53" fmla="*/ 0 h 534"/>
                  <a:gd name="T54" fmla="*/ 20 w 477"/>
                  <a:gd name="T55" fmla="*/ 6 h 534"/>
                  <a:gd name="T56" fmla="*/ 14 w 477"/>
                  <a:gd name="T57" fmla="*/ 8 h 534"/>
                  <a:gd name="T58" fmla="*/ 8 w 477"/>
                  <a:gd name="T59" fmla="*/ 11 h 534"/>
                  <a:gd name="T60" fmla="*/ 12 w 477"/>
                  <a:gd name="T61" fmla="*/ 17 h 534"/>
                  <a:gd name="T62" fmla="*/ 6 w 477"/>
                  <a:gd name="T63" fmla="*/ 23 h 534"/>
                  <a:gd name="T64" fmla="*/ 8 w 477"/>
                  <a:gd name="T65" fmla="*/ 28 h 534"/>
                  <a:gd name="T66" fmla="*/ 8 w 477"/>
                  <a:gd name="T67" fmla="*/ 31 h 534"/>
                  <a:gd name="T68" fmla="*/ 6 w 477"/>
                  <a:gd name="T69" fmla="*/ 31 h 534"/>
                  <a:gd name="T70" fmla="*/ 0 w 477"/>
                  <a:gd name="T71" fmla="*/ 34 h 53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77"/>
                  <a:gd name="T109" fmla="*/ 0 h 534"/>
                  <a:gd name="T110" fmla="*/ 477 w 477"/>
                  <a:gd name="T111" fmla="*/ 534 h 53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77" h="534">
                    <a:moveTo>
                      <a:pt x="0" y="267"/>
                    </a:moveTo>
                    <a:lnTo>
                      <a:pt x="0" y="314"/>
                    </a:lnTo>
                    <a:lnTo>
                      <a:pt x="23" y="359"/>
                    </a:lnTo>
                    <a:lnTo>
                      <a:pt x="23" y="383"/>
                    </a:lnTo>
                    <a:lnTo>
                      <a:pt x="63" y="429"/>
                    </a:lnTo>
                    <a:lnTo>
                      <a:pt x="63" y="499"/>
                    </a:lnTo>
                    <a:lnTo>
                      <a:pt x="87" y="516"/>
                    </a:lnTo>
                    <a:lnTo>
                      <a:pt x="140" y="534"/>
                    </a:lnTo>
                    <a:lnTo>
                      <a:pt x="197" y="528"/>
                    </a:lnTo>
                    <a:lnTo>
                      <a:pt x="250" y="516"/>
                    </a:lnTo>
                    <a:lnTo>
                      <a:pt x="297" y="516"/>
                    </a:lnTo>
                    <a:lnTo>
                      <a:pt x="360" y="516"/>
                    </a:lnTo>
                    <a:lnTo>
                      <a:pt x="372" y="476"/>
                    </a:lnTo>
                    <a:lnTo>
                      <a:pt x="407" y="459"/>
                    </a:lnTo>
                    <a:lnTo>
                      <a:pt x="407" y="406"/>
                    </a:lnTo>
                    <a:lnTo>
                      <a:pt x="360" y="359"/>
                    </a:lnTo>
                    <a:lnTo>
                      <a:pt x="384" y="337"/>
                    </a:lnTo>
                    <a:lnTo>
                      <a:pt x="454" y="279"/>
                    </a:lnTo>
                    <a:lnTo>
                      <a:pt x="477" y="261"/>
                    </a:lnTo>
                    <a:lnTo>
                      <a:pt x="477" y="180"/>
                    </a:lnTo>
                    <a:lnTo>
                      <a:pt x="430" y="157"/>
                    </a:lnTo>
                    <a:lnTo>
                      <a:pt x="447" y="87"/>
                    </a:lnTo>
                    <a:lnTo>
                      <a:pt x="447" y="46"/>
                    </a:lnTo>
                    <a:lnTo>
                      <a:pt x="360" y="23"/>
                    </a:lnTo>
                    <a:lnTo>
                      <a:pt x="267" y="23"/>
                    </a:lnTo>
                    <a:lnTo>
                      <a:pt x="209" y="0"/>
                    </a:lnTo>
                    <a:lnTo>
                      <a:pt x="157" y="0"/>
                    </a:lnTo>
                    <a:lnTo>
                      <a:pt x="157" y="46"/>
                    </a:lnTo>
                    <a:lnTo>
                      <a:pt x="110" y="63"/>
                    </a:lnTo>
                    <a:lnTo>
                      <a:pt x="63" y="87"/>
                    </a:lnTo>
                    <a:lnTo>
                      <a:pt x="93" y="133"/>
                    </a:lnTo>
                    <a:lnTo>
                      <a:pt x="46" y="180"/>
                    </a:lnTo>
                    <a:lnTo>
                      <a:pt x="63" y="220"/>
                    </a:lnTo>
                    <a:lnTo>
                      <a:pt x="63" y="249"/>
                    </a:lnTo>
                    <a:lnTo>
                      <a:pt x="46" y="249"/>
                    </a:lnTo>
                    <a:lnTo>
                      <a:pt x="0" y="267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7" name="Freeform 493"/>
              <p:cNvSpPr>
                <a:spLocks/>
              </p:cNvSpPr>
              <p:nvPr/>
            </p:nvSpPr>
            <p:spPr bwMode="auto">
              <a:xfrm>
                <a:off x="1277" y="829"/>
                <a:ext cx="29" cy="19"/>
              </a:xfrm>
              <a:custGeom>
                <a:avLst/>
                <a:gdLst>
                  <a:gd name="T0" fmla="*/ 17 w 233"/>
                  <a:gd name="T1" fmla="*/ 0 h 157"/>
                  <a:gd name="T2" fmla="*/ 28 w 233"/>
                  <a:gd name="T3" fmla="*/ 9 h 157"/>
                  <a:gd name="T4" fmla="*/ 28 w 233"/>
                  <a:gd name="T5" fmla="*/ 11 h 157"/>
                  <a:gd name="T6" fmla="*/ 29 w 233"/>
                  <a:gd name="T7" fmla="*/ 14 h 157"/>
                  <a:gd name="T8" fmla="*/ 25 w 233"/>
                  <a:gd name="T9" fmla="*/ 17 h 157"/>
                  <a:gd name="T10" fmla="*/ 21 w 233"/>
                  <a:gd name="T11" fmla="*/ 19 h 157"/>
                  <a:gd name="T12" fmla="*/ 3 w 233"/>
                  <a:gd name="T13" fmla="*/ 9 h 157"/>
                  <a:gd name="T14" fmla="*/ 0 w 233"/>
                  <a:gd name="T15" fmla="*/ 6 h 157"/>
                  <a:gd name="T16" fmla="*/ 6 w 233"/>
                  <a:gd name="T17" fmla="*/ 4 h 157"/>
                  <a:gd name="T18" fmla="*/ 9 w 233"/>
                  <a:gd name="T19" fmla="*/ 4 h 157"/>
                  <a:gd name="T20" fmla="*/ 12 w 233"/>
                  <a:gd name="T21" fmla="*/ 0 h 157"/>
                  <a:gd name="T22" fmla="*/ 17 w 233"/>
                  <a:gd name="T23" fmla="*/ 0 h 1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3"/>
                  <a:gd name="T37" fmla="*/ 0 h 157"/>
                  <a:gd name="T38" fmla="*/ 233 w 233"/>
                  <a:gd name="T39" fmla="*/ 157 h 15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3" h="157">
                    <a:moveTo>
                      <a:pt x="140" y="0"/>
                    </a:moveTo>
                    <a:lnTo>
                      <a:pt x="227" y="76"/>
                    </a:lnTo>
                    <a:lnTo>
                      <a:pt x="227" y="94"/>
                    </a:lnTo>
                    <a:lnTo>
                      <a:pt x="233" y="117"/>
                    </a:lnTo>
                    <a:lnTo>
                      <a:pt x="203" y="139"/>
                    </a:lnTo>
                    <a:lnTo>
                      <a:pt x="168" y="157"/>
                    </a:lnTo>
                    <a:lnTo>
                      <a:pt x="23" y="76"/>
                    </a:lnTo>
                    <a:lnTo>
                      <a:pt x="0" y="47"/>
                    </a:lnTo>
                    <a:lnTo>
                      <a:pt x="46" y="29"/>
                    </a:lnTo>
                    <a:lnTo>
                      <a:pt x="70" y="29"/>
                    </a:lnTo>
                    <a:lnTo>
                      <a:pt x="93" y="0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8" name="Freeform 494"/>
              <p:cNvSpPr>
                <a:spLocks/>
              </p:cNvSpPr>
              <p:nvPr/>
            </p:nvSpPr>
            <p:spPr bwMode="auto">
              <a:xfrm>
                <a:off x="1291" y="810"/>
                <a:ext cx="26" cy="28"/>
              </a:xfrm>
              <a:custGeom>
                <a:avLst/>
                <a:gdLst>
                  <a:gd name="T0" fmla="*/ 0 w 209"/>
                  <a:gd name="T1" fmla="*/ 19 h 226"/>
                  <a:gd name="T2" fmla="*/ 6 w 209"/>
                  <a:gd name="T3" fmla="*/ 22 h 226"/>
                  <a:gd name="T4" fmla="*/ 14 w 209"/>
                  <a:gd name="T5" fmla="*/ 28 h 226"/>
                  <a:gd name="T6" fmla="*/ 15 w 209"/>
                  <a:gd name="T7" fmla="*/ 24 h 226"/>
                  <a:gd name="T8" fmla="*/ 20 w 209"/>
                  <a:gd name="T9" fmla="*/ 23 h 226"/>
                  <a:gd name="T10" fmla="*/ 22 w 209"/>
                  <a:gd name="T11" fmla="*/ 22 h 226"/>
                  <a:gd name="T12" fmla="*/ 23 w 209"/>
                  <a:gd name="T13" fmla="*/ 19 h 226"/>
                  <a:gd name="T14" fmla="*/ 20 w 209"/>
                  <a:gd name="T15" fmla="*/ 14 h 226"/>
                  <a:gd name="T16" fmla="*/ 26 w 209"/>
                  <a:gd name="T17" fmla="*/ 8 h 226"/>
                  <a:gd name="T18" fmla="*/ 26 w 209"/>
                  <a:gd name="T19" fmla="*/ 5 h 226"/>
                  <a:gd name="T20" fmla="*/ 24 w 209"/>
                  <a:gd name="T21" fmla="*/ 3 h 226"/>
                  <a:gd name="T22" fmla="*/ 26 w 209"/>
                  <a:gd name="T23" fmla="*/ 0 h 226"/>
                  <a:gd name="T24" fmla="*/ 11 w 209"/>
                  <a:gd name="T25" fmla="*/ 5 h 226"/>
                  <a:gd name="T26" fmla="*/ 11 w 209"/>
                  <a:gd name="T27" fmla="*/ 11 h 226"/>
                  <a:gd name="T28" fmla="*/ 6 w 209"/>
                  <a:gd name="T29" fmla="*/ 14 h 226"/>
                  <a:gd name="T30" fmla="*/ 1 w 209"/>
                  <a:gd name="T31" fmla="*/ 14 h 226"/>
                  <a:gd name="T32" fmla="*/ 0 w 209"/>
                  <a:gd name="T33" fmla="*/ 19 h 22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09"/>
                  <a:gd name="T52" fmla="*/ 0 h 226"/>
                  <a:gd name="T53" fmla="*/ 209 w 209"/>
                  <a:gd name="T54" fmla="*/ 226 h 22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09" h="226">
                    <a:moveTo>
                      <a:pt x="0" y="150"/>
                    </a:moveTo>
                    <a:lnTo>
                      <a:pt x="46" y="179"/>
                    </a:lnTo>
                    <a:lnTo>
                      <a:pt x="116" y="226"/>
                    </a:lnTo>
                    <a:lnTo>
                      <a:pt x="122" y="197"/>
                    </a:lnTo>
                    <a:lnTo>
                      <a:pt x="157" y="185"/>
                    </a:lnTo>
                    <a:lnTo>
                      <a:pt x="179" y="179"/>
                    </a:lnTo>
                    <a:lnTo>
                      <a:pt x="186" y="150"/>
                    </a:lnTo>
                    <a:lnTo>
                      <a:pt x="162" y="110"/>
                    </a:lnTo>
                    <a:lnTo>
                      <a:pt x="209" y="63"/>
                    </a:lnTo>
                    <a:lnTo>
                      <a:pt x="209" y="40"/>
                    </a:lnTo>
                    <a:lnTo>
                      <a:pt x="191" y="23"/>
                    </a:lnTo>
                    <a:lnTo>
                      <a:pt x="209" y="0"/>
                    </a:lnTo>
                    <a:lnTo>
                      <a:pt x="92" y="40"/>
                    </a:lnTo>
                    <a:lnTo>
                      <a:pt x="92" y="87"/>
                    </a:lnTo>
                    <a:lnTo>
                      <a:pt x="46" y="110"/>
                    </a:lnTo>
                    <a:lnTo>
                      <a:pt x="5" y="115"/>
                    </a:lnTo>
                    <a:lnTo>
                      <a:pt x="0" y="15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69" name="Freeform 495"/>
              <p:cNvSpPr>
                <a:spLocks/>
              </p:cNvSpPr>
              <p:nvPr/>
            </p:nvSpPr>
            <p:spPr bwMode="auto">
              <a:xfrm>
                <a:off x="1325" y="767"/>
                <a:ext cx="14" cy="35"/>
              </a:xfrm>
              <a:custGeom>
                <a:avLst/>
                <a:gdLst>
                  <a:gd name="T0" fmla="*/ 0 w 110"/>
                  <a:gd name="T1" fmla="*/ 34 h 279"/>
                  <a:gd name="T2" fmla="*/ 0 w 110"/>
                  <a:gd name="T3" fmla="*/ 26 h 279"/>
                  <a:gd name="T4" fmla="*/ 3 w 110"/>
                  <a:gd name="T5" fmla="*/ 15 h 279"/>
                  <a:gd name="T6" fmla="*/ 0 w 110"/>
                  <a:gd name="T7" fmla="*/ 9 h 279"/>
                  <a:gd name="T8" fmla="*/ 6 w 110"/>
                  <a:gd name="T9" fmla="*/ 0 h 279"/>
                  <a:gd name="T10" fmla="*/ 12 w 110"/>
                  <a:gd name="T11" fmla="*/ 9 h 279"/>
                  <a:gd name="T12" fmla="*/ 14 w 110"/>
                  <a:gd name="T13" fmla="*/ 15 h 279"/>
                  <a:gd name="T14" fmla="*/ 9 w 110"/>
                  <a:gd name="T15" fmla="*/ 23 h 279"/>
                  <a:gd name="T16" fmla="*/ 9 w 110"/>
                  <a:gd name="T17" fmla="*/ 31 h 279"/>
                  <a:gd name="T18" fmla="*/ 12 w 110"/>
                  <a:gd name="T19" fmla="*/ 35 h 279"/>
                  <a:gd name="T20" fmla="*/ 5 w 110"/>
                  <a:gd name="T21" fmla="*/ 34 h 279"/>
                  <a:gd name="T22" fmla="*/ 0 w 110"/>
                  <a:gd name="T23" fmla="*/ 34 h 27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10"/>
                  <a:gd name="T37" fmla="*/ 0 h 279"/>
                  <a:gd name="T38" fmla="*/ 110 w 110"/>
                  <a:gd name="T39" fmla="*/ 279 h 27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10" h="279">
                    <a:moveTo>
                      <a:pt x="0" y="274"/>
                    </a:moveTo>
                    <a:lnTo>
                      <a:pt x="0" y="204"/>
                    </a:lnTo>
                    <a:lnTo>
                      <a:pt x="23" y="117"/>
                    </a:lnTo>
                    <a:lnTo>
                      <a:pt x="0" y="70"/>
                    </a:lnTo>
                    <a:lnTo>
                      <a:pt x="46" y="0"/>
                    </a:lnTo>
                    <a:lnTo>
                      <a:pt x="93" y="70"/>
                    </a:lnTo>
                    <a:lnTo>
                      <a:pt x="110" y="117"/>
                    </a:lnTo>
                    <a:lnTo>
                      <a:pt x="70" y="187"/>
                    </a:lnTo>
                    <a:lnTo>
                      <a:pt x="70" y="250"/>
                    </a:lnTo>
                    <a:lnTo>
                      <a:pt x="93" y="279"/>
                    </a:lnTo>
                    <a:lnTo>
                      <a:pt x="40" y="274"/>
                    </a:lnTo>
                    <a:lnTo>
                      <a:pt x="0" y="27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0" name="Freeform 496"/>
              <p:cNvSpPr>
                <a:spLocks/>
              </p:cNvSpPr>
              <p:nvPr/>
            </p:nvSpPr>
            <p:spPr bwMode="auto">
              <a:xfrm>
                <a:off x="1451" y="477"/>
                <a:ext cx="973" cy="510"/>
              </a:xfrm>
              <a:custGeom>
                <a:avLst/>
                <a:gdLst>
                  <a:gd name="T0" fmla="*/ 6 w 7782"/>
                  <a:gd name="T1" fmla="*/ 256 h 4078"/>
                  <a:gd name="T2" fmla="*/ 0 w 7782"/>
                  <a:gd name="T3" fmla="*/ 273 h 4078"/>
                  <a:gd name="T4" fmla="*/ 18 w 7782"/>
                  <a:gd name="T5" fmla="*/ 311 h 4078"/>
                  <a:gd name="T6" fmla="*/ 39 w 7782"/>
                  <a:gd name="T7" fmla="*/ 329 h 4078"/>
                  <a:gd name="T8" fmla="*/ 56 w 7782"/>
                  <a:gd name="T9" fmla="*/ 355 h 4078"/>
                  <a:gd name="T10" fmla="*/ 76 w 7782"/>
                  <a:gd name="T11" fmla="*/ 379 h 4078"/>
                  <a:gd name="T12" fmla="*/ 68 w 7782"/>
                  <a:gd name="T13" fmla="*/ 394 h 4078"/>
                  <a:gd name="T14" fmla="*/ 78 w 7782"/>
                  <a:gd name="T15" fmla="*/ 423 h 4078"/>
                  <a:gd name="T16" fmla="*/ 104 w 7782"/>
                  <a:gd name="T17" fmla="*/ 448 h 4078"/>
                  <a:gd name="T18" fmla="*/ 129 w 7782"/>
                  <a:gd name="T19" fmla="*/ 469 h 4078"/>
                  <a:gd name="T20" fmla="*/ 164 w 7782"/>
                  <a:gd name="T21" fmla="*/ 463 h 4078"/>
                  <a:gd name="T22" fmla="*/ 143 w 7782"/>
                  <a:gd name="T23" fmla="*/ 406 h 4078"/>
                  <a:gd name="T24" fmla="*/ 183 w 7782"/>
                  <a:gd name="T25" fmla="*/ 406 h 4078"/>
                  <a:gd name="T26" fmla="*/ 169 w 7782"/>
                  <a:gd name="T27" fmla="*/ 434 h 4078"/>
                  <a:gd name="T28" fmla="*/ 195 w 7782"/>
                  <a:gd name="T29" fmla="*/ 474 h 4078"/>
                  <a:gd name="T30" fmla="*/ 234 w 7782"/>
                  <a:gd name="T31" fmla="*/ 488 h 4078"/>
                  <a:gd name="T32" fmla="*/ 264 w 7782"/>
                  <a:gd name="T33" fmla="*/ 504 h 4078"/>
                  <a:gd name="T34" fmla="*/ 312 w 7782"/>
                  <a:gd name="T35" fmla="*/ 485 h 4078"/>
                  <a:gd name="T36" fmla="*/ 349 w 7782"/>
                  <a:gd name="T37" fmla="*/ 460 h 4078"/>
                  <a:gd name="T38" fmla="*/ 386 w 7782"/>
                  <a:gd name="T39" fmla="*/ 416 h 4078"/>
                  <a:gd name="T40" fmla="*/ 411 w 7782"/>
                  <a:gd name="T41" fmla="*/ 377 h 4078"/>
                  <a:gd name="T42" fmla="*/ 467 w 7782"/>
                  <a:gd name="T43" fmla="*/ 365 h 4078"/>
                  <a:gd name="T44" fmla="*/ 504 w 7782"/>
                  <a:gd name="T45" fmla="*/ 351 h 4078"/>
                  <a:gd name="T46" fmla="*/ 549 w 7782"/>
                  <a:gd name="T47" fmla="*/ 363 h 4078"/>
                  <a:gd name="T48" fmla="*/ 609 w 7782"/>
                  <a:gd name="T49" fmla="*/ 355 h 4078"/>
                  <a:gd name="T50" fmla="*/ 619 w 7782"/>
                  <a:gd name="T51" fmla="*/ 318 h 4078"/>
                  <a:gd name="T52" fmla="*/ 664 w 7782"/>
                  <a:gd name="T53" fmla="*/ 332 h 4078"/>
                  <a:gd name="T54" fmla="*/ 703 w 7782"/>
                  <a:gd name="T55" fmla="*/ 363 h 4078"/>
                  <a:gd name="T56" fmla="*/ 728 w 7782"/>
                  <a:gd name="T57" fmla="*/ 397 h 4078"/>
                  <a:gd name="T58" fmla="*/ 732 w 7782"/>
                  <a:gd name="T59" fmla="*/ 426 h 4078"/>
                  <a:gd name="T60" fmla="*/ 760 w 7782"/>
                  <a:gd name="T61" fmla="*/ 307 h 4078"/>
                  <a:gd name="T62" fmla="*/ 726 w 7782"/>
                  <a:gd name="T63" fmla="*/ 278 h 4078"/>
                  <a:gd name="T64" fmla="*/ 737 w 7782"/>
                  <a:gd name="T65" fmla="*/ 210 h 4078"/>
                  <a:gd name="T66" fmla="*/ 788 w 7782"/>
                  <a:gd name="T67" fmla="*/ 204 h 4078"/>
                  <a:gd name="T68" fmla="*/ 811 w 7782"/>
                  <a:gd name="T69" fmla="*/ 156 h 4078"/>
                  <a:gd name="T70" fmla="*/ 839 w 7782"/>
                  <a:gd name="T71" fmla="*/ 133 h 4078"/>
                  <a:gd name="T72" fmla="*/ 845 w 7782"/>
                  <a:gd name="T73" fmla="*/ 173 h 4078"/>
                  <a:gd name="T74" fmla="*/ 848 w 7782"/>
                  <a:gd name="T75" fmla="*/ 281 h 4078"/>
                  <a:gd name="T76" fmla="*/ 876 w 7782"/>
                  <a:gd name="T77" fmla="*/ 275 h 4078"/>
                  <a:gd name="T78" fmla="*/ 873 w 7782"/>
                  <a:gd name="T79" fmla="*/ 236 h 4078"/>
                  <a:gd name="T80" fmla="*/ 862 w 7782"/>
                  <a:gd name="T81" fmla="*/ 179 h 4078"/>
                  <a:gd name="T82" fmla="*/ 902 w 7782"/>
                  <a:gd name="T83" fmla="*/ 170 h 4078"/>
                  <a:gd name="T84" fmla="*/ 922 w 7782"/>
                  <a:gd name="T85" fmla="*/ 91 h 4078"/>
                  <a:gd name="T86" fmla="*/ 893 w 7782"/>
                  <a:gd name="T87" fmla="*/ 68 h 4078"/>
                  <a:gd name="T88" fmla="*/ 902 w 7782"/>
                  <a:gd name="T89" fmla="*/ 42 h 4078"/>
                  <a:gd name="T90" fmla="*/ 961 w 7782"/>
                  <a:gd name="T91" fmla="*/ 57 h 4078"/>
                  <a:gd name="T92" fmla="*/ 942 w 7782"/>
                  <a:gd name="T93" fmla="*/ 15 h 4078"/>
                  <a:gd name="T94" fmla="*/ 891 w 7782"/>
                  <a:gd name="T95" fmla="*/ 6 h 40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7782"/>
                  <a:gd name="T145" fmla="*/ 0 h 4078"/>
                  <a:gd name="T146" fmla="*/ 7782 w 7782"/>
                  <a:gd name="T147" fmla="*/ 4078 h 4078"/>
                  <a:gd name="connsiteX0" fmla="*/ 188 w 10000"/>
                  <a:gd name="connsiteY0" fmla="*/ 4627 h 10000"/>
                  <a:gd name="connsiteX1" fmla="*/ 149 w 10000"/>
                  <a:gd name="connsiteY1" fmla="*/ 4858 h 10000"/>
                  <a:gd name="connsiteX2" fmla="*/ 37 w 10000"/>
                  <a:gd name="connsiteY2" fmla="*/ 4914 h 10000"/>
                  <a:gd name="connsiteX3" fmla="*/ 59 w 10000"/>
                  <a:gd name="connsiteY3" fmla="*/ 5012 h 10000"/>
                  <a:gd name="connsiteX4" fmla="*/ 112 w 10000"/>
                  <a:gd name="connsiteY4" fmla="*/ 5184 h 10000"/>
                  <a:gd name="connsiteX5" fmla="*/ 75 w 10000"/>
                  <a:gd name="connsiteY5" fmla="*/ 5243 h 10000"/>
                  <a:gd name="connsiteX6" fmla="*/ 53 w 10000"/>
                  <a:gd name="connsiteY6" fmla="*/ 5284 h 10000"/>
                  <a:gd name="connsiteX7" fmla="*/ 0 w 10000"/>
                  <a:gd name="connsiteY7" fmla="*/ 5353 h 10000"/>
                  <a:gd name="connsiteX8" fmla="*/ 59 w 10000"/>
                  <a:gd name="connsiteY8" fmla="*/ 5611 h 10000"/>
                  <a:gd name="connsiteX9" fmla="*/ 0 w 10000"/>
                  <a:gd name="connsiteY9" fmla="*/ 5910 h 10000"/>
                  <a:gd name="connsiteX10" fmla="*/ 44 w 10000"/>
                  <a:gd name="connsiteY10" fmla="*/ 5969 h 10000"/>
                  <a:gd name="connsiteX11" fmla="*/ 188 w 10000"/>
                  <a:gd name="connsiteY11" fmla="*/ 6096 h 10000"/>
                  <a:gd name="connsiteX12" fmla="*/ 276 w 10000"/>
                  <a:gd name="connsiteY12" fmla="*/ 6123 h 10000"/>
                  <a:gd name="connsiteX13" fmla="*/ 306 w 10000"/>
                  <a:gd name="connsiteY13" fmla="*/ 6238 h 10000"/>
                  <a:gd name="connsiteX14" fmla="*/ 366 w 10000"/>
                  <a:gd name="connsiteY14" fmla="*/ 6282 h 10000"/>
                  <a:gd name="connsiteX15" fmla="*/ 396 w 10000"/>
                  <a:gd name="connsiteY15" fmla="*/ 6452 h 10000"/>
                  <a:gd name="connsiteX16" fmla="*/ 351 w 10000"/>
                  <a:gd name="connsiteY16" fmla="*/ 6680 h 10000"/>
                  <a:gd name="connsiteX17" fmla="*/ 366 w 10000"/>
                  <a:gd name="connsiteY17" fmla="*/ 6795 h 10000"/>
                  <a:gd name="connsiteX18" fmla="*/ 523 w 10000"/>
                  <a:gd name="connsiteY18" fmla="*/ 6807 h 10000"/>
                  <a:gd name="connsiteX19" fmla="*/ 576 w 10000"/>
                  <a:gd name="connsiteY19" fmla="*/ 6964 h 10000"/>
                  <a:gd name="connsiteX20" fmla="*/ 635 w 10000"/>
                  <a:gd name="connsiteY20" fmla="*/ 7065 h 10000"/>
                  <a:gd name="connsiteX21" fmla="*/ 717 w 10000"/>
                  <a:gd name="connsiteY21" fmla="*/ 7065 h 10000"/>
                  <a:gd name="connsiteX22" fmla="*/ 777 w 10000"/>
                  <a:gd name="connsiteY22" fmla="*/ 7293 h 10000"/>
                  <a:gd name="connsiteX23" fmla="*/ 784 w 10000"/>
                  <a:gd name="connsiteY23" fmla="*/ 7423 h 10000"/>
                  <a:gd name="connsiteX24" fmla="*/ 799 w 10000"/>
                  <a:gd name="connsiteY24" fmla="*/ 7577 h 10000"/>
                  <a:gd name="connsiteX25" fmla="*/ 732 w 10000"/>
                  <a:gd name="connsiteY25" fmla="*/ 7619 h 10000"/>
                  <a:gd name="connsiteX26" fmla="*/ 754 w 10000"/>
                  <a:gd name="connsiteY26" fmla="*/ 7663 h 10000"/>
                  <a:gd name="connsiteX27" fmla="*/ 703 w 10000"/>
                  <a:gd name="connsiteY27" fmla="*/ 7722 h 10000"/>
                  <a:gd name="connsiteX28" fmla="*/ 799 w 10000"/>
                  <a:gd name="connsiteY28" fmla="*/ 7791 h 10000"/>
                  <a:gd name="connsiteX29" fmla="*/ 799 w 10000"/>
                  <a:gd name="connsiteY29" fmla="*/ 7906 h 10000"/>
                  <a:gd name="connsiteX30" fmla="*/ 777 w 10000"/>
                  <a:gd name="connsiteY30" fmla="*/ 8119 h 10000"/>
                  <a:gd name="connsiteX31" fmla="*/ 799 w 10000"/>
                  <a:gd name="connsiteY31" fmla="*/ 8291 h 10000"/>
                  <a:gd name="connsiteX32" fmla="*/ 889 w 10000"/>
                  <a:gd name="connsiteY32" fmla="*/ 8404 h 10000"/>
                  <a:gd name="connsiteX33" fmla="*/ 1007 w 10000"/>
                  <a:gd name="connsiteY33" fmla="*/ 8516 h 10000"/>
                  <a:gd name="connsiteX34" fmla="*/ 1068 w 10000"/>
                  <a:gd name="connsiteY34" fmla="*/ 8732 h 10000"/>
                  <a:gd name="connsiteX35" fmla="*/ 1068 w 10000"/>
                  <a:gd name="connsiteY35" fmla="*/ 8786 h 10000"/>
                  <a:gd name="connsiteX36" fmla="*/ 1180 w 10000"/>
                  <a:gd name="connsiteY36" fmla="*/ 8845 h 10000"/>
                  <a:gd name="connsiteX37" fmla="*/ 1254 w 10000"/>
                  <a:gd name="connsiteY37" fmla="*/ 9144 h 10000"/>
                  <a:gd name="connsiteX38" fmla="*/ 1293 w 10000"/>
                  <a:gd name="connsiteY38" fmla="*/ 9201 h 10000"/>
                  <a:gd name="connsiteX39" fmla="*/ 1330 w 10000"/>
                  <a:gd name="connsiteY39" fmla="*/ 9201 h 10000"/>
                  <a:gd name="connsiteX40" fmla="*/ 1397 w 10000"/>
                  <a:gd name="connsiteY40" fmla="*/ 9429 h 10000"/>
                  <a:gd name="connsiteX41" fmla="*/ 1568 w 10000"/>
                  <a:gd name="connsiteY41" fmla="*/ 9286 h 10000"/>
                  <a:gd name="connsiteX42" fmla="*/ 1599 w 10000"/>
                  <a:gd name="connsiteY42" fmla="*/ 9343 h 10000"/>
                  <a:gd name="connsiteX43" fmla="*/ 1681 w 10000"/>
                  <a:gd name="connsiteY43" fmla="*/ 9073 h 10000"/>
                  <a:gd name="connsiteX44" fmla="*/ 1591 w 10000"/>
                  <a:gd name="connsiteY44" fmla="*/ 8958 h 10000"/>
                  <a:gd name="connsiteX45" fmla="*/ 1420 w 10000"/>
                  <a:gd name="connsiteY45" fmla="*/ 8347 h 10000"/>
                  <a:gd name="connsiteX46" fmla="*/ 1420 w 10000"/>
                  <a:gd name="connsiteY46" fmla="*/ 8291 h 10000"/>
                  <a:gd name="connsiteX47" fmla="*/ 1471 w 10000"/>
                  <a:gd name="connsiteY47" fmla="*/ 7962 h 10000"/>
                  <a:gd name="connsiteX48" fmla="*/ 1561 w 10000"/>
                  <a:gd name="connsiteY48" fmla="*/ 7962 h 10000"/>
                  <a:gd name="connsiteX49" fmla="*/ 1651 w 10000"/>
                  <a:gd name="connsiteY49" fmla="*/ 7962 h 10000"/>
                  <a:gd name="connsiteX50" fmla="*/ 1793 w 10000"/>
                  <a:gd name="connsiteY50" fmla="*/ 7791 h 10000"/>
                  <a:gd name="connsiteX51" fmla="*/ 1883 w 10000"/>
                  <a:gd name="connsiteY51" fmla="*/ 7962 h 10000"/>
                  <a:gd name="connsiteX52" fmla="*/ 1853 w 10000"/>
                  <a:gd name="connsiteY52" fmla="*/ 8119 h 10000"/>
                  <a:gd name="connsiteX53" fmla="*/ 1763 w 10000"/>
                  <a:gd name="connsiteY53" fmla="*/ 8119 h 10000"/>
                  <a:gd name="connsiteX54" fmla="*/ 1733 w 10000"/>
                  <a:gd name="connsiteY54" fmla="*/ 8291 h 10000"/>
                  <a:gd name="connsiteX55" fmla="*/ 1733 w 10000"/>
                  <a:gd name="connsiteY55" fmla="*/ 8516 h 10000"/>
                  <a:gd name="connsiteX56" fmla="*/ 2032 w 10000"/>
                  <a:gd name="connsiteY56" fmla="*/ 8901 h 10000"/>
                  <a:gd name="connsiteX57" fmla="*/ 2001 w 10000"/>
                  <a:gd name="connsiteY57" fmla="*/ 9017 h 10000"/>
                  <a:gd name="connsiteX58" fmla="*/ 1911 w 10000"/>
                  <a:gd name="connsiteY58" fmla="*/ 9017 h 10000"/>
                  <a:gd name="connsiteX59" fmla="*/ 2001 w 10000"/>
                  <a:gd name="connsiteY59" fmla="*/ 9286 h 10000"/>
                  <a:gd name="connsiteX60" fmla="*/ 1994 w 10000"/>
                  <a:gd name="connsiteY60" fmla="*/ 9573 h 10000"/>
                  <a:gd name="connsiteX61" fmla="*/ 2077 w 10000"/>
                  <a:gd name="connsiteY61" fmla="*/ 9500 h 10000"/>
                  <a:gd name="connsiteX62" fmla="*/ 2263 w 10000"/>
                  <a:gd name="connsiteY62" fmla="*/ 9514 h 10000"/>
                  <a:gd name="connsiteX63" fmla="*/ 2404 w 10000"/>
                  <a:gd name="connsiteY63" fmla="*/ 9573 h 10000"/>
                  <a:gd name="connsiteX64" fmla="*/ 2487 w 10000"/>
                  <a:gd name="connsiteY64" fmla="*/ 9716 h 10000"/>
                  <a:gd name="connsiteX65" fmla="*/ 2531 w 10000"/>
                  <a:gd name="connsiteY65" fmla="*/ 9914 h 10000"/>
                  <a:gd name="connsiteX66" fmla="*/ 2606 w 10000"/>
                  <a:gd name="connsiteY66" fmla="*/ 10000 h 10000"/>
                  <a:gd name="connsiteX67" fmla="*/ 2718 w 10000"/>
                  <a:gd name="connsiteY67" fmla="*/ 9885 h 10000"/>
                  <a:gd name="connsiteX68" fmla="*/ 2794 w 10000"/>
                  <a:gd name="connsiteY68" fmla="*/ 9745 h 10000"/>
                  <a:gd name="connsiteX69" fmla="*/ 2935 w 10000"/>
                  <a:gd name="connsiteY69" fmla="*/ 9573 h 10000"/>
                  <a:gd name="connsiteX70" fmla="*/ 3076 w 10000"/>
                  <a:gd name="connsiteY70" fmla="*/ 9630 h 10000"/>
                  <a:gd name="connsiteX71" fmla="*/ 3211 w 10000"/>
                  <a:gd name="connsiteY71" fmla="*/ 9514 h 10000"/>
                  <a:gd name="connsiteX72" fmla="*/ 3264 w 10000"/>
                  <a:gd name="connsiteY72" fmla="*/ 9615 h 10000"/>
                  <a:gd name="connsiteX73" fmla="*/ 3495 w 10000"/>
                  <a:gd name="connsiteY73" fmla="*/ 9514 h 10000"/>
                  <a:gd name="connsiteX74" fmla="*/ 3428 w 10000"/>
                  <a:gd name="connsiteY74" fmla="*/ 9230 h 10000"/>
                  <a:gd name="connsiteX75" fmla="*/ 3585 w 10000"/>
                  <a:gd name="connsiteY75" fmla="*/ 9017 h 10000"/>
                  <a:gd name="connsiteX76" fmla="*/ 3682 w 10000"/>
                  <a:gd name="connsiteY76" fmla="*/ 9017 h 10000"/>
                  <a:gd name="connsiteX77" fmla="*/ 3877 w 10000"/>
                  <a:gd name="connsiteY77" fmla="*/ 8602 h 10000"/>
                  <a:gd name="connsiteX78" fmla="*/ 3838 w 10000"/>
                  <a:gd name="connsiteY78" fmla="*/ 8232 h 10000"/>
                  <a:gd name="connsiteX79" fmla="*/ 3966 w 10000"/>
                  <a:gd name="connsiteY79" fmla="*/ 8163 h 10000"/>
                  <a:gd name="connsiteX80" fmla="*/ 3928 w 10000"/>
                  <a:gd name="connsiteY80" fmla="*/ 8004 h 10000"/>
                  <a:gd name="connsiteX81" fmla="*/ 4003 w 10000"/>
                  <a:gd name="connsiteY81" fmla="*/ 7808 h 10000"/>
                  <a:gd name="connsiteX82" fmla="*/ 4197 w 10000"/>
                  <a:gd name="connsiteY82" fmla="*/ 7636 h 10000"/>
                  <a:gd name="connsiteX83" fmla="*/ 4226 w 10000"/>
                  <a:gd name="connsiteY83" fmla="*/ 7393 h 10000"/>
                  <a:gd name="connsiteX84" fmla="*/ 4325 w 10000"/>
                  <a:gd name="connsiteY84" fmla="*/ 7278 h 10000"/>
                  <a:gd name="connsiteX85" fmla="*/ 4555 w 10000"/>
                  <a:gd name="connsiteY85" fmla="*/ 6994 h 10000"/>
                  <a:gd name="connsiteX86" fmla="*/ 4639 w 10000"/>
                  <a:gd name="connsiteY86" fmla="*/ 6979 h 10000"/>
                  <a:gd name="connsiteX87" fmla="*/ 4796 w 10000"/>
                  <a:gd name="connsiteY87" fmla="*/ 7165 h 10000"/>
                  <a:gd name="connsiteX88" fmla="*/ 4914 w 10000"/>
                  <a:gd name="connsiteY88" fmla="*/ 7094 h 10000"/>
                  <a:gd name="connsiteX89" fmla="*/ 5027 w 10000"/>
                  <a:gd name="connsiteY89" fmla="*/ 6739 h 10000"/>
                  <a:gd name="connsiteX90" fmla="*/ 5123 w 10000"/>
                  <a:gd name="connsiteY90" fmla="*/ 6721 h 10000"/>
                  <a:gd name="connsiteX91" fmla="*/ 5184 w 10000"/>
                  <a:gd name="connsiteY91" fmla="*/ 6881 h 10000"/>
                  <a:gd name="connsiteX92" fmla="*/ 5257 w 10000"/>
                  <a:gd name="connsiteY92" fmla="*/ 7065 h 10000"/>
                  <a:gd name="connsiteX93" fmla="*/ 5341 w 10000"/>
                  <a:gd name="connsiteY93" fmla="*/ 7050 h 10000"/>
                  <a:gd name="connsiteX94" fmla="*/ 5497 w 10000"/>
                  <a:gd name="connsiteY94" fmla="*/ 6923 h 10000"/>
                  <a:gd name="connsiteX95" fmla="*/ 5645 w 10000"/>
                  <a:gd name="connsiteY95" fmla="*/ 7124 h 10000"/>
                  <a:gd name="connsiteX96" fmla="*/ 5937 w 10000"/>
                  <a:gd name="connsiteY96" fmla="*/ 7065 h 10000"/>
                  <a:gd name="connsiteX97" fmla="*/ 6027 w 10000"/>
                  <a:gd name="connsiteY97" fmla="*/ 6851 h 10000"/>
                  <a:gd name="connsiteX98" fmla="*/ 6148 w 10000"/>
                  <a:gd name="connsiteY98" fmla="*/ 6964 h 10000"/>
                  <a:gd name="connsiteX99" fmla="*/ 6259 w 10000"/>
                  <a:gd name="connsiteY99" fmla="*/ 6964 h 10000"/>
                  <a:gd name="connsiteX100" fmla="*/ 6407 w 10000"/>
                  <a:gd name="connsiteY100" fmla="*/ 6780 h 10000"/>
                  <a:gd name="connsiteX101" fmla="*/ 6407 w 10000"/>
                  <a:gd name="connsiteY101" fmla="*/ 6452 h 10000"/>
                  <a:gd name="connsiteX102" fmla="*/ 6438 w 10000"/>
                  <a:gd name="connsiteY102" fmla="*/ 6282 h 10000"/>
                  <a:gd name="connsiteX103" fmla="*/ 6362 w 10000"/>
                  <a:gd name="connsiteY103" fmla="*/ 6238 h 10000"/>
                  <a:gd name="connsiteX104" fmla="*/ 6483 w 10000"/>
                  <a:gd name="connsiteY104" fmla="*/ 6123 h 10000"/>
                  <a:gd name="connsiteX105" fmla="*/ 6669 w 10000"/>
                  <a:gd name="connsiteY105" fmla="*/ 6025 h 10000"/>
                  <a:gd name="connsiteX106" fmla="*/ 6789 w 10000"/>
                  <a:gd name="connsiteY106" fmla="*/ 6167 h 10000"/>
                  <a:gd name="connsiteX107" fmla="*/ 6820 w 10000"/>
                  <a:gd name="connsiteY107" fmla="*/ 6508 h 10000"/>
                  <a:gd name="connsiteX108" fmla="*/ 6990 w 10000"/>
                  <a:gd name="connsiteY108" fmla="*/ 6893 h 10000"/>
                  <a:gd name="connsiteX109" fmla="*/ 7155 w 10000"/>
                  <a:gd name="connsiteY109" fmla="*/ 6910 h 10000"/>
                  <a:gd name="connsiteX110" fmla="*/ 7200 w 10000"/>
                  <a:gd name="connsiteY110" fmla="*/ 6979 h 10000"/>
                  <a:gd name="connsiteX111" fmla="*/ 7223 w 10000"/>
                  <a:gd name="connsiteY111" fmla="*/ 7124 h 10000"/>
                  <a:gd name="connsiteX112" fmla="*/ 7371 w 10000"/>
                  <a:gd name="connsiteY112" fmla="*/ 7222 h 10000"/>
                  <a:gd name="connsiteX113" fmla="*/ 7521 w 10000"/>
                  <a:gd name="connsiteY113" fmla="*/ 7065 h 10000"/>
                  <a:gd name="connsiteX114" fmla="*/ 7566 w 10000"/>
                  <a:gd name="connsiteY114" fmla="*/ 7320 h 10000"/>
                  <a:gd name="connsiteX115" fmla="*/ 7483 w 10000"/>
                  <a:gd name="connsiteY115" fmla="*/ 7778 h 10000"/>
                  <a:gd name="connsiteX116" fmla="*/ 7394 w 10000"/>
                  <a:gd name="connsiteY116" fmla="*/ 7734 h 10000"/>
                  <a:gd name="connsiteX117" fmla="*/ 7364 w 10000"/>
                  <a:gd name="connsiteY117" fmla="*/ 7962 h 10000"/>
                  <a:gd name="connsiteX118" fmla="*/ 7490 w 10000"/>
                  <a:gd name="connsiteY118" fmla="*/ 8176 h 10000"/>
                  <a:gd name="connsiteX119" fmla="*/ 7521 w 10000"/>
                  <a:gd name="connsiteY119" fmla="*/ 8347 h 10000"/>
                  <a:gd name="connsiteX120" fmla="*/ 7602 w 10000"/>
                  <a:gd name="connsiteY120" fmla="*/ 8232 h 10000"/>
                  <a:gd name="connsiteX121" fmla="*/ 7835 w 10000"/>
                  <a:gd name="connsiteY121" fmla="*/ 7619 h 10000"/>
                  <a:gd name="connsiteX122" fmla="*/ 7894 w 10000"/>
                  <a:gd name="connsiteY122" fmla="*/ 6067 h 10000"/>
                  <a:gd name="connsiteX123" fmla="*/ 7813 w 10000"/>
                  <a:gd name="connsiteY123" fmla="*/ 6010 h 10000"/>
                  <a:gd name="connsiteX124" fmla="*/ 7813 w 10000"/>
                  <a:gd name="connsiteY124" fmla="*/ 5669 h 10000"/>
                  <a:gd name="connsiteX125" fmla="*/ 7692 w 10000"/>
                  <a:gd name="connsiteY125" fmla="*/ 5569 h 10000"/>
                  <a:gd name="connsiteX126" fmla="*/ 7490 w 10000"/>
                  <a:gd name="connsiteY126" fmla="*/ 5738 h 10000"/>
                  <a:gd name="connsiteX127" fmla="*/ 7461 w 10000"/>
                  <a:gd name="connsiteY127" fmla="*/ 5456 h 10000"/>
                  <a:gd name="connsiteX128" fmla="*/ 7341 w 10000"/>
                  <a:gd name="connsiteY128" fmla="*/ 5397 h 10000"/>
                  <a:gd name="connsiteX129" fmla="*/ 7490 w 10000"/>
                  <a:gd name="connsiteY129" fmla="*/ 4730 h 10000"/>
                  <a:gd name="connsiteX130" fmla="*/ 7490 w 10000"/>
                  <a:gd name="connsiteY130" fmla="*/ 4289 h 10000"/>
                  <a:gd name="connsiteX131" fmla="*/ 7573 w 10000"/>
                  <a:gd name="connsiteY131" fmla="*/ 4117 h 10000"/>
                  <a:gd name="connsiteX132" fmla="*/ 7835 w 10000"/>
                  <a:gd name="connsiteY132" fmla="*/ 4002 h 10000"/>
                  <a:gd name="connsiteX133" fmla="*/ 7954 w 10000"/>
                  <a:gd name="connsiteY133" fmla="*/ 3830 h 10000"/>
                  <a:gd name="connsiteX134" fmla="*/ 8133 w 10000"/>
                  <a:gd name="connsiteY134" fmla="*/ 3789 h 10000"/>
                  <a:gd name="connsiteX135" fmla="*/ 8103 w 10000"/>
                  <a:gd name="connsiteY135" fmla="*/ 4002 h 10000"/>
                  <a:gd name="connsiteX136" fmla="*/ 8245 w 10000"/>
                  <a:gd name="connsiteY136" fmla="*/ 3904 h 10000"/>
                  <a:gd name="connsiteX137" fmla="*/ 8335 w 10000"/>
                  <a:gd name="connsiteY137" fmla="*/ 3718 h 10000"/>
                  <a:gd name="connsiteX138" fmla="*/ 8274 w 10000"/>
                  <a:gd name="connsiteY138" fmla="*/ 3617 h 10000"/>
                  <a:gd name="connsiteX139" fmla="*/ 8335 w 10000"/>
                  <a:gd name="connsiteY139" fmla="*/ 3063 h 10000"/>
                  <a:gd name="connsiteX140" fmla="*/ 8454 w 10000"/>
                  <a:gd name="connsiteY140" fmla="*/ 2948 h 10000"/>
                  <a:gd name="connsiteX141" fmla="*/ 8507 w 10000"/>
                  <a:gd name="connsiteY141" fmla="*/ 3104 h 10000"/>
                  <a:gd name="connsiteX142" fmla="*/ 8536 w 10000"/>
                  <a:gd name="connsiteY142" fmla="*/ 3104 h 10000"/>
                  <a:gd name="connsiteX143" fmla="*/ 8626 w 10000"/>
                  <a:gd name="connsiteY143" fmla="*/ 2604 h 10000"/>
                  <a:gd name="connsiteX144" fmla="*/ 8656 w 10000"/>
                  <a:gd name="connsiteY144" fmla="*/ 2604 h 10000"/>
                  <a:gd name="connsiteX145" fmla="*/ 8716 w 10000"/>
                  <a:gd name="connsiteY145" fmla="*/ 3006 h 10000"/>
                  <a:gd name="connsiteX146" fmla="*/ 8746 w 10000"/>
                  <a:gd name="connsiteY146" fmla="*/ 3104 h 10000"/>
                  <a:gd name="connsiteX147" fmla="*/ 8687 w 10000"/>
                  <a:gd name="connsiteY147" fmla="*/ 3391 h 10000"/>
                  <a:gd name="connsiteX148" fmla="*/ 8626 w 10000"/>
                  <a:gd name="connsiteY148" fmla="*/ 3946 h 10000"/>
                  <a:gd name="connsiteX149" fmla="*/ 8566 w 10000"/>
                  <a:gd name="connsiteY149" fmla="*/ 4230 h 10000"/>
                  <a:gd name="connsiteX150" fmla="*/ 8566 w 10000"/>
                  <a:gd name="connsiteY150" fmla="*/ 4730 h 10000"/>
                  <a:gd name="connsiteX151" fmla="*/ 8716 w 10000"/>
                  <a:gd name="connsiteY151" fmla="*/ 5513 h 10000"/>
                  <a:gd name="connsiteX152" fmla="*/ 8828 w 10000"/>
                  <a:gd name="connsiteY152" fmla="*/ 5669 h 10000"/>
                  <a:gd name="connsiteX153" fmla="*/ 8918 w 10000"/>
                  <a:gd name="connsiteY153" fmla="*/ 6067 h 10000"/>
                  <a:gd name="connsiteX154" fmla="*/ 9007 w 10000"/>
                  <a:gd name="connsiteY154" fmla="*/ 5669 h 10000"/>
                  <a:gd name="connsiteX155" fmla="*/ 9007 w 10000"/>
                  <a:gd name="connsiteY155" fmla="*/ 5397 h 10000"/>
                  <a:gd name="connsiteX156" fmla="*/ 9067 w 10000"/>
                  <a:gd name="connsiteY156" fmla="*/ 5341 h 10000"/>
                  <a:gd name="connsiteX157" fmla="*/ 9036 w 10000"/>
                  <a:gd name="connsiteY157" fmla="*/ 5128 h 10000"/>
                  <a:gd name="connsiteX158" fmla="*/ 9067 w 10000"/>
                  <a:gd name="connsiteY158" fmla="*/ 4956 h 10000"/>
                  <a:gd name="connsiteX159" fmla="*/ 8977 w 10000"/>
                  <a:gd name="connsiteY159" fmla="*/ 4627 h 10000"/>
                  <a:gd name="connsiteX160" fmla="*/ 9007 w 10000"/>
                  <a:gd name="connsiteY160" fmla="*/ 4402 h 10000"/>
                  <a:gd name="connsiteX161" fmla="*/ 8977 w 10000"/>
                  <a:gd name="connsiteY161" fmla="*/ 4002 h 10000"/>
                  <a:gd name="connsiteX162" fmla="*/ 8888 w 10000"/>
                  <a:gd name="connsiteY162" fmla="*/ 4117 h 10000"/>
                  <a:gd name="connsiteX163" fmla="*/ 8858 w 10000"/>
                  <a:gd name="connsiteY163" fmla="*/ 3502 h 10000"/>
                  <a:gd name="connsiteX164" fmla="*/ 8858 w 10000"/>
                  <a:gd name="connsiteY164" fmla="*/ 3391 h 10000"/>
                  <a:gd name="connsiteX165" fmla="*/ 9007 w 10000"/>
                  <a:gd name="connsiteY165" fmla="*/ 3161 h 10000"/>
                  <a:gd name="connsiteX166" fmla="*/ 9156 w 10000"/>
                  <a:gd name="connsiteY166" fmla="*/ 3063 h 10000"/>
                  <a:gd name="connsiteX167" fmla="*/ 9268 w 10000"/>
                  <a:gd name="connsiteY167" fmla="*/ 3333 h 10000"/>
                  <a:gd name="connsiteX168" fmla="*/ 9357 w 10000"/>
                  <a:gd name="connsiteY168" fmla="*/ 2334 h 10000"/>
                  <a:gd name="connsiteX169" fmla="*/ 9559 w 10000"/>
                  <a:gd name="connsiteY169" fmla="*/ 2109 h 10000"/>
                  <a:gd name="connsiteX170" fmla="*/ 9440 w 10000"/>
                  <a:gd name="connsiteY170" fmla="*/ 1937 h 10000"/>
                  <a:gd name="connsiteX171" fmla="*/ 9478 w 10000"/>
                  <a:gd name="connsiteY171" fmla="*/ 1780 h 10000"/>
                  <a:gd name="connsiteX172" fmla="*/ 9328 w 10000"/>
                  <a:gd name="connsiteY172" fmla="*/ 1780 h 10000"/>
                  <a:gd name="connsiteX173" fmla="*/ 9238 w 10000"/>
                  <a:gd name="connsiteY173" fmla="*/ 1609 h 10000"/>
                  <a:gd name="connsiteX174" fmla="*/ 9097 w 10000"/>
                  <a:gd name="connsiteY174" fmla="*/ 1381 h 10000"/>
                  <a:gd name="connsiteX175" fmla="*/ 9178 w 10000"/>
                  <a:gd name="connsiteY175" fmla="*/ 1339 h 10000"/>
                  <a:gd name="connsiteX176" fmla="*/ 9238 w 10000"/>
                  <a:gd name="connsiteY176" fmla="*/ 1381 h 10000"/>
                  <a:gd name="connsiteX177" fmla="*/ 9379 w 10000"/>
                  <a:gd name="connsiteY177" fmla="*/ 1224 h 10000"/>
                  <a:gd name="connsiteX178" fmla="*/ 9298 w 10000"/>
                  <a:gd name="connsiteY178" fmla="*/ 1108 h 10000"/>
                  <a:gd name="connsiteX179" fmla="*/ 9268 w 10000"/>
                  <a:gd name="connsiteY179" fmla="*/ 826 h 10000"/>
                  <a:gd name="connsiteX180" fmla="*/ 9357 w 10000"/>
                  <a:gd name="connsiteY180" fmla="*/ 942 h 10000"/>
                  <a:gd name="connsiteX181" fmla="*/ 9590 w 10000"/>
                  <a:gd name="connsiteY181" fmla="*/ 996 h 10000"/>
                  <a:gd name="connsiteX182" fmla="*/ 9680 w 10000"/>
                  <a:gd name="connsiteY182" fmla="*/ 1167 h 10000"/>
                  <a:gd name="connsiteX183" fmla="*/ 9882 w 10000"/>
                  <a:gd name="connsiteY183" fmla="*/ 1108 h 10000"/>
                  <a:gd name="connsiteX184" fmla="*/ 10000 w 10000"/>
                  <a:gd name="connsiteY184" fmla="*/ 883 h 10000"/>
                  <a:gd name="connsiteX185" fmla="*/ 9761 w 10000"/>
                  <a:gd name="connsiteY185" fmla="*/ 826 h 10000"/>
                  <a:gd name="connsiteX186" fmla="*/ 9851 w 10000"/>
                  <a:gd name="connsiteY186" fmla="*/ 498 h 10000"/>
                  <a:gd name="connsiteX187" fmla="*/ 9680 w 10000"/>
                  <a:gd name="connsiteY187" fmla="*/ 284 h 10000"/>
                  <a:gd name="connsiteX188" fmla="*/ 9500 w 10000"/>
                  <a:gd name="connsiteY188" fmla="*/ 441 h 10000"/>
                  <a:gd name="connsiteX189" fmla="*/ 9328 w 10000"/>
                  <a:gd name="connsiteY189" fmla="*/ 172 h 10000"/>
                  <a:gd name="connsiteX190" fmla="*/ 9208 w 10000"/>
                  <a:gd name="connsiteY190" fmla="*/ 56 h 10000"/>
                  <a:gd name="connsiteX191" fmla="*/ 9156 w 10000"/>
                  <a:gd name="connsiteY191" fmla="*/ 113 h 10000"/>
                  <a:gd name="connsiteX192" fmla="*/ 9067 w 10000"/>
                  <a:gd name="connsiteY192" fmla="*/ 0 h 10000"/>
                  <a:gd name="connsiteX193" fmla="*/ 1681 w 10000"/>
                  <a:gd name="connsiteY193" fmla="*/ 6680 h 10000"/>
                  <a:gd name="connsiteX194" fmla="*/ 188 w 10000"/>
                  <a:gd name="connsiteY194" fmla="*/ 4627 h 10000"/>
                  <a:gd name="connsiteX0" fmla="*/ 1681 w 10000"/>
                  <a:gd name="connsiteY0" fmla="*/ 6680 h 10000"/>
                  <a:gd name="connsiteX1" fmla="*/ 188 w 10000"/>
                  <a:gd name="connsiteY1" fmla="*/ 4627 h 10000"/>
                  <a:gd name="connsiteX2" fmla="*/ 149 w 10000"/>
                  <a:gd name="connsiteY2" fmla="*/ 4858 h 10000"/>
                  <a:gd name="connsiteX3" fmla="*/ 37 w 10000"/>
                  <a:gd name="connsiteY3" fmla="*/ 4914 h 10000"/>
                  <a:gd name="connsiteX4" fmla="*/ 59 w 10000"/>
                  <a:gd name="connsiteY4" fmla="*/ 5012 h 10000"/>
                  <a:gd name="connsiteX5" fmla="*/ 112 w 10000"/>
                  <a:gd name="connsiteY5" fmla="*/ 5184 h 10000"/>
                  <a:gd name="connsiteX6" fmla="*/ 75 w 10000"/>
                  <a:gd name="connsiteY6" fmla="*/ 5243 h 10000"/>
                  <a:gd name="connsiteX7" fmla="*/ 53 w 10000"/>
                  <a:gd name="connsiteY7" fmla="*/ 5284 h 10000"/>
                  <a:gd name="connsiteX8" fmla="*/ 0 w 10000"/>
                  <a:gd name="connsiteY8" fmla="*/ 5353 h 10000"/>
                  <a:gd name="connsiteX9" fmla="*/ 59 w 10000"/>
                  <a:gd name="connsiteY9" fmla="*/ 5611 h 10000"/>
                  <a:gd name="connsiteX10" fmla="*/ 0 w 10000"/>
                  <a:gd name="connsiteY10" fmla="*/ 5910 h 10000"/>
                  <a:gd name="connsiteX11" fmla="*/ 44 w 10000"/>
                  <a:gd name="connsiteY11" fmla="*/ 5969 h 10000"/>
                  <a:gd name="connsiteX12" fmla="*/ 188 w 10000"/>
                  <a:gd name="connsiteY12" fmla="*/ 6096 h 10000"/>
                  <a:gd name="connsiteX13" fmla="*/ 276 w 10000"/>
                  <a:gd name="connsiteY13" fmla="*/ 6123 h 10000"/>
                  <a:gd name="connsiteX14" fmla="*/ 306 w 10000"/>
                  <a:gd name="connsiteY14" fmla="*/ 6238 h 10000"/>
                  <a:gd name="connsiteX15" fmla="*/ 366 w 10000"/>
                  <a:gd name="connsiteY15" fmla="*/ 6282 h 10000"/>
                  <a:gd name="connsiteX16" fmla="*/ 396 w 10000"/>
                  <a:gd name="connsiteY16" fmla="*/ 6452 h 10000"/>
                  <a:gd name="connsiteX17" fmla="*/ 351 w 10000"/>
                  <a:gd name="connsiteY17" fmla="*/ 6680 h 10000"/>
                  <a:gd name="connsiteX18" fmla="*/ 366 w 10000"/>
                  <a:gd name="connsiteY18" fmla="*/ 6795 h 10000"/>
                  <a:gd name="connsiteX19" fmla="*/ 523 w 10000"/>
                  <a:gd name="connsiteY19" fmla="*/ 6807 h 10000"/>
                  <a:gd name="connsiteX20" fmla="*/ 576 w 10000"/>
                  <a:gd name="connsiteY20" fmla="*/ 6964 h 10000"/>
                  <a:gd name="connsiteX21" fmla="*/ 635 w 10000"/>
                  <a:gd name="connsiteY21" fmla="*/ 7065 h 10000"/>
                  <a:gd name="connsiteX22" fmla="*/ 717 w 10000"/>
                  <a:gd name="connsiteY22" fmla="*/ 7065 h 10000"/>
                  <a:gd name="connsiteX23" fmla="*/ 777 w 10000"/>
                  <a:gd name="connsiteY23" fmla="*/ 7293 h 10000"/>
                  <a:gd name="connsiteX24" fmla="*/ 784 w 10000"/>
                  <a:gd name="connsiteY24" fmla="*/ 7423 h 10000"/>
                  <a:gd name="connsiteX25" fmla="*/ 799 w 10000"/>
                  <a:gd name="connsiteY25" fmla="*/ 7577 h 10000"/>
                  <a:gd name="connsiteX26" fmla="*/ 732 w 10000"/>
                  <a:gd name="connsiteY26" fmla="*/ 7619 h 10000"/>
                  <a:gd name="connsiteX27" fmla="*/ 754 w 10000"/>
                  <a:gd name="connsiteY27" fmla="*/ 7663 h 10000"/>
                  <a:gd name="connsiteX28" fmla="*/ 703 w 10000"/>
                  <a:gd name="connsiteY28" fmla="*/ 7722 h 10000"/>
                  <a:gd name="connsiteX29" fmla="*/ 799 w 10000"/>
                  <a:gd name="connsiteY29" fmla="*/ 7791 h 10000"/>
                  <a:gd name="connsiteX30" fmla="*/ 799 w 10000"/>
                  <a:gd name="connsiteY30" fmla="*/ 7906 h 10000"/>
                  <a:gd name="connsiteX31" fmla="*/ 777 w 10000"/>
                  <a:gd name="connsiteY31" fmla="*/ 8119 h 10000"/>
                  <a:gd name="connsiteX32" fmla="*/ 799 w 10000"/>
                  <a:gd name="connsiteY32" fmla="*/ 8291 h 10000"/>
                  <a:gd name="connsiteX33" fmla="*/ 889 w 10000"/>
                  <a:gd name="connsiteY33" fmla="*/ 8404 h 10000"/>
                  <a:gd name="connsiteX34" fmla="*/ 1007 w 10000"/>
                  <a:gd name="connsiteY34" fmla="*/ 8516 h 10000"/>
                  <a:gd name="connsiteX35" fmla="*/ 1068 w 10000"/>
                  <a:gd name="connsiteY35" fmla="*/ 8732 h 10000"/>
                  <a:gd name="connsiteX36" fmla="*/ 1068 w 10000"/>
                  <a:gd name="connsiteY36" fmla="*/ 8786 h 10000"/>
                  <a:gd name="connsiteX37" fmla="*/ 1180 w 10000"/>
                  <a:gd name="connsiteY37" fmla="*/ 8845 h 10000"/>
                  <a:gd name="connsiteX38" fmla="*/ 1254 w 10000"/>
                  <a:gd name="connsiteY38" fmla="*/ 9144 h 10000"/>
                  <a:gd name="connsiteX39" fmla="*/ 1293 w 10000"/>
                  <a:gd name="connsiteY39" fmla="*/ 9201 h 10000"/>
                  <a:gd name="connsiteX40" fmla="*/ 1330 w 10000"/>
                  <a:gd name="connsiteY40" fmla="*/ 9201 h 10000"/>
                  <a:gd name="connsiteX41" fmla="*/ 1397 w 10000"/>
                  <a:gd name="connsiteY41" fmla="*/ 9429 h 10000"/>
                  <a:gd name="connsiteX42" fmla="*/ 1568 w 10000"/>
                  <a:gd name="connsiteY42" fmla="*/ 9286 h 10000"/>
                  <a:gd name="connsiteX43" fmla="*/ 1599 w 10000"/>
                  <a:gd name="connsiteY43" fmla="*/ 9343 h 10000"/>
                  <a:gd name="connsiteX44" fmla="*/ 1681 w 10000"/>
                  <a:gd name="connsiteY44" fmla="*/ 9073 h 10000"/>
                  <a:gd name="connsiteX45" fmla="*/ 1591 w 10000"/>
                  <a:gd name="connsiteY45" fmla="*/ 8958 h 10000"/>
                  <a:gd name="connsiteX46" fmla="*/ 1420 w 10000"/>
                  <a:gd name="connsiteY46" fmla="*/ 8347 h 10000"/>
                  <a:gd name="connsiteX47" fmla="*/ 1420 w 10000"/>
                  <a:gd name="connsiteY47" fmla="*/ 8291 h 10000"/>
                  <a:gd name="connsiteX48" fmla="*/ 1471 w 10000"/>
                  <a:gd name="connsiteY48" fmla="*/ 7962 h 10000"/>
                  <a:gd name="connsiteX49" fmla="*/ 1561 w 10000"/>
                  <a:gd name="connsiteY49" fmla="*/ 7962 h 10000"/>
                  <a:gd name="connsiteX50" fmla="*/ 1651 w 10000"/>
                  <a:gd name="connsiteY50" fmla="*/ 7962 h 10000"/>
                  <a:gd name="connsiteX51" fmla="*/ 1793 w 10000"/>
                  <a:gd name="connsiteY51" fmla="*/ 7791 h 10000"/>
                  <a:gd name="connsiteX52" fmla="*/ 1883 w 10000"/>
                  <a:gd name="connsiteY52" fmla="*/ 7962 h 10000"/>
                  <a:gd name="connsiteX53" fmla="*/ 1853 w 10000"/>
                  <a:gd name="connsiteY53" fmla="*/ 8119 h 10000"/>
                  <a:gd name="connsiteX54" fmla="*/ 1763 w 10000"/>
                  <a:gd name="connsiteY54" fmla="*/ 8119 h 10000"/>
                  <a:gd name="connsiteX55" fmla="*/ 1733 w 10000"/>
                  <a:gd name="connsiteY55" fmla="*/ 8291 h 10000"/>
                  <a:gd name="connsiteX56" fmla="*/ 1733 w 10000"/>
                  <a:gd name="connsiteY56" fmla="*/ 8516 h 10000"/>
                  <a:gd name="connsiteX57" fmla="*/ 2032 w 10000"/>
                  <a:gd name="connsiteY57" fmla="*/ 8901 h 10000"/>
                  <a:gd name="connsiteX58" fmla="*/ 2001 w 10000"/>
                  <a:gd name="connsiteY58" fmla="*/ 9017 h 10000"/>
                  <a:gd name="connsiteX59" fmla="*/ 1911 w 10000"/>
                  <a:gd name="connsiteY59" fmla="*/ 9017 h 10000"/>
                  <a:gd name="connsiteX60" fmla="*/ 2001 w 10000"/>
                  <a:gd name="connsiteY60" fmla="*/ 9286 h 10000"/>
                  <a:gd name="connsiteX61" fmla="*/ 1994 w 10000"/>
                  <a:gd name="connsiteY61" fmla="*/ 9573 h 10000"/>
                  <a:gd name="connsiteX62" fmla="*/ 2077 w 10000"/>
                  <a:gd name="connsiteY62" fmla="*/ 9500 h 10000"/>
                  <a:gd name="connsiteX63" fmla="*/ 2263 w 10000"/>
                  <a:gd name="connsiteY63" fmla="*/ 9514 h 10000"/>
                  <a:gd name="connsiteX64" fmla="*/ 2404 w 10000"/>
                  <a:gd name="connsiteY64" fmla="*/ 9573 h 10000"/>
                  <a:gd name="connsiteX65" fmla="*/ 2487 w 10000"/>
                  <a:gd name="connsiteY65" fmla="*/ 9716 h 10000"/>
                  <a:gd name="connsiteX66" fmla="*/ 2531 w 10000"/>
                  <a:gd name="connsiteY66" fmla="*/ 9914 h 10000"/>
                  <a:gd name="connsiteX67" fmla="*/ 2606 w 10000"/>
                  <a:gd name="connsiteY67" fmla="*/ 10000 h 10000"/>
                  <a:gd name="connsiteX68" fmla="*/ 2718 w 10000"/>
                  <a:gd name="connsiteY68" fmla="*/ 9885 h 10000"/>
                  <a:gd name="connsiteX69" fmla="*/ 2794 w 10000"/>
                  <a:gd name="connsiteY69" fmla="*/ 9745 h 10000"/>
                  <a:gd name="connsiteX70" fmla="*/ 2935 w 10000"/>
                  <a:gd name="connsiteY70" fmla="*/ 9573 h 10000"/>
                  <a:gd name="connsiteX71" fmla="*/ 3076 w 10000"/>
                  <a:gd name="connsiteY71" fmla="*/ 9630 h 10000"/>
                  <a:gd name="connsiteX72" fmla="*/ 3211 w 10000"/>
                  <a:gd name="connsiteY72" fmla="*/ 9514 h 10000"/>
                  <a:gd name="connsiteX73" fmla="*/ 3264 w 10000"/>
                  <a:gd name="connsiteY73" fmla="*/ 9615 h 10000"/>
                  <a:gd name="connsiteX74" fmla="*/ 3495 w 10000"/>
                  <a:gd name="connsiteY74" fmla="*/ 9514 h 10000"/>
                  <a:gd name="connsiteX75" fmla="*/ 3428 w 10000"/>
                  <a:gd name="connsiteY75" fmla="*/ 9230 h 10000"/>
                  <a:gd name="connsiteX76" fmla="*/ 3585 w 10000"/>
                  <a:gd name="connsiteY76" fmla="*/ 9017 h 10000"/>
                  <a:gd name="connsiteX77" fmla="*/ 3682 w 10000"/>
                  <a:gd name="connsiteY77" fmla="*/ 9017 h 10000"/>
                  <a:gd name="connsiteX78" fmla="*/ 3877 w 10000"/>
                  <a:gd name="connsiteY78" fmla="*/ 8602 h 10000"/>
                  <a:gd name="connsiteX79" fmla="*/ 3838 w 10000"/>
                  <a:gd name="connsiteY79" fmla="*/ 8232 h 10000"/>
                  <a:gd name="connsiteX80" fmla="*/ 3966 w 10000"/>
                  <a:gd name="connsiteY80" fmla="*/ 8163 h 10000"/>
                  <a:gd name="connsiteX81" fmla="*/ 3928 w 10000"/>
                  <a:gd name="connsiteY81" fmla="*/ 8004 h 10000"/>
                  <a:gd name="connsiteX82" fmla="*/ 4003 w 10000"/>
                  <a:gd name="connsiteY82" fmla="*/ 7808 h 10000"/>
                  <a:gd name="connsiteX83" fmla="*/ 4197 w 10000"/>
                  <a:gd name="connsiteY83" fmla="*/ 7636 h 10000"/>
                  <a:gd name="connsiteX84" fmla="*/ 4226 w 10000"/>
                  <a:gd name="connsiteY84" fmla="*/ 7393 h 10000"/>
                  <a:gd name="connsiteX85" fmla="*/ 4325 w 10000"/>
                  <a:gd name="connsiteY85" fmla="*/ 7278 h 10000"/>
                  <a:gd name="connsiteX86" fmla="*/ 4555 w 10000"/>
                  <a:gd name="connsiteY86" fmla="*/ 6994 h 10000"/>
                  <a:gd name="connsiteX87" fmla="*/ 4639 w 10000"/>
                  <a:gd name="connsiteY87" fmla="*/ 6979 h 10000"/>
                  <a:gd name="connsiteX88" fmla="*/ 4796 w 10000"/>
                  <a:gd name="connsiteY88" fmla="*/ 7165 h 10000"/>
                  <a:gd name="connsiteX89" fmla="*/ 4914 w 10000"/>
                  <a:gd name="connsiteY89" fmla="*/ 7094 h 10000"/>
                  <a:gd name="connsiteX90" fmla="*/ 5027 w 10000"/>
                  <a:gd name="connsiteY90" fmla="*/ 6739 h 10000"/>
                  <a:gd name="connsiteX91" fmla="*/ 5123 w 10000"/>
                  <a:gd name="connsiteY91" fmla="*/ 6721 h 10000"/>
                  <a:gd name="connsiteX92" fmla="*/ 5184 w 10000"/>
                  <a:gd name="connsiteY92" fmla="*/ 6881 h 10000"/>
                  <a:gd name="connsiteX93" fmla="*/ 5257 w 10000"/>
                  <a:gd name="connsiteY93" fmla="*/ 7065 h 10000"/>
                  <a:gd name="connsiteX94" fmla="*/ 5341 w 10000"/>
                  <a:gd name="connsiteY94" fmla="*/ 7050 h 10000"/>
                  <a:gd name="connsiteX95" fmla="*/ 5497 w 10000"/>
                  <a:gd name="connsiteY95" fmla="*/ 6923 h 10000"/>
                  <a:gd name="connsiteX96" fmla="*/ 5645 w 10000"/>
                  <a:gd name="connsiteY96" fmla="*/ 7124 h 10000"/>
                  <a:gd name="connsiteX97" fmla="*/ 5937 w 10000"/>
                  <a:gd name="connsiteY97" fmla="*/ 7065 h 10000"/>
                  <a:gd name="connsiteX98" fmla="*/ 6027 w 10000"/>
                  <a:gd name="connsiteY98" fmla="*/ 6851 h 10000"/>
                  <a:gd name="connsiteX99" fmla="*/ 6148 w 10000"/>
                  <a:gd name="connsiteY99" fmla="*/ 6964 h 10000"/>
                  <a:gd name="connsiteX100" fmla="*/ 6259 w 10000"/>
                  <a:gd name="connsiteY100" fmla="*/ 6964 h 10000"/>
                  <a:gd name="connsiteX101" fmla="*/ 6407 w 10000"/>
                  <a:gd name="connsiteY101" fmla="*/ 6780 h 10000"/>
                  <a:gd name="connsiteX102" fmla="*/ 6407 w 10000"/>
                  <a:gd name="connsiteY102" fmla="*/ 6452 h 10000"/>
                  <a:gd name="connsiteX103" fmla="*/ 6438 w 10000"/>
                  <a:gd name="connsiteY103" fmla="*/ 6282 h 10000"/>
                  <a:gd name="connsiteX104" fmla="*/ 6362 w 10000"/>
                  <a:gd name="connsiteY104" fmla="*/ 6238 h 10000"/>
                  <a:gd name="connsiteX105" fmla="*/ 6483 w 10000"/>
                  <a:gd name="connsiteY105" fmla="*/ 6123 h 10000"/>
                  <a:gd name="connsiteX106" fmla="*/ 6669 w 10000"/>
                  <a:gd name="connsiteY106" fmla="*/ 6025 h 10000"/>
                  <a:gd name="connsiteX107" fmla="*/ 6789 w 10000"/>
                  <a:gd name="connsiteY107" fmla="*/ 6167 h 10000"/>
                  <a:gd name="connsiteX108" fmla="*/ 6820 w 10000"/>
                  <a:gd name="connsiteY108" fmla="*/ 6508 h 10000"/>
                  <a:gd name="connsiteX109" fmla="*/ 6990 w 10000"/>
                  <a:gd name="connsiteY109" fmla="*/ 6893 h 10000"/>
                  <a:gd name="connsiteX110" fmla="*/ 7155 w 10000"/>
                  <a:gd name="connsiteY110" fmla="*/ 6910 h 10000"/>
                  <a:gd name="connsiteX111" fmla="*/ 7200 w 10000"/>
                  <a:gd name="connsiteY111" fmla="*/ 6979 h 10000"/>
                  <a:gd name="connsiteX112" fmla="*/ 7223 w 10000"/>
                  <a:gd name="connsiteY112" fmla="*/ 7124 h 10000"/>
                  <a:gd name="connsiteX113" fmla="*/ 7371 w 10000"/>
                  <a:gd name="connsiteY113" fmla="*/ 7222 h 10000"/>
                  <a:gd name="connsiteX114" fmla="*/ 7521 w 10000"/>
                  <a:gd name="connsiteY114" fmla="*/ 7065 h 10000"/>
                  <a:gd name="connsiteX115" fmla="*/ 7566 w 10000"/>
                  <a:gd name="connsiteY115" fmla="*/ 7320 h 10000"/>
                  <a:gd name="connsiteX116" fmla="*/ 7483 w 10000"/>
                  <a:gd name="connsiteY116" fmla="*/ 7778 h 10000"/>
                  <a:gd name="connsiteX117" fmla="*/ 7394 w 10000"/>
                  <a:gd name="connsiteY117" fmla="*/ 7734 h 10000"/>
                  <a:gd name="connsiteX118" fmla="*/ 7364 w 10000"/>
                  <a:gd name="connsiteY118" fmla="*/ 7962 h 10000"/>
                  <a:gd name="connsiteX119" fmla="*/ 7490 w 10000"/>
                  <a:gd name="connsiteY119" fmla="*/ 8176 h 10000"/>
                  <a:gd name="connsiteX120" fmla="*/ 7521 w 10000"/>
                  <a:gd name="connsiteY120" fmla="*/ 8347 h 10000"/>
                  <a:gd name="connsiteX121" fmla="*/ 7602 w 10000"/>
                  <a:gd name="connsiteY121" fmla="*/ 8232 h 10000"/>
                  <a:gd name="connsiteX122" fmla="*/ 7835 w 10000"/>
                  <a:gd name="connsiteY122" fmla="*/ 7619 h 10000"/>
                  <a:gd name="connsiteX123" fmla="*/ 7894 w 10000"/>
                  <a:gd name="connsiteY123" fmla="*/ 6067 h 10000"/>
                  <a:gd name="connsiteX124" fmla="*/ 7813 w 10000"/>
                  <a:gd name="connsiteY124" fmla="*/ 6010 h 10000"/>
                  <a:gd name="connsiteX125" fmla="*/ 7813 w 10000"/>
                  <a:gd name="connsiteY125" fmla="*/ 5669 h 10000"/>
                  <a:gd name="connsiteX126" fmla="*/ 7692 w 10000"/>
                  <a:gd name="connsiteY126" fmla="*/ 5569 h 10000"/>
                  <a:gd name="connsiteX127" fmla="*/ 7490 w 10000"/>
                  <a:gd name="connsiteY127" fmla="*/ 5738 h 10000"/>
                  <a:gd name="connsiteX128" fmla="*/ 7461 w 10000"/>
                  <a:gd name="connsiteY128" fmla="*/ 5456 h 10000"/>
                  <a:gd name="connsiteX129" fmla="*/ 7341 w 10000"/>
                  <a:gd name="connsiteY129" fmla="*/ 5397 h 10000"/>
                  <a:gd name="connsiteX130" fmla="*/ 7490 w 10000"/>
                  <a:gd name="connsiteY130" fmla="*/ 4730 h 10000"/>
                  <a:gd name="connsiteX131" fmla="*/ 7490 w 10000"/>
                  <a:gd name="connsiteY131" fmla="*/ 4289 h 10000"/>
                  <a:gd name="connsiteX132" fmla="*/ 7573 w 10000"/>
                  <a:gd name="connsiteY132" fmla="*/ 4117 h 10000"/>
                  <a:gd name="connsiteX133" fmla="*/ 7835 w 10000"/>
                  <a:gd name="connsiteY133" fmla="*/ 4002 h 10000"/>
                  <a:gd name="connsiteX134" fmla="*/ 7954 w 10000"/>
                  <a:gd name="connsiteY134" fmla="*/ 3830 h 10000"/>
                  <a:gd name="connsiteX135" fmla="*/ 8133 w 10000"/>
                  <a:gd name="connsiteY135" fmla="*/ 3789 h 10000"/>
                  <a:gd name="connsiteX136" fmla="*/ 8103 w 10000"/>
                  <a:gd name="connsiteY136" fmla="*/ 4002 h 10000"/>
                  <a:gd name="connsiteX137" fmla="*/ 8245 w 10000"/>
                  <a:gd name="connsiteY137" fmla="*/ 3904 h 10000"/>
                  <a:gd name="connsiteX138" fmla="*/ 8335 w 10000"/>
                  <a:gd name="connsiteY138" fmla="*/ 3718 h 10000"/>
                  <a:gd name="connsiteX139" fmla="*/ 8274 w 10000"/>
                  <a:gd name="connsiteY139" fmla="*/ 3617 h 10000"/>
                  <a:gd name="connsiteX140" fmla="*/ 8335 w 10000"/>
                  <a:gd name="connsiteY140" fmla="*/ 3063 h 10000"/>
                  <a:gd name="connsiteX141" fmla="*/ 8454 w 10000"/>
                  <a:gd name="connsiteY141" fmla="*/ 2948 h 10000"/>
                  <a:gd name="connsiteX142" fmla="*/ 8507 w 10000"/>
                  <a:gd name="connsiteY142" fmla="*/ 3104 h 10000"/>
                  <a:gd name="connsiteX143" fmla="*/ 8536 w 10000"/>
                  <a:gd name="connsiteY143" fmla="*/ 3104 h 10000"/>
                  <a:gd name="connsiteX144" fmla="*/ 8626 w 10000"/>
                  <a:gd name="connsiteY144" fmla="*/ 2604 h 10000"/>
                  <a:gd name="connsiteX145" fmla="*/ 8656 w 10000"/>
                  <a:gd name="connsiteY145" fmla="*/ 2604 h 10000"/>
                  <a:gd name="connsiteX146" fmla="*/ 8716 w 10000"/>
                  <a:gd name="connsiteY146" fmla="*/ 3006 h 10000"/>
                  <a:gd name="connsiteX147" fmla="*/ 8746 w 10000"/>
                  <a:gd name="connsiteY147" fmla="*/ 3104 h 10000"/>
                  <a:gd name="connsiteX148" fmla="*/ 8687 w 10000"/>
                  <a:gd name="connsiteY148" fmla="*/ 3391 h 10000"/>
                  <a:gd name="connsiteX149" fmla="*/ 8626 w 10000"/>
                  <a:gd name="connsiteY149" fmla="*/ 3946 h 10000"/>
                  <a:gd name="connsiteX150" fmla="*/ 8566 w 10000"/>
                  <a:gd name="connsiteY150" fmla="*/ 4230 h 10000"/>
                  <a:gd name="connsiteX151" fmla="*/ 8566 w 10000"/>
                  <a:gd name="connsiteY151" fmla="*/ 4730 h 10000"/>
                  <a:gd name="connsiteX152" fmla="*/ 8716 w 10000"/>
                  <a:gd name="connsiteY152" fmla="*/ 5513 h 10000"/>
                  <a:gd name="connsiteX153" fmla="*/ 8828 w 10000"/>
                  <a:gd name="connsiteY153" fmla="*/ 5669 h 10000"/>
                  <a:gd name="connsiteX154" fmla="*/ 8918 w 10000"/>
                  <a:gd name="connsiteY154" fmla="*/ 6067 h 10000"/>
                  <a:gd name="connsiteX155" fmla="*/ 9007 w 10000"/>
                  <a:gd name="connsiteY155" fmla="*/ 5669 h 10000"/>
                  <a:gd name="connsiteX156" fmla="*/ 9007 w 10000"/>
                  <a:gd name="connsiteY156" fmla="*/ 5397 h 10000"/>
                  <a:gd name="connsiteX157" fmla="*/ 9067 w 10000"/>
                  <a:gd name="connsiteY157" fmla="*/ 5341 h 10000"/>
                  <a:gd name="connsiteX158" fmla="*/ 9036 w 10000"/>
                  <a:gd name="connsiteY158" fmla="*/ 5128 h 10000"/>
                  <a:gd name="connsiteX159" fmla="*/ 9067 w 10000"/>
                  <a:gd name="connsiteY159" fmla="*/ 4956 h 10000"/>
                  <a:gd name="connsiteX160" fmla="*/ 8977 w 10000"/>
                  <a:gd name="connsiteY160" fmla="*/ 4627 h 10000"/>
                  <a:gd name="connsiteX161" fmla="*/ 9007 w 10000"/>
                  <a:gd name="connsiteY161" fmla="*/ 4402 h 10000"/>
                  <a:gd name="connsiteX162" fmla="*/ 8977 w 10000"/>
                  <a:gd name="connsiteY162" fmla="*/ 4002 h 10000"/>
                  <a:gd name="connsiteX163" fmla="*/ 8888 w 10000"/>
                  <a:gd name="connsiteY163" fmla="*/ 4117 h 10000"/>
                  <a:gd name="connsiteX164" fmla="*/ 8858 w 10000"/>
                  <a:gd name="connsiteY164" fmla="*/ 3502 h 10000"/>
                  <a:gd name="connsiteX165" fmla="*/ 8858 w 10000"/>
                  <a:gd name="connsiteY165" fmla="*/ 3391 h 10000"/>
                  <a:gd name="connsiteX166" fmla="*/ 9007 w 10000"/>
                  <a:gd name="connsiteY166" fmla="*/ 3161 h 10000"/>
                  <a:gd name="connsiteX167" fmla="*/ 9156 w 10000"/>
                  <a:gd name="connsiteY167" fmla="*/ 3063 h 10000"/>
                  <a:gd name="connsiteX168" fmla="*/ 9268 w 10000"/>
                  <a:gd name="connsiteY168" fmla="*/ 3333 h 10000"/>
                  <a:gd name="connsiteX169" fmla="*/ 9357 w 10000"/>
                  <a:gd name="connsiteY169" fmla="*/ 2334 h 10000"/>
                  <a:gd name="connsiteX170" fmla="*/ 9559 w 10000"/>
                  <a:gd name="connsiteY170" fmla="*/ 2109 h 10000"/>
                  <a:gd name="connsiteX171" fmla="*/ 9440 w 10000"/>
                  <a:gd name="connsiteY171" fmla="*/ 1937 h 10000"/>
                  <a:gd name="connsiteX172" fmla="*/ 9478 w 10000"/>
                  <a:gd name="connsiteY172" fmla="*/ 1780 h 10000"/>
                  <a:gd name="connsiteX173" fmla="*/ 9328 w 10000"/>
                  <a:gd name="connsiteY173" fmla="*/ 1780 h 10000"/>
                  <a:gd name="connsiteX174" fmla="*/ 9238 w 10000"/>
                  <a:gd name="connsiteY174" fmla="*/ 1609 h 10000"/>
                  <a:gd name="connsiteX175" fmla="*/ 9097 w 10000"/>
                  <a:gd name="connsiteY175" fmla="*/ 1381 h 10000"/>
                  <a:gd name="connsiteX176" fmla="*/ 9178 w 10000"/>
                  <a:gd name="connsiteY176" fmla="*/ 1339 h 10000"/>
                  <a:gd name="connsiteX177" fmla="*/ 9238 w 10000"/>
                  <a:gd name="connsiteY177" fmla="*/ 1381 h 10000"/>
                  <a:gd name="connsiteX178" fmla="*/ 9379 w 10000"/>
                  <a:gd name="connsiteY178" fmla="*/ 1224 h 10000"/>
                  <a:gd name="connsiteX179" fmla="*/ 9298 w 10000"/>
                  <a:gd name="connsiteY179" fmla="*/ 1108 h 10000"/>
                  <a:gd name="connsiteX180" fmla="*/ 9268 w 10000"/>
                  <a:gd name="connsiteY180" fmla="*/ 826 h 10000"/>
                  <a:gd name="connsiteX181" fmla="*/ 9357 w 10000"/>
                  <a:gd name="connsiteY181" fmla="*/ 942 h 10000"/>
                  <a:gd name="connsiteX182" fmla="*/ 9590 w 10000"/>
                  <a:gd name="connsiteY182" fmla="*/ 996 h 10000"/>
                  <a:gd name="connsiteX183" fmla="*/ 9680 w 10000"/>
                  <a:gd name="connsiteY183" fmla="*/ 1167 h 10000"/>
                  <a:gd name="connsiteX184" fmla="*/ 9882 w 10000"/>
                  <a:gd name="connsiteY184" fmla="*/ 1108 h 10000"/>
                  <a:gd name="connsiteX185" fmla="*/ 10000 w 10000"/>
                  <a:gd name="connsiteY185" fmla="*/ 883 h 10000"/>
                  <a:gd name="connsiteX186" fmla="*/ 9761 w 10000"/>
                  <a:gd name="connsiteY186" fmla="*/ 826 h 10000"/>
                  <a:gd name="connsiteX187" fmla="*/ 9851 w 10000"/>
                  <a:gd name="connsiteY187" fmla="*/ 498 h 10000"/>
                  <a:gd name="connsiteX188" fmla="*/ 9680 w 10000"/>
                  <a:gd name="connsiteY188" fmla="*/ 284 h 10000"/>
                  <a:gd name="connsiteX189" fmla="*/ 9500 w 10000"/>
                  <a:gd name="connsiteY189" fmla="*/ 441 h 10000"/>
                  <a:gd name="connsiteX190" fmla="*/ 9328 w 10000"/>
                  <a:gd name="connsiteY190" fmla="*/ 172 h 10000"/>
                  <a:gd name="connsiteX191" fmla="*/ 9208 w 10000"/>
                  <a:gd name="connsiteY191" fmla="*/ 56 h 10000"/>
                  <a:gd name="connsiteX192" fmla="*/ 9156 w 10000"/>
                  <a:gd name="connsiteY192" fmla="*/ 113 h 10000"/>
                  <a:gd name="connsiteX193" fmla="*/ 9067 w 10000"/>
                  <a:gd name="connsiteY193" fmla="*/ 0 h 10000"/>
                  <a:gd name="connsiteX194" fmla="*/ 1901 w 10000"/>
                  <a:gd name="connsiteY194" fmla="*/ 7077 h 10000"/>
                  <a:gd name="connsiteX0" fmla="*/ 188 w 10000"/>
                  <a:gd name="connsiteY0" fmla="*/ 4627 h 10000"/>
                  <a:gd name="connsiteX1" fmla="*/ 149 w 10000"/>
                  <a:gd name="connsiteY1" fmla="*/ 4858 h 10000"/>
                  <a:gd name="connsiteX2" fmla="*/ 37 w 10000"/>
                  <a:gd name="connsiteY2" fmla="*/ 4914 h 10000"/>
                  <a:gd name="connsiteX3" fmla="*/ 59 w 10000"/>
                  <a:gd name="connsiteY3" fmla="*/ 5012 h 10000"/>
                  <a:gd name="connsiteX4" fmla="*/ 112 w 10000"/>
                  <a:gd name="connsiteY4" fmla="*/ 5184 h 10000"/>
                  <a:gd name="connsiteX5" fmla="*/ 75 w 10000"/>
                  <a:gd name="connsiteY5" fmla="*/ 5243 h 10000"/>
                  <a:gd name="connsiteX6" fmla="*/ 53 w 10000"/>
                  <a:gd name="connsiteY6" fmla="*/ 5284 h 10000"/>
                  <a:gd name="connsiteX7" fmla="*/ 0 w 10000"/>
                  <a:gd name="connsiteY7" fmla="*/ 5353 h 10000"/>
                  <a:gd name="connsiteX8" fmla="*/ 59 w 10000"/>
                  <a:gd name="connsiteY8" fmla="*/ 5611 h 10000"/>
                  <a:gd name="connsiteX9" fmla="*/ 0 w 10000"/>
                  <a:gd name="connsiteY9" fmla="*/ 5910 h 10000"/>
                  <a:gd name="connsiteX10" fmla="*/ 44 w 10000"/>
                  <a:gd name="connsiteY10" fmla="*/ 5969 h 10000"/>
                  <a:gd name="connsiteX11" fmla="*/ 188 w 10000"/>
                  <a:gd name="connsiteY11" fmla="*/ 6096 h 10000"/>
                  <a:gd name="connsiteX12" fmla="*/ 276 w 10000"/>
                  <a:gd name="connsiteY12" fmla="*/ 6123 h 10000"/>
                  <a:gd name="connsiteX13" fmla="*/ 306 w 10000"/>
                  <a:gd name="connsiteY13" fmla="*/ 6238 h 10000"/>
                  <a:gd name="connsiteX14" fmla="*/ 366 w 10000"/>
                  <a:gd name="connsiteY14" fmla="*/ 6282 h 10000"/>
                  <a:gd name="connsiteX15" fmla="*/ 396 w 10000"/>
                  <a:gd name="connsiteY15" fmla="*/ 6452 h 10000"/>
                  <a:gd name="connsiteX16" fmla="*/ 351 w 10000"/>
                  <a:gd name="connsiteY16" fmla="*/ 6680 h 10000"/>
                  <a:gd name="connsiteX17" fmla="*/ 366 w 10000"/>
                  <a:gd name="connsiteY17" fmla="*/ 6795 h 10000"/>
                  <a:gd name="connsiteX18" fmla="*/ 523 w 10000"/>
                  <a:gd name="connsiteY18" fmla="*/ 6807 h 10000"/>
                  <a:gd name="connsiteX19" fmla="*/ 576 w 10000"/>
                  <a:gd name="connsiteY19" fmla="*/ 6964 h 10000"/>
                  <a:gd name="connsiteX20" fmla="*/ 635 w 10000"/>
                  <a:gd name="connsiteY20" fmla="*/ 7065 h 10000"/>
                  <a:gd name="connsiteX21" fmla="*/ 717 w 10000"/>
                  <a:gd name="connsiteY21" fmla="*/ 7065 h 10000"/>
                  <a:gd name="connsiteX22" fmla="*/ 777 w 10000"/>
                  <a:gd name="connsiteY22" fmla="*/ 7293 h 10000"/>
                  <a:gd name="connsiteX23" fmla="*/ 784 w 10000"/>
                  <a:gd name="connsiteY23" fmla="*/ 7423 h 10000"/>
                  <a:gd name="connsiteX24" fmla="*/ 799 w 10000"/>
                  <a:gd name="connsiteY24" fmla="*/ 7577 h 10000"/>
                  <a:gd name="connsiteX25" fmla="*/ 732 w 10000"/>
                  <a:gd name="connsiteY25" fmla="*/ 7619 h 10000"/>
                  <a:gd name="connsiteX26" fmla="*/ 754 w 10000"/>
                  <a:gd name="connsiteY26" fmla="*/ 7663 h 10000"/>
                  <a:gd name="connsiteX27" fmla="*/ 703 w 10000"/>
                  <a:gd name="connsiteY27" fmla="*/ 7722 h 10000"/>
                  <a:gd name="connsiteX28" fmla="*/ 799 w 10000"/>
                  <a:gd name="connsiteY28" fmla="*/ 7791 h 10000"/>
                  <a:gd name="connsiteX29" fmla="*/ 799 w 10000"/>
                  <a:gd name="connsiteY29" fmla="*/ 7906 h 10000"/>
                  <a:gd name="connsiteX30" fmla="*/ 777 w 10000"/>
                  <a:gd name="connsiteY30" fmla="*/ 8119 h 10000"/>
                  <a:gd name="connsiteX31" fmla="*/ 799 w 10000"/>
                  <a:gd name="connsiteY31" fmla="*/ 8291 h 10000"/>
                  <a:gd name="connsiteX32" fmla="*/ 889 w 10000"/>
                  <a:gd name="connsiteY32" fmla="*/ 8404 h 10000"/>
                  <a:gd name="connsiteX33" fmla="*/ 1007 w 10000"/>
                  <a:gd name="connsiteY33" fmla="*/ 8516 h 10000"/>
                  <a:gd name="connsiteX34" fmla="*/ 1068 w 10000"/>
                  <a:gd name="connsiteY34" fmla="*/ 8732 h 10000"/>
                  <a:gd name="connsiteX35" fmla="*/ 1068 w 10000"/>
                  <a:gd name="connsiteY35" fmla="*/ 8786 h 10000"/>
                  <a:gd name="connsiteX36" fmla="*/ 1180 w 10000"/>
                  <a:gd name="connsiteY36" fmla="*/ 8845 h 10000"/>
                  <a:gd name="connsiteX37" fmla="*/ 1254 w 10000"/>
                  <a:gd name="connsiteY37" fmla="*/ 9144 h 10000"/>
                  <a:gd name="connsiteX38" fmla="*/ 1293 w 10000"/>
                  <a:gd name="connsiteY38" fmla="*/ 9201 h 10000"/>
                  <a:gd name="connsiteX39" fmla="*/ 1330 w 10000"/>
                  <a:gd name="connsiteY39" fmla="*/ 9201 h 10000"/>
                  <a:gd name="connsiteX40" fmla="*/ 1397 w 10000"/>
                  <a:gd name="connsiteY40" fmla="*/ 9429 h 10000"/>
                  <a:gd name="connsiteX41" fmla="*/ 1568 w 10000"/>
                  <a:gd name="connsiteY41" fmla="*/ 9286 h 10000"/>
                  <a:gd name="connsiteX42" fmla="*/ 1599 w 10000"/>
                  <a:gd name="connsiteY42" fmla="*/ 9343 h 10000"/>
                  <a:gd name="connsiteX43" fmla="*/ 1681 w 10000"/>
                  <a:gd name="connsiteY43" fmla="*/ 9073 h 10000"/>
                  <a:gd name="connsiteX44" fmla="*/ 1591 w 10000"/>
                  <a:gd name="connsiteY44" fmla="*/ 8958 h 10000"/>
                  <a:gd name="connsiteX45" fmla="*/ 1420 w 10000"/>
                  <a:gd name="connsiteY45" fmla="*/ 8347 h 10000"/>
                  <a:gd name="connsiteX46" fmla="*/ 1420 w 10000"/>
                  <a:gd name="connsiteY46" fmla="*/ 8291 h 10000"/>
                  <a:gd name="connsiteX47" fmla="*/ 1471 w 10000"/>
                  <a:gd name="connsiteY47" fmla="*/ 7962 h 10000"/>
                  <a:gd name="connsiteX48" fmla="*/ 1561 w 10000"/>
                  <a:gd name="connsiteY48" fmla="*/ 7962 h 10000"/>
                  <a:gd name="connsiteX49" fmla="*/ 1651 w 10000"/>
                  <a:gd name="connsiteY49" fmla="*/ 7962 h 10000"/>
                  <a:gd name="connsiteX50" fmla="*/ 1793 w 10000"/>
                  <a:gd name="connsiteY50" fmla="*/ 7791 h 10000"/>
                  <a:gd name="connsiteX51" fmla="*/ 1883 w 10000"/>
                  <a:gd name="connsiteY51" fmla="*/ 7962 h 10000"/>
                  <a:gd name="connsiteX52" fmla="*/ 1853 w 10000"/>
                  <a:gd name="connsiteY52" fmla="*/ 8119 h 10000"/>
                  <a:gd name="connsiteX53" fmla="*/ 1763 w 10000"/>
                  <a:gd name="connsiteY53" fmla="*/ 8119 h 10000"/>
                  <a:gd name="connsiteX54" fmla="*/ 1733 w 10000"/>
                  <a:gd name="connsiteY54" fmla="*/ 8291 h 10000"/>
                  <a:gd name="connsiteX55" fmla="*/ 1733 w 10000"/>
                  <a:gd name="connsiteY55" fmla="*/ 8516 h 10000"/>
                  <a:gd name="connsiteX56" fmla="*/ 2032 w 10000"/>
                  <a:gd name="connsiteY56" fmla="*/ 8901 h 10000"/>
                  <a:gd name="connsiteX57" fmla="*/ 2001 w 10000"/>
                  <a:gd name="connsiteY57" fmla="*/ 9017 h 10000"/>
                  <a:gd name="connsiteX58" fmla="*/ 1911 w 10000"/>
                  <a:gd name="connsiteY58" fmla="*/ 9017 h 10000"/>
                  <a:gd name="connsiteX59" fmla="*/ 2001 w 10000"/>
                  <a:gd name="connsiteY59" fmla="*/ 9286 h 10000"/>
                  <a:gd name="connsiteX60" fmla="*/ 1994 w 10000"/>
                  <a:gd name="connsiteY60" fmla="*/ 9573 h 10000"/>
                  <a:gd name="connsiteX61" fmla="*/ 2077 w 10000"/>
                  <a:gd name="connsiteY61" fmla="*/ 9500 h 10000"/>
                  <a:gd name="connsiteX62" fmla="*/ 2263 w 10000"/>
                  <a:gd name="connsiteY62" fmla="*/ 9514 h 10000"/>
                  <a:gd name="connsiteX63" fmla="*/ 2404 w 10000"/>
                  <a:gd name="connsiteY63" fmla="*/ 9573 h 10000"/>
                  <a:gd name="connsiteX64" fmla="*/ 2487 w 10000"/>
                  <a:gd name="connsiteY64" fmla="*/ 9716 h 10000"/>
                  <a:gd name="connsiteX65" fmla="*/ 2531 w 10000"/>
                  <a:gd name="connsiteY65" fmla="*/ 9914 h 10000"/>
                  <a:gd name="connsiteX66" fmla="*/ 2606 w 10000"/>
                  <a:gd name="connsiteY66" fmla="*/ 10000 h 10000"/>
                  <a:gd name="connsiteX67" fmla="*/ 2718 w 10000"/>
                  <a:gd name="connsiteY67" fmla="*/ 9885 h 10000"/>
                  <a:gd name="connsiteX68" fmla="*/ 2794 w 10000"/>
                  <a:gd name="connsiteY68" fmla="*/ 9745 h 10000"/>
                  <a:gd name="connsiteX69" fmla="*/ 2935 w 10000"/>
                  <a:gd name="connsiteY69" fmla="*/ 9573 h 10000"/>
                  <a:gd name="connsiteX70" fmla="*/ 3076 w 10000"/>
                  <a:gd name="connsiteY70" fmla="*/ 9630 h 10000"/>
                  <a:gd name="connsiteX71" fmla="*/ 3211 w 10000"/>
                  <a:gd name="connsiteY71" fmla="*/ 9514 h 10000"/>
                  <a:gd name="connsiteX72" fmla="*/ 3264 w 10000"/>
                  <a:gd name="connsiteY72" fmla="*/ 9615 h 10000"/>
                  <a:gd name="connsiteX73" fmla="*/ 3495 w 10000"/>
                  <a:gd name="connsiteY73" fmla="*/ 9514 h 10000"/>
                  <a:gd name="connsiteX74" fmla="*/ 3428 w 10000"/>
                  <a:gd name="connsiteY74" fmla="*/ 9230 h 10000"/>
                  <a:gd name="connsiteX75" fmla="*/ 3585 w 10000"/>
                  <a:gd name="connsiteY75" fmla="*/ 9017 h 10000"/>
                  <a:gd name="connsiteX76" fmla="*/ 3682 w 10000"/>
                  <a:gd name="connsiteY76" fmla="*/ 9017 h 10000"/>
                  <a:gd name="connsiteX77" fmla="*/ 3877 w 10000"/>
                  <a:gd name="connsiteY77" fmla="*/ 8602 h 10000"/>
                  <a:gd name="connsiteX78" fmla="*/ 3838 w 10000"/>
                  <a:gd name="connsiteY78" fmla="*/ 8232 h 10000"/>
                  <a:gd name="connsiteX79" fmla="*/ 3966 w 10000"/>
                  <a:gd name="connsiteY79" fmla="*/ 8163 h 10000"/>
                  <a:gd name="connsiteX80" fmla="*/ 3928 w 10000"/>
                  <a:gd name="connsiteY80" fmla="*/ 8004 h 10000"/>
                  <a:gd name="connsiteX81" fmla="*/ 4003 w 10000"/>
                  <a:gd name="connsiteY81" fmla="*/ 7808 h 10000"/>
                  <a:gd name="connsiteX82" fmla="*/ 4197 w 10000"/>
                  <a:gd name="connsiteY82" fmla="*/ 7636 h 10000"/>
                  <a:gd name="connsiteX83" fmla="*/ 4226 w 10000"/>
                  <a:gd name="connsiteY83" fmla="*/ 7393 h 10000"/>
                  <a:gd name="connsiteX84" fmla="*/ 4325 w 10000"/>
                  <a:gd name="connsiteY84" fmla="*/ 7278 h 10000"/>
                  <a:gd name="connsiteX85" fmla="*/ 4555 w 10000"/>
                  <a:gd name="connsiteY85" fmla="*/ 6994 h 10000"/>
                  <a:gd name="connsiteX86" fmla="*/ 4639 w 10000"/>
                  <a:gd name="connsiteY86" fmla="*/ 6979 h 10000"/>
                  <a:gd name="connsiteX87" fmla="*/ 4796 w 10000"/>
                  <a:gd name="connsiteY87" fmla="*/ 7165 h 10000"/>
                  <a:gd name="connsiteX88" fmla="*/ 4914 w 10000"/>
                  <a:gd name="connsiteY88" fmla="*/ 7094 h 10000"/>
                  <a:gd name="connsiteX89" fmla="*/ 5027 w 10000"/>
                  <a:gd name="connsiteY89" fmla="*/ 6739 h 10000"/>
                  <a:gd name="connsiteX90" fmla="*/ 5123 w 10000"/>
                  <a:gd name="connsiteY90" fmla="*/ 6721 h 10000"/>
                  <a:gd name="connsiteX91" fmla="*/ 5184 w 10000"/>
                  <a:gd name="connsiteY91" fmla="*/ 6881 h 10000"/>
                  <a:gd name="connsiteX92" fmla="*/ 5257 w 10000"/>
                  <a:gd name="connsiteY92" fmla="*/ 7065 h 10000"/>
                  <a:gd name="connsiteX93" fmla="*/ 5341 w 10000"/>
                  <a:gd name="connsiteY93" fmla="*/ 7050 h 10000"/>
                  <a:gd name="connsiteX94" fmla="*/ 5497 w 10000"/>
                  <a:gd name="connsiteY94" fmla="*/ 6923 h 10000"/>
                  <a:gd name="connsiteX95" fmla="*/ 5645 w 10000"/>
                  <a:gd name="connsiteY95" fmla="*/ 7124 h 10000"/>
                  <a:gd name="connsiteX96" fmla="*/ 5937 w 10000"/>
                  <a:gd name="connsiteY96" fmla="*/ 7065 h 10000"/>
                  <a:gd name="connsiteX97" fmla="*/ 6027 w 10000"/>
                  <a:gd name="connsiteY97" fmla="*/ 6851 h 10000"/>
                  <a:gd name="connsiteX98" fmla="*/ 6148 w 10000"/>
                  <a:gd name="connsiteY98" fmla="*/ 6964 h 10000"/>
                  <a:gd name="connsiteX99" fmla="*/ 6259 w 10000"/>
                  <a:gd name="connsiteY99" fmla="*/ 6964 h 10000"/>
                  <a:gd name="connsiteX100" fmla="*/ 6407 w 10000"/>
                  <a:gd name="connsiteY100" fmla="*/ 6780 h 10000"/>
                  <a:gd name="connsiteX101" fmla="*/ 6407 w 10000"/>
                  <a:gd name="connsiteY101" fmla="*/ 6452 h 10000"/>
                  <a:gd name="connsiteX102" fmla="*/ 6438 w 10000"/>
                  <a:gd name="connsiteY102" fmla="*/ 6282 h 10000"/>
                  <a:gd name="connsiteX103" fmla="*/ 6362 w 10000"/>
                  <a:gd name="connsiteY103" fmla="*/ 6238 h 10000"/>
                  <a:gd name="connsiteX104" fmla="*/ 6483 w 10000"/>
                  <a:gd name="connsiteY104" fmla="*/ 6123 h 10000"/>
                  <a:gd name="connsiteX105" fmla="*/ 6669 w 10000"/>
                  <a:gd name="connsiteY105" fmla="*/ 6025 h 10000"/>
                  <a:gd name="connsiteX106" fmla="*/ 6789 w 10000"/>
                  <a:gd name="connsiteY106" fmla="*/ 6167 h 10000"/>
                  <a:gd name="connsiteX107" fmla="*/ 6820 w 10000"/>
                  <a:gd name="connsiteY107" fmla="*/ 6508 h 10000"/>
                  <a:gd name="connsiteX108" fmla="*/ 6990 w 10000"/>
                  <a:gd name="connsiteY108" fmla="*/ 6893 h 10000"/>
                  <a:gd name="connsiteX109" fmla="*/ 7155 w 10000"/>
                  <a:gd name="connsiteY109" fmla="*/ 6910 h 10000"/>
                  <a:gd name="connsiteX110" fmla="*/ 7200 w 10000"/>
                  <a:gd name="connsiteY110" fmla="*/ 6979 h 10000"/>
                  <a:gd name="connsiteX111" fmla="*/ 7223 w 10000"/>
                  <a:gd name="connsiteY111" fmla="*/ 7124 h 10000"/>
                  <a:gd name="connsiteX112" fmla="*/ 7371 w 10000"/>
                  <a:gd name="connsiteY112" fmla="*/ 7222 h 10000"/>
                  <a:gd name="connsiteX113" fmla="*/ 7521 w 10000"/>
                  <a:gd name="connsiteY113" fmla="*/ 7065 h 10000"/>
                  <a:gd name="connsiteX114" fmla="*/ 7566 w 10000"/>
                  <a:gd name="connsiteY114" fmla="*/ 7320 h 10000"/>
                  <a:gd name="connsiteX115" fmla="*/ 7483 w 10000"/>
                  <a:gd name="connsiteY115" fmla="*/ 7778 h 10000"/>
                  <a:gd name="connsiteX116" fmla="*/ 7394 w 10000"/>
                  <a:gd name="connsiteY116" fmla="*/ 7734 h 10000"/>
                  <a:gd name="connsiteX117" fmla="*/ 7364 w 10000"/>
                  <a:gd name="connsiteY117" fmla="*/ 7962 h 10000"/>
                  <a:gd name="connsiteX118" fmla="*/ 7490 w 10000"/>
                  <a:gd name="connsiteY118" fmla="*/ 8176 h 10000"/>
                  <a:gd name="connsiteX119" fmla="*/ 7521 w 10000"/>
                  <a:gd name="connsiteY119" fmla="*/ 8347 h 10000"/>
                  <a:gd name="connsiteX120" fmla="*/ 7602 w 10000"/>
                  <a:gd name="connsiteY120" fmla="*/ 8232 h 10000"/>
                  <a:gd name="connsiteX121" fmla="*/ 7835 w 10000"/>
                  <a:gd name="connsiteY121" fmla="*/ 7619 h 10000"/>
                  <a:gd name="connsiteX122" fmla="*/ 7894 w 10000"/>
                  <a:gd name="connsiteY122" fmla="*/ 6067 h 10000"/>
                  <a:gd name="connsiteX123" fmla="*/ 7813 w 10000"/>
                  <a:gd name="connsiteY123" fmla="*/ 6010 h 10000"/>
                  <a:gd name="connsiteX124" fmla="*/ 7813 w 10000"/>
                  <a:gd name="connsiteY124" fmla="*/ 5669 h 10000"/>
                  <a:gd name="connsiteX125" fmla="*/ 7692 w 10000"/>
                  <a:gd name="connsiteY125" fmla="*/ 5569 h 10000"/>
                  <a:gd name="connsiteX126" fmla="*/ 7490 w 10000"/>
                  <a:gd name="connsiteY126" fmla="*/ 5738 h 10000"/>
                  <a:gd name="connsiteX127" fmla="*/ 7461 w 10000"/>
                  <a:gd name="connsiteY127" fmla="*/ 5456 h 10000"/>
                  <a:gd name="connsiteX128" fmla="*/ 7341 w 10000"/>
                  <a:gd name="connsiteY128" fmla="*/ 5397 h 10000"/>
                  <a:gd name="connsiteX129" fmla="*/ 7490 w 10000"/>
                  <a:gd name="connsiteY129" fmla="*/ 4730 h 10000"/>
                  <a:gd name="connsiteX130" fmla="*/ 7490 w 10000"/>
                  <a:gd name="connsiteY130" fmla="*/ 4289 h 10000"/>
                  <a:gd name="connsiteX131" fmla="*/ 7573 w 10000"/>
                  <a:gd name="connsiteY131" fmla="*/ 4117 h 10000"/>
                  <a:gd name="connsiteX132" fmla="*/ 7835 w 10000"/>
                  <a:gd name="connsiteY132" fmla="*/ 4002 h 10000"/>
                  <a:gd name="connsiteX133" fmla="*/ 7954 w 10000"/>
                  <a:gd name="connsiteY133" fmla="*/ 3830 h 10000"/>
                  <a:gd name="connsiteX134" fmla="*/ 8133 w 10000"/>
                  <a:gd name="connsiteY134" fmla="*/ 3789 h 10000"/>
                  <a:gd name="connsiteX135" fmla="*/ 8103 w 10000"/>
                  <a:gd name="connsiteY135" fmla="*/ 4002 h 10000"/>
                  <a:gd name="connsiteX136" fmla="*/ 8245 w 10000"/>
                  <a:gd name="connsiteY136" fmla="*/ 3904 h 10000"/>
                  <a:gd name="connsiteX137" fmla="*/ 8335 w 10000"/>
                  <a:gd name="connsiteY137" fmla="*/ 3718 h 10000"/>
                  <a:gd name="connsiteX138" fmla="*/ 8274 w 10000"/>
                  <a:gd name="connsiteY138" fmla="*/ 3617 h 10000"/>
                  <a:gd name="connsiteX139" fmla="*/ 8335 w 10000"/>
                  <a:gd name="connsiteY139" fmla="*/ 3063 h 10000"/>
                  <a:gd name="connsiteX140" fmla="*/ 8454 w 10000"/>
                  <a:gd name="connsiteY140" fmla="*/ 2948 h 10000"/>
                  <a:gd name="connsiteX141" fmla="*/ 8507 w 10000"/>
                  <a:gd name="connsiteY141" fmla="*/ 3104 h 10000"/>
                  <a:gd name="connsiteX142" fmla="*/ 8536 w 10000"/>
                  <a:gd name="connsiteY142" fmla="*/ 3104 h 10000"/>
                  <a:gd name="connsiteX143" fmla="*/ 8626 w 10000"/>
                  <a:gd name="connsiteY143" fmla="*/ 2604 h 10000"/>
                  <a:gd name="connsiteX144" fmla="*/ 8656 w 10000"/>
                  <a:gd name="connsiteY144" fmla="*/ 2604 h 10000"/>
                  <a:gd name="connsiteX145" fmla="*/ 8716 w 10000"/>
                  <a:gd name="connsiteY145" fmla="*/ 3006 h 10000"/>
                  <a:gd name="connsiteX146" fmla="*/ 8746 w 10000"/>
                  <a:gd name="connsiteY146" fmla="*/ 3104 h 10000"/>
                  <a:gd name="connsiteX147" fmla="*/ 8687 w 10000"/>
                  <a:gd name="connsiteY147" fmla="*/ 3391 h 10000"/>
                  <a:gd name="connsiteX148" fmla="*/ 8626 w 10000"/>
                  <a:gd name="connsiteY148" fmla="*/ 3946 h 10000"/>
                  <a:gd name="connsiteX149" fmla="*/ 8566 w 10000"/>
                  <a:gd name="connsiteY149" fmla="*/ 4230 h 10000"/>
                  <a:gd name="connsiteX150" fmla="*/ 8566 w 10000"/>
                  <a:gd name="connsiteY150" fmla="*/ 4730 h 10000"/>
                  <a:gd name="connsiteX151" fmla="*/ 8716 w 10000"/>
                  <a:gd name="connsiteY151" fmla="*/ 5513 h 10000"/>
                  <a:gd name="connsiteX152" fmla="*/ 8828 w 10000"/>
                  <a:gd name="connsiteY152" fmla="*/ 5669 h 10000"/>
                  <a:gd name="connsiteX153" fmla="*/ 8918 w 10000"/>
                  <a:gd name="connsiteY153" fmla="*/ 6067 h 10000"/>
                  <a:gd name="connsiteX154" fmla="*/ 9007 w 10000"/>
                  <a:gd name="connsiteY154" fmla="*/ 5669 h 10000"/>
                  <a:gd name="connsiteX155" fmla="*/ 9007 w 10000"/>
                  <a:gd name="connsiteY155" fmla="*/ 5397 h 10000"/>
                  <a:gd name="connsiteX156" fmla="*/ 9067 w 10000"/>
                  <a:gd name="connsiteY156" fmla="*/ 5341 h 10000"/>
                  <a:gd name="connsiteX157" fmla="*/ 9036 w 10000"/>
                  <a:gd name="connsiteY157" fmla="*/ 5128 h 10000"/>
                  <a:gd name="connsiteX158" fmla="*/ 9067 w 10000"/>
                  <a:gd name="connsiteY158" fmla="*/ 4956 h 10000"/>
                  <a:gd name="connsiteX159" fmla="*/ 8977 w 10000"/>
                  <a:gd name="connsiteY159" fmla="*/ 4627 h 10000"/>
                  <a:gd name="connsiteX160" fmla="*/ 9007 w 10000"/>
                  <a:gd name="connsiteY160" fmla="*/ 4402 h 10000"/>
                  <a:gd name="connsiteX161" fmla="*/ 8977 w 10000"/>
                  <a:gd name="connsiteY161" fmla="*/ 4002 h 10000"/>
                  <a:gd name="connsiteX162" fmla="*/ 8888 w 10000"/>
                  <a:gd name="connsiteY162" fmla="*/ 4117 h 10000"/>
                  <a:gd name="connsiteX163" fmla="*/ 8858 w 10000"/>
                  <a:gd name="connsiteY163" fmla="*/ 3502 h 10000"/>
                  <a:gd name="connsiteX164" fmla="*/ 8858 w 10000"/>
                  <a:gd name="connsiteY164" fmla="*/ 3391 h 10000"/>
                  <a:gd name="connsiteX165" fmla="*/ 9007 w 10000"/>
                  <a:gd name="connsiteY165" fmla="*/ 3161 h 10000"/>
                  <a:gd name="connsiteX166" fmla="*/ 9156 w 10000"/>
                  <a:gd name="connsiteY166" fmla="*/ 3063 h 10000"/>
                  <a:gd name="connsiteX167" fmla="*/ 9268 w 10000"/>
                  <a:gd name="connsiteY167" fmla="*/ 3333 h 10000"/>
                  <a:gd name="connsiteX168" fmla="*/ 9357 w 10000"/>
                  <a:gd name="connsiteY168" fmla="*/ 2334 h 10000"/>
                  <a:gd name="connsiteX169" fmla="*/ 9559 w 10000"/>
                  <a:gd name="connsiteY169" fmla="*/ 2109 h 10000"/>
                  <a:gd name="connsiteX170" fmla="*/ 9440 w 10000"/>
                  <a:gd name="connsiteY170" fmla="*/ 1937 h 10000"/>
                  <a:gd name="connsiteX171" fmla="*/ 9478 w 10000"/>
                  <a:gd name="connsiteY171" fmla="*/ 1780 h 10000"/>
                  <a:gd name="connsiteX172" fmla="*/ 9328 w 10000"/>
                  <a:gd name="connsiteY172" fmla="*/ 1780 h 10000"/>
                  <a:gd name="connsiteX173" fmla="*/ 9238 w 10000"/>
                  <a:gd name="connsiteY173" fmla="*/ 1609 h 10000"/>
                  <a:gd name="connsiteX174" fmla="*/ 9097 w 10000"/>
                  <a:gd name="connsiteY174" fmla="*/ 1381 h 10000"/>
                  <a:gd name="connsiteX175" fmla="*/ 9178 w 10000"/>
                  <a:gd name="connsiteY175" fmla="*/ 1339 h 10000"/>
                  <a:gd name="connsiteX176" fmla="*/ 9238 w 10000"/>
                  <a:gd name="connsiteY176" fmla="*/ 1381 h 10000"/>
                  <a:gd name="connsiteX177" fmla="*/ 9379 w 10000"/>
                  <a:gd name="connsiteY177" fmla="*/ 1224 h 10000"/>
                  <a:gd name="connsiteX178" fmla="*/ 9298 w 10000"/>
                  <a:gd name="connsiteY178" fmla="*/ 1108 h 10000"/>
                  <a:gd name="connsiteX179" fmla="*/ 9268 w 10000"/>
                  <a:gd name="connsiteY179" fmla="*/ 826 h 10000"/>
                  <a:gd name="connsiteX180" fmla="*/ 9357 w 10000"/>
                  <a:gd name="connsiteY180" fmla="*/ 942 h 10000"/>
                  <a:gd name="connsiteX181" fmla="*/ 9590 w 10000"/>
                  <a:gd name="connsiteY181" fmla="*/ 996 h 10000"/>
                  <a:gd name="connsiteX182" fmla="*/ 9680 w 10000"/>
                  <a:gd name="connsiteY182" fmla="*/ 1167 h 10000"/>
                  <a:gd name="connsiteX183" fmla="*/ 9882 w 10000"/>
                  <a:gd name="connsiteY183" fmla="*/ 1108 h 10000"/>
                  <a:gd name="connsiteX184" fmla="*/ 10000 w 10000"/>
                  <a:gd name="connsiteY184" fmla="*/ 883 h 10000"/>
                  <a:gd name="connsiteX185" fmla="*/ 9761 w 10000"/>
                  <a:gd name="connsiteY185" fmla="*/ 826 h 10000"/>
                  <a:gd name="connsiteX186" fmla="*/ 9851 w 10000"/>
                  <a:gd name="connsiteY186" fmla="*/ 498 h 10000"/>
                  <a:gd name="connsiteX187" fmla="*/ 9680 w 10000"/>
                  <a:gd name="connsiteY187" fmla="*/ 284 h 10000"/>
                  <a:gd name="connsiteX188" fmla="*/ 9500 w 10000"/>
                  <a:gd name="connsiteY188" fmla="*/ 441 h 10000"/>
                  <a:gd name="connsiteX189" fmla="*/ 9328 w 10000"/>
                  <a:gd name="connsiteY189" fmla="*/ 172 h 10000"/>
                  <a:gd name="connsiteX190" fmla="*/ 9208 w 10000"/>
                  <a:gd name="connsiteY190" fmla="*/ 56 h 10000"/>
                  <a:gd name="connsiteX191" fmla="*/ 9156 w 10000"/>
                  <a:gd name="connsiteY191" fmla="*/ 113 h 10000"/>
                  <a:gd name="connsiteX192" fmla="*/ 9067 w 10000"/>
                  <a:gd name="connsiteY192" fmla="*/ 0 h 10000"/>
                  <a:gd name="connsiteX193" fmla="*/ 1901 w 10000"/>
                  <a:gd name="connsiteY193" fmla="*/ 7077 h 10000"/>
                  <a:gd name="connsiteX0" fmla="*/ 188 w 10000"/>
                  <a:gd name="connsiteY0" fmla="*/ 4627 h 10000"/>
                  <a:gd name="connsiteX1" fmla="*/ 149 w 10000"/>
                  <a:gd name="connsiteY1" fmla="*/ 4858 h 10000"/>
                  <a:gd name="connsiteX2" fmla="*/ 37 w 10000"/>
                  <a:gd name="connsiteY2" fmla="*/ 4914 h 10000"/>
                  <a:gd name="connsiteX3" fmla="*/ 59 w 10000"/>
                  <a:gd name="connsiteY3" fmla="*/ 5012 h 10000"/>
                  <a:gd name="connsiteX4" fmla="*/ 112 w 10000"/>
                  <a:gd name="connsiteY4" fmla="*/ 5184 h 10000"/>
                  <a:gd name="connsiteX5" fmla="*/ 75 w 10000"/>
                  <a:gd name="connsiteY5" fmla="*/ 5243 h 10000"/>
                  <a:gd name="connsiteX6" fmla="*/ 53 w 10000"/>
                  <a:gd name="connsiteY6" fmla="*/ 5284 h 10000"/>
                  <a:gd name="connsiteX7" fmla="*/ 0 w 10000"/>
                  <a:gd name="connsiteY7" fmla="*/ 5353 h 10000"/>
                  <a:gd name="connsiteX8" fmla="*/ 59 w 10000"/>
                  <a:gd name="connsiteY8" fmla="*/ 5611 h 10000"/>
                  <a:gd name="connsiteX9" fmla="*/ 0 w 10000"/>
                  <a:gd name="connsiteY9" fmla="*/ 5910 h 10000"/>
                  <a:gd name="connsiteX10" fmla="*/ 44 w 10000"/>
                  <a:gd name="connsiteY10" fmla="*/ 5969 h 10000"/>
                  <a:gd name="connsiteX11" fmla="*/ 188 w 10000"/>
                  <a:gd name="connsiteY11" fmla="*/ 6096 h 10000"/>
                  <a:gd name="connsiteX12" fmla="*/ 276 w 10000"/>
                  <a:gd name="connsiteY12" fmla="*/ 6123 h 10000"/>
                  <a:gd name="connsiteX13" fmla="*/ 306 w 10000"/>
                  <a:gd name="connsiteY13" fmla="*/ 6238 h 10000"/>
                  <a:gd name="connsiteX14" fmla="*/ 366 w 10000"/>
                  <a:gd name="connsiteY14" fmla="*/ 6282 h 10000"/>
                  <a:gd name="connsiteX15" fmla="*/ 396 w 10000"/>
                  <a:gd name="connsiteY15" fmla="*/ 6452 h 10000"/>
                  <a:gd name="connsiteX16" fmla="*/ 351 w 10000"/>
                  <a:gd name="connsiteY16" fmla="*/ 6680 h 10000"/>
                  <a:gd name="connsiteX17" fmla="*/ 366 w 10000"/>
                  <a:gd name="connsiteY17" fmla="*/ 6795 h 10000"/>
                  <a:gd name="connsiteX18" fmla="*/ 523 w 10000"/>
                  <a:gd name="connsiteY18" fmla="*/ 6807 h 10000"/>
                  <a:gd name="connsiteX19" fmla="*/ 576 w 10000"/>
                  <a:gd name="connsiteY19" fmla="*/ 6964 h 10000"/>
                  <a:gd name="connsiteX20" fmla="*/ 635 w 10000"/>
                  <a:gd name="connsiteY20" fmla="*/ 7065 h 10000"/>
                  <a:gd name="connsiteX21" fmla="*/ 717 w 10000"/>
                  <a:gd name="connsiteY21" fmla="*/ 7065 h 10000"/>
                  <a:gd name="connsiteX22" fmla="*/ 777 w 10000"/>
                  <a:gd name="connsiteY22" fmla="*/ 7293 h 10000"/>
                  <a:gd name="connsiteX23" fmla="*/ 784 w 10000"/>
                  <a:gd name="connsiteY23" fmla="*/ 7423 h 10000"/>
                  <a:gd name="connsiteX24" fmla="*/ 799 w 10000"/>
                  <a:gd name="connsiteY24" fmla="*/ 7577 h 10000"/>
                  <a:gd name="connsiteX25" fmla="*/ 732 w 10000"/>
                  <a:gd name="connsiteY25" fmla="*/ 7619 h 10000"/>
                  <a:gd name="connsiteX26" fmla="*/ 754 w 10000"/>
                  <a:gd name="connsiteY26" fmla="*/ 7663 h 10000"/>
                  <a:gd name="connsiteX27" fmla="*/ 703 w 10000"/>
                  <a:gd name="connsiteY27" fmla="*/ 7722 h 10000"/>
                  <a:gd name="connsiteX28" fmla="*/ 799 w 10000"/>
                  <a:gd name="connsiteY28" fmla="*/ 7791 h 10000"/>
                  <a:gd name="connsiteX29" fmla="*/ 799 w 10000"/>
                  <a:gd name="connsiteY29" fmla="*/ 7906 h 10000"/>
                  <a:gd name="connsiteX30" fmla="*/ 777 w 10000"/>
                  <a:gd name="connsiteY30" fmla="*/ 8119 h 10000"/>
                  <a:gd name="connsiteX31" fmla="*/ 799 w 10000"/>
                  <a:gd name="connsiteY31" fmla="*/ 8291 h 10000"/>
                  <a:gd name="connsiteX32" fmla="*/ 889 w 10000"/>
                  <a:gd name="connsiteY32" fmla="*/ 8404 h 10000"/>
                  <a:gd name="connsiteX33" fmla="*/ 1007 w 10000"/>
                  <a:gd name="connsiteY33" fmla="*/ 8516 h 10000"/>
                  <a:gd name="connsiteX34" fmla="*/ 1068 w 10000"/>
                  <a:gd name="connsiteY34" fmla="*/ 8732 h 10000"/>
                  <a:gd name="connsiteX35" fmla="*/ 1068 w 10000"/>
                  <a:gd name="connsiteY35" fmla="*/ 8786 h 10000"/>
                  <a:gd name="connsiteX36" fmla="*/ 1180 w 10000"/>
                  <a:gd name="connsiteY36" fmla="*/ 8845 h 10000"/>
                  <a:gd name="connsiteX37" fmla="*/ 1254 w 10000"/>
                  <a:gd name="connsiteY37" fmla="*/ 9144 h 10000"/>
                  <a:gd name="connsiteX38" fmla="*/ 1293 w 10000"/>
                  <a:gd name="connsiteY38" fmla="*/ 9201 h 10000"/>
                  <a:gd name="connsiteX39" fmla="*/ 1330 w 10000"/>
                  <a:gd name="connsiteY39" fmla="*/ 9201 h 10000"/>
                  <a:gd name="connsiteX40" fmla="*/ 1397 w 10000"/>
                  <a:gd name="connsiteY40" fmla="*/ 9429 h 10000"/>
                  <a:gd name="connsiteX41" fmla="*/ 1568 w 10000"/>
                  <a:gd name="connsiteY41" fmla="*/ 9286 h 10000"/>
                  <a:gd name="connsiteX42" fmla="*/ 1599 w 10000"/>
                  <a:gd name="connsiteY42" fmla="*/ 9343 h 10000"/>
                  <a:gd name="connsiteX43" fmla="*/ 1681 w 10000"/>
                  <a:gd name="connsiteY43" fmla="*/ 9073 h 10000"/>
                  <a:gd name="connsiteX44" fmla="*/ 1591 w 10000"/>
                  <a:gd name="connsiteY44" fmla="*/ 8958 h 10000"/>
                  <a:gd name="connsiteX45" fmla="*/ 1420 w 10000"/>
                  <a:gd name="connsiteY45" fmla="*/ 8347 h 10000"/>
                  <a:gd name="connsiteX46" fmla="*/ 1420 w 10000"/>
                  <a:gd name="connsiteY46" fmla="*/ 8291 h 10000"/>
                  <a:gd name="connsiteX47" fmla="*/ 1471 w 10000"/>
                  <a:gd name="connsiteY47" fmla="*/ 7962 h 10000"/>
                  <a:gd name="connsiteX48" fmla="*/ 1561 w 10000"/>
                  <a:gd name="connsiteY48" fmla="*/ 7962 h 10000"/>
                  <a:gd name="connsiteX49" fmla="*/ 1651 w 10000"/>
                  <a:gd name="connsiteY49" fmla="*/ 7962 h 10000"/>
                  <a:gd name="connsiteX50" fmla="*/ 1793 w 10000"/>
                  <a:gd name="connsiteY50" fmla="*/ 7791 h 10000"/>
                  <a:gd name="connsiteX51" fmla="*/ 1883 w 10000"/>
                  <a:gd name="connsiteY51" fmla="*/ 7962 h 10000"/>
                  <a:gd name="connsiteX52" fmla="*/ 1853 w 10000"/>
                  <a:gd name="connsiteY52" fmla="*/ 8119 h 10000"/>
                  <a:gd name="connsiteX53" fmla="*/ 1763 w 10000"/>
                  <a:gd name="connsiteY53" fmla="*/ 8119 h 10000"/>
                  <a:gd name="connsiteX54" fmla="*/ 1733 w 10000"/>
                  <a:gd name="connsiteY54" fmla="*/ 8291 h 10000"/>
                  <a:gd name="connsiteX55" fmla="*/ 1733 w 10000"/>
                  <a:gd name="connsiteY55" fmla="*/ 8516 h 10000"/>
                  <a:gd name="connsiteX56" fmla="*/ 2032 w 10000"/>
                  <a:gd name="connsiteY56" fmla="*/ 8901 h 10000"/>
                  <a:gd name="connsiteX57" fmla="*/ 2001 w 10000"/>
                  <a:gd name="connsiteY57" fmla="*/ 9017 h 10000"/>
                  <a:gd name="connsiteX58" fmla="*/ 1911 w 10000"/>
                  <a:gd name="connsiteY58" fmla="*/ 9017 h 10000"/>
                  <a:gd name="connsiteX59" fmla="*/ 2001 w 10000"/>
                  <a:gd name="connsiteY59" fmla="*/ 9286 h 10000"/>
                  <a:gd name="connsiteX60" fmla="*/ 1994 w 10000"/>
                  <a:gd name="connsiteY60" fmla="*/ 9573 h 10000"/>
                  <a:gd name="connsiteX61" fmla="*/ 2077 w 10000"/>
                  <a:gd name="connsiteY61" fmla="*/ 9500 h 10000"/>
                  <a:gd name="connsiteX62" fmla="*/ 2263 w 10000"/>
                  <a:gd name="connsiteY62" fmla="*/ 9514 h 10000"/>
                  <a:gd name="connsiteX63" fmla="*/ 2404 w 10000"/>
                  <a:gd name="connsiteY63" fmla="*/ 9573 h 10000"/>
                  <a:gd name="connsiteX64" fmla="*/ 2487 w 10000"/>
                  <a:gd name="connsiteY64" fmla="*/ 9716 h 10000"/>
                  <a:gd name="connsiteX65" fmla="*/ 2531 w 10000"/>
                  <a:gd name="connsiteY65" fmla="*/ 9914 h 10000"/>
                  <a:gd name="connsiteX66" fmla="*/ 2606 w 10000"/>
                  <a:gd name="connsiteY66" fmla="*/ 10000 h 10000"/>
                  <a:gd name="connsiteX67" fmla="*/ 2718 w 10000"/>
                  <a:gd name="connsiteY67" fmla="*/ 9885 h 10000"/>
                  <a:gd name="connsiteX68" fmla="*/ 2794 w 10000"/>
                  <a:gd name="connsiteY68" fmla="*/ 9745 h 10000"/>
                  <a:gd name="connsiteX69" fmla="*/ 2935 w 10000"/>
                  <a:gd name="connsiteY69" fmla="*/ 9573 h 10000"/>
                  <a:gd name="connsiteX70" fmla="*/ 3076 w 10000"/>
                  <a:gd name="connsiteY70" fmla="*/ 9630 h 10000"/>
                  <a:gd name="connsiteX71" fmla="*/ 3211 w 10000"/>
                  <a:gd name="connsiteY71" fmla="*/ 9514 h 10000"/>
                  <a:gd name="connsiteX72" fmla="*/ 3264 w 10000"/>
                  <a:gd name="connsiteY72" fmla="*/ 9615 h 10000"/>
                  <a:gd name="connsiteX73" fmla="*/ 3495 w 10000"/>
                  <a:gd name="connsiteY73" fmla="*/ 9514 h 10000"/>
                  <a:gd name="connsiteX74" fmla="*/ 3428 w 10000"/>
                  <a:gd name="connsiteY74" fmla="*/ 9230 h 10000"/>
                  <a:gd name="connsiteX75" fmla="*/ 3585 w 10000"/>
                  <a:gd name="connsiteY75" fmla="*/ 9017 h 10000"/>
                  <a:gd name="connsiteX76" fmla="*/ 3682 w 10000"/>
                  <a:gd name="connsiteY76" fmla="*/ 9017 h 10000"/>
                  <a:gd name="connsiteX77" fmla="*/ 3877 w 10000"/>
                  <a:gd name="connsiteY77" fmla="*/ 8602 h 10000"/>
                  <a:gd name="connsiteX78" fmla="*/ 3838 w 10000"/>
                  <a:gd name="connsiteY78" fmla="*/ 8232 h 10000"/>
                  <a:gd name="connsiteX79" fmla="*/ 3966 w 10000"/>
                  <a:gd name="connsiteY79" fmla="*/ 8163 h 10000"/>
                  <a:gd name="connsiteX80" fmla="*/ 3928 w 10000"/>
                  <a:gd name="connsiteY80" fmla="*/ 8004 h 10000"/>
                  <a:gd name="connsiteX81" fmla="*/ 4003 w 10000"/>
                  <a:gd name="connsiteY81" fmla="*/ 7808 h 10000"/>
                  <a:gd name="connsiteX82" fmla="*/ 4197 w 10000"/>
                  <a:gd name="connsiteY82" fmla="*/ 7636 h 10000"/>
                  <a:gd name="connsiteX83" fmla="*/ 4226 w 10000"/>
                  <a:gd name="connsiteY83" fmla="*/ 7393 h 10000"/>
                  <a:gd name="connsiteX84" fmla="*/ 4325 w 10000"/>
                  <a:gd name="connsiteY84" fmla="*/ 7278 h 10000"/>
                  <a:gd name="connsiteX85" fmla="*/ 4555 w 10000"/>
                  <a:gd name="connsiteY85" fmla="*/ 6994 h 10000"/>
                  <a:gd name="connsiteX86" fmla="*/ 4639 w 10000"/>
                  <a:gd name="connsiteY86" fmla="*/ 6979 h 10000"/>
                  <a:gd name="connsiteX87" fmla="*/ 4796 w 10000"/>
                  <a:gd name="connsiteY87" fmla="*/ 7165 h 10000"/>
                  <a:gd name="connsiteX88" fmla="*/ 4914 w 10000"/>
                  <a:gd name="connsiteY88" fmla="*/ 7094 h 10000"/>
                  <a:gd name="connsiteX89" fmla="*/ 5027 w 10000"/>
                  <a:gd name="connsiteY89" fmla="*/ 6739 h 10000"/>
                  <a:gd name="connsiteX90" fmla="*/ 5123 w 10000"/>
                  <a:gd name="connsiteY90" fmla="*/ 6721 h 10000"/>
                  <a:gd name="connsiteX91" fmla="*/ 5184 w 10000"/>
                  <a:gd name="connsiteY91" fmla="*/ 6881 h 10000"/>
                  <a:gd name="connsiteX92" fmla="*/ 5257 w 10000"/>
                  <a:gd name="connsiteY92" fmla="*/ 7065 h 10000"/>
                  <a:gd name="connsiteX93" fmla="*/ 5341 w 10000"/>
                  <a:gd name="connsiteY93" fmla="*/ 7050 h 10000"/>
                  <a:gd name="connsiteX94" fmla="*/ 5497 w 10000"/>
                  <a:gd name="connsiteY94" fmla="*/ 6923 h 10000"/>
                  <a:gd name="connsiteX95" fmla="*/ 5645 w 10000"/>
                  <a:gd name="connsiteY95" fmla="*/ 7124 h 10000"/>
                  <a:gd name="connsiteX96" fmla="*/ 5937 w 10000"/>
                  <a:gd name="connsiteY96" fmla="*/ 7065 h 10000"/>
                  <a:gd name="connsiteX97" fmla="*/ 6027 w 10000"/>
                  <a:gd name="connsiteY97" fmla="*/ 6851 h 10000"/>
                  <a:gd name="connsiteX98" fmla="*/ 6148 w 10000"/>
                  <a:gd name="connsiteY98" fmla="*/ 6964 h 10000"/>
                  <a:gd name="connsiteX99" fmla="*/ 6259 w 10000"/>
                  <a:gd name="connsiteY99" fmla="*/ 6964 h 10000"/>
                  <a:gd name="connsiteX100" fmla="*/ 6407 w 10000"/>
                  <a:gd name="connsiteY100" fmla="*/ 6780 h 10000"/>
                  <a:gd name="connsiteX101" fmla="*/ 6407 w 10000"/>
                  <a:gd name="connsiteY101" fmla="*/ 6452 h 10000"/>
                  <a:gd name="connsiteX102" fmla="*/ 6438 w 10000"/>
                  <a:gd name="connsiteY102" fmla="*/ 6282 h 10000"/>
                  <a:gd name="connsiteX103" fmla="*/ 6362 w 10000"/>
                  <a:gd name="connsiteY103" fmla="*/ 6238 h 10000"/>
                  <a:gd name="connsiteX104" fmla="*/ 6483 w 10000"/>
                  <a:gd name="connsiteY104" fmla="*/ 6123 h 10000"/>
                  <a:gd name="connsiteX105" fmla="*/ 6669 w 10000"/>
                  <a:gd name="connsiteY105" fmla="*/ 6025 h 10000"/>
                  <a:gd name="connsiteX106" fmla="*/ 6789 w 10000"/>
                  <a:gd name="connsiteY106" fmla="*/ 6167 h 10000"/>
                  <a:gd name="connsiteX107" fmla="*/ 6820 w 10000"/>
                  <a:gd name="connsiteY107" fmla="*/ 6508 h 10000"/>
                  <a:gd name="connsiteX108" fmla="*/ 6990 w 10000"/>
                  <a:gd name="connsiteY108" fmla="*/ 6893 h 10000"/>
                  <a:gd name="connsiteX109" fmla="*/ 7155 w 10000"/>
                  <a:gd name="connsiteY109" fmla="*/ 6910 h 10000"/>
                  <a:gd name="connsiteX110" fmla="*/ 7200 w 10000"/>
                  <a:gd name="connsiteY110" fmla="*/ 6979 h 10000"/>
                  <a:gd name="connsiteX111" fmla="*/ 7223 w 10000"/>
                  <a:gd name="connsiteY111" fmla="*/ 7124 h 10000"/>
                  <a:gd name="connsiteX112" fmla="*/ 7371 w 10000"/>
                  <a:gd name="connsiteY112" fmla="*/ 7222 h 10000"/>
                  <a:gd name="connsiteX113" fmla="*/ 7521 w 10000"/>
                  <a:gd name="connsiteY113" fmla="*/ 7065 h 10000"/>
                  <a:gd name="connsiteX114" fmla="*/ 7566 w 10000"/>
                  <a:gd name="connsiteY114" fmla="*/ 7320 h 10000"/>
                  <a:gd name="connsiteX115" fmla="*/ 7483 w 10000"/>
                  <a:gd name="connsiteY115" fmla="*/ 7778 h 10000"/>
                  <a:gd name="connsiteX116" fmla="*/ 7394 w 10000"/>
                  <a:gd name="connsiteY116" fmla="*/ 7734 h 10000"/>
                  <a:gd name="connsiteX117" fmla="*/ 7364 w 10000"/>
                  <a:gd name="connsiteY117" fmla="*/ 7962 h 10000"/>
                  <a:gd name="connsiteX118" fmla="*/ 7490 w 10000"/>
                  <a:gd name="connsiteY118" fmla="*/ 8176 h 10000"/>
                  <a:gd name="connsiteX119" fmla="*/ 7521 w 10000"/>
                  <a:gd name="connsiteY119" fmla="*/ 8347 h 10000"/>
                  <a:gd name="connsiteX120" fmla="*/ 7602 w 10000"/>
                  <a:gd name="connsiteY120" fmla="*/ 8232 h 10000"/>
                  <a:gd name="connsiteX121" fmla="*/ 7835 w 10000"/>
                  <a:gd name="connsiteY121" fmla="*/ 7619 h 10000"/>
                  <a:gd name="connsiteX122" fmla="*/ 7894 w 10000"/>
                  <a:gd name="connsiteY122" fmla="*/ 6067 h 10000"/>
                  <a:gd name="connsiteX123" fmla="*/ 7813 w 10000"/>
                  <a:gd name="connsiteY123" fmla="*/ 6010 h 10000"/>
                  <a:gd name="connsiteX124" fmla="*/ 7813 w 10000"/>
                  <a:gd name="connsiteY124" fmla="*/ 5669 h 10000"/>
                  <a:gd name="connsiteX125" fmla="*/ 7692 w 10000"/>
                  <a:gd name="connsiteY125" fmla="*/ 5569 h 10000"/>
                  <a:gd name="connsiteX126" fmla="*/ 7490 w 10000"/>
                  <a:gd name="connsiteY126" fmla="*/ 5738 h 10000"/>
                  <a:gd name="connsiteX127" fmla="*/ 7461 w 10000"/>
                  <a:gd name="connsiteY127" fmla="*/ 5456 h 10000"/>
                  <a:gd name="connsiteX128" fmla="*/ 7341 w 10000"/>
                  <a:gd name="connsiteY128" fmla="*/ 5397 h 10000"/>
                  <a:gd name="connsiteX129" fmla="*/ 7490 w 10000"/>
                  <a:gd name="connsiteY129" fmla="*/ 4730 h 10000"/>
                  <a:gd name="connsiteX130" fmla="*/ 7490 w 10000"/>
                  <a:gd name="connsiteY130" fmla="*/ 4289 h 10000"/>
                  <a:gd name="connsiteX131" fmla="*/ 7573 w 10000"/>
                  <a:gd name="connsiteY131" fmla="*/ 4117 h 10000"/>
                  <a:gd name="connsiteX132" fmla="*/ 7835 w 10000"/>
                  <a:gd name="connsiteY132" fmla="*/ 4002 h 10000"/>
                  <a:gd name="connsiteX133" fmla="*/ 7954 w 10000"/>
                  <a:gd name="connsiteY133" fmla="*/ 3830 h 10000"/>
                  <a:gd name="connsiteX134" fmla="*/ 8133 w 10000"/>
                  <a:gd name="connsiteY134" fmla="*/ 3789 h 10000"/>
                  <a:gd name="connsiteX135" fmla="*/ 8103 w 10000"/>
                  <a:gd name="connsiteY135" fmla="*/ 4002 h 10000"/>
                  <a:gd name="connsiteX136" fmla="*/ 8245 w 10000"/>
                  <a:gd name="connsiteY136" fmla="*/ 3904 h 10000"/>
                  <a:gd name="connsiteX137" fmla="*/ 8335 w 10000"/>
                  <a:gd name="connsiteY137" fmla="*/ 3718 h 10000"/>
                  <a:gd name="connsiteX138" fmla="*/ 8274 w 10000"/>
                  <a:gd name="connsiteY138" fmla="*/ 3617 h 10000"/>
                  <a:gd name="connsiteX139" fmla="*/ 8335 w 10000"/>
                  <a:gd name="connsiteY139" fmla="*/ 3063 h 10000"/>
                  <a:gd name="connsiteX140" fmla="*/ 8454 w 10000"/>
                  <a:gd name="connsiteY140" fmla="*/ 2948 h 10000"/>
                  <a:gd name="connsiteX141" fmla="*/ 8507 w 10000"/>
                  <a:gd name="connsiteY141" fmla="*/ 3104 h 10000"/>
                  <a:gd name="connsiteX142" fmla="*/ 8536 w 10000"/>
                  <a:gd name="connsiteY142" fmla="*/ 3104 h 10000"/>
                  <a:gd name="connsiteX143" fmla="*/ 8626 w 10000"/>
                  <a:gd name="connsiteY143" fmla="*/ 2604 h 10000"/>
                  <a:gd name="connsiteX144" fmla="*/ 8656 w 10000"/>
                  <a:gd name="connsiteY144" fmla="*/ 2604 h 10000"/>
                  <a:gd name="connsiteX145" fmla="*/ 8716 w 10000"/>
                  <a:gd name="connsiteY145" fmla="*/ 3006 h 10000"/>
                  <a:gd name="connsiteX146" fmla="*/ 8746 w 10000"/>
                  <a:gd name="connsiteY146" fmla="*/ 3104 h 10000"/>
                  <a:gd name="connsiteX147" fmla="*/ 8687 w 10000"/>
                  <a:gd name="connsiteY147" fmla="*/ 3391 h 10000"/>
                  <a:gd name="connsiteX148" fmla="*/ 8626 w 10000"/>
                  <a:gd name="connsiteY148" fmla="*/ 3946 h 10000"/>
                  <a:gd name="connsiteX149" fmla="*/ 8566 w 10000"/>
                  <a:gd name="connsiteY149" fmla="*/ 4230 h 10000"/>
                  <a:gd name="connsiteX150" fmla="*/ 8566 w 10000"/>
                  <a:gd name="connsiteY150" fmla="*/ 4730 h 10000"/>
                  <a:gd name="connsiteX151" fmla="*/ 8716 w 10000"/>
                  <a:gd name="connsiteY151" fmla="*/ 5513 h 10000"/>
                  <a:gd name="connsiteX152" fmla="*/ 8828 w 10000"/>
                  <a:gd name="connsiteY152" fmla="*/ 5669 h 10000"/>
                  <a:gd name="connsiteX153" fmla="*/ 8918 w 10000"/>
                  <a:gd name="connsiteY153" fmla="*/ 6067 h 10000"/>
                  <a:gd name="connsiteX154" fmla="*/ 9007 w 10000"/>
                  <a:gd name="connsiteY154" fmla="*/ 5669 h 10000"/>
                  <a:gd name="connsiteX155" fmla="*/ 9007 w 10000"/>
                  <a:gd name="connsiteY155" fmla="*/ 5397 h 10000"/>
                  <a:gd name="connsiteX156" fmla="*/ 9067 w 10000"/>
                  <a:gd name="connsiteY156" fmla="*/ 5341 h 10000"/>
                  <a:gd name="connsiteX157" fmla="*/ 9036 w 10000"/>
                  <a:gd name="connsiteY157" fmla="*/ 5128 h 10000"/>
                  <a:gd name="connsiteX158" fmla="*/ 9067 w 10000"/>
                  <a:gd name="connsiteY158" fmla="*/ 4956 h 10000"/>
                  <a:gd name="connsiteX159" fmla="*/ 8977 w 10000"/>
                  <a:gd name="connsiteY159" fmla="*/ 4627 h 10000"/>
                  <a:gd name="connsiteX160" fmla="*/ 9007 w 10000"/>
                  <a:gd name="connsiteY160" fmla="*/ 4402 h 10000"/>
                  <a:gd name="connsiteX161" fmla="*/ 8977 w 10000"/>
                  <a:gd name="connsiteY161" fmla="*/ 4002 h 10000"/>
                  <a:gd name="connsiteX162" fmla="*/ 8888 w 10000"/>
                  <a:gd name="connsiteY162" fmla="*/ 4117 h 10000"/>
                  <a:gd name="connsiteX163" fmla="*/ 8858 w 10000"/>
                  <a:gd name="connsiteY163" fmla="*/ 3502 h 10000"/>
                  <a:gd name="connsiteX164" fmla="*/ 8858 w 10000"/>
                  <a:gd name="connsiteY164" fmla="*/ 3391 h 10000"/>
                  <a:gd name="connsiteX165" fmla="*/ 9007 w 10000"/>
                  <a:gd name="connsiteY165" fmla="*/ 3161 h 10000"/>
                  <a:gd name="connsiteX166" fmla="*/ 9156 w 10000"/>
                  <a:gd name="connsiteY166" fmla="*/ 3063 h 10000"/>
                  <a:gd name="connsiteX167" fmla="*/ 9268 w 10000"/>
                  <a:gd name="connsiteY167" fmla="*/ 3333 h 10000"/>
                  <a:gd name="connsiteX168" fmla="*/ 9357 w 10000"/>
                  <a:gd name="connsiteY168" fmla="*/ 2334 h 10000"/>
                  <a:gd name="connsiteX169" fmla="*/ 9559 w 10000"/>
                  <a:gd name="connsiteY169" fmla="*/ 2109 h 10000"/>
                  <a:gd name="connsiteX170" fmla="*/ 9440 w 10000"/>
                  <a:gd name="connsiteY170" fmla="*/ 1937 h 10000"/>
                  <a:gd name="connsiteX171" fmla="*/ 9478 w 10000"/>
                  <a:gd name="connsiteY171" fmla="*/ 1780 h 10000"/>
                  <a:gd name="connsiteX172" fmla="*/ 9328 w 10000"/>
                  <a:gd name="connsiteY172" fmla="*/ 1780 h 10000"/>
                  <a:gd name="connsiteX173" fmla="*/ 9238 w 10000"/>
                  <a:gd name="connsiteY173" fmla="*/ 1609 h 10000"/>
                  <a:gd name="connsiteX174" fmla="*/ 9097 w 10000"/>
                  <a:gd name="connsiteY174" fmla="*/ 1381 h 10000"/>
                  <a:gd name="connsiteX175" fmla="*/ 9178 w 10000"/>
                  <a:gd name="connsiteY175" fmla="*/ 1339 h 10000"/>
                  <a:gd name="connsiteX176" fmla="*/ 9238 w 10000"/>
                  <a:gd name="connsiteY176" fmla="*/ 1381 h 10000"/>
                  <a:gd name="connsiteX177" fmla="*/ 9379 w 10000"/>
                  <a:gd name="connsiteY177" fmla="*/ 1224 h 10000"/>
                  <a:gd name="connsiteX178" fmla="*/ 9298 w 10000"/>
                  <a:gd name="connsiteY178" fmla="*/ 1108 h 10000"/>
                  <a:gd name="connsiteX179" fmla="*/ 9268 w 10000"/>
                  <a:gd name="connsiteY179" fmla="*/ 826 h 10000"/>
                  <a:gd name="connsiteX180" fmla="*/ 9357 w 10000"/>
                  <a:gd name="connsiteY180" fmla="*/ 942 h 10000"/>
                  <a:gd name="connsiteX181" fmla="*/ 9590 w 10000"/>
                  <a:gd name="connsiteY181" fmla="*/ 996 h 10000"/>
                  <a:gd name="connsiteX182" fmla="*/ 9680 w 10000"/>
                  <a:gd name="connsiteY182" fmla="*/ 1167 h 10000"/>
                  <a:gd name="connsiteX183" fmla="*/ 9882 w 10000"/>
                  <a:gd name="connsiteY183" fmla="*/ 1108 h 10000"/>
                  <a:gd name="connsiteX184" fmla="*/ 10000 w 10000"/>
                  <a:gd name="connsiteY184" fmla="*/ 883 h 10000"/>
                  <a:gd name="connsiteX185" fmla="*/ 9761 w 10000"/>
                  <a:gd name="connsiteY185" fmla="*/ 826 h 10000"/>
                  <a:gd name="connsiteX186" fmla="*/ 9851 w 10000"/>
                  <a:gd name="connsiteY186" fmla="*/ 498 h 10000"/>
                  <a:gd name="connsiteX187" fmla="*/ 9680 w 10000"/>
                  <a:gd name="connsiteY187" fmla="*/ 284 h 10000"/>
                  <a:gd name="connsiteX188" fmla="*/ 9500 w 10000"/>
                  <a:gd name="connsiteY188" fmla="*/ 441 h 10000"/>
                  <a:gd name="connsiteX189" fmla="*/ 9328 w 10000"/>
                  <a:gd name="connsiteY189" fmla="*/ 172 h 10000"/>
                  <a:gd name="connsiteX190" fmla="*/ 9208 w 10000"/>
                  <a:gd name="connsiteY190" fmla="*/ 56 h 10000"/>
                  <a:gd name="connsiteX191" fmla="*/ 9156 w 10000"/>
                  <a:gd name="connsiteY191" fmla="*/ 113 h 10000"/>
                  <a:gd name="connsiteX192" fmla="*/ 9067 w 10000"/>
                  <a:gd name="connsiteY192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</a:cxnLst>
                <a:rect l="l" t="t" r="r" b="b"/>
                <a:pathLst>
                  <a:path w="10000" h="10000">
                    <a:moveTo>
                      <a:pt x="188" y="4627"/>
                    </a:moveTo>
                    <a:lnTo>
                      <a:pt x="149" y="4858"/>
                    </a:lnTo>
                    <a:cubicBezTo>
                      <a:pt x="112" y="4877"/>
                      <a:pt x="74" y="4895"/>
                      <a:pt x="37" y="4914"/>
                    </a:cubicBezTo>
                    <a:cubicBezTo>
                      <a:pt x="44" y="4947"/>
                      <a:pt x="52" y="4979"/>
                      <a:pt x="59" y="5012"/>
                    </a:cubicBezTo>
                    <a:cubicBezTo>
                      <a:pt x="77" y="5069"/>
                      <a:pt x="94" y="5127"/>
                      <a:pt x="112" y="5184"/>
                    </a:cubicBezTo>
                    <a:cubicBezTo>
                      <a:pt x="100" y="5204"/>
                      <a:pt x="87" y="5223"/>
                      <a:pt x="75" y="5243"/>
                    </a:cubicBezTo>
                    <a:cubicBezTo>
                      <a:pt x="68" y="5257"/>
                      <a:pt x="60" y="5270"/>
                      <a:pt x="53" y="5284"/>
                    </a:cubicBezTo>
                    <a:cubicBezTo>
                      <a:pt x="35" y="5307"/>
                      <a:pt x="18" y="5330"/>
                      <a:pt x="0" y="5353"/>
                    </a:cubicBezTo>
                    <a:cubicBezTo>
                      <a:pt x="20" y="5439"/>
                      <a:pt x="39" y="5525"/>
                      <a:pt x="59" y="5611"/>
                    </a:cubicBezTo>
                    <a:cubicBezTo>
                      <a:pt x="39" y="5711"/>
                      <a:pt x="20" y="5810"/>
                      <a:pt x="0" y="5910"/>
                    </a:cubicBezTo>
                    <a:lnTo>
                      <a:pt x="44" y="5969"/>
                    </a:lnTo>
                    <a:lnTo>
                      <a:pt x="188" y="6096"/>
                    </a:lnTo>
                    <a:lnTo>
                      <a:pt x="276" y="6123"/>
                    </a:lnTo>
                    <a:cubicBezTo>
                      <a:pt x="286" y="6161"/>
                      <a:pt x="296" y="6200"/>
                      <a:pt x="306" y="6238"/>
                    </a:cubicBezTo>
                    <a:cubicBezTo>
                      <a:pt x="326" y="6253"/>
                      <a:pt x="346" y="6267"/>
                      <a:pt x="366" y="6282"/>
                    </a:cubicBezTo>
                    <a:cubicBezTo>
                      <a:pt x="376" y="6339"/>
                      <a:pt x="386" y="6395"/>
                      <a:pt x="396" y="6452"/>
                    </a:cubicBezTo>
                    <a:lnTo>
                      <a:pt x="351" y="6680"/>
                    </a:lnTo>
                    <a:cubicBezTo>
                      <a:pt x="356" y="6718"/>
                      <a:pt x="361" y="6757"/>
                      <a:pt x="366" y="6795"/>
                    </a:cubicBezTo>
                    <a:lnTo>
                      <a:pt x="523" y="6807"/>
                    </a:lnTo>
                    <a:cubicBezTo>
                      <a:pt x="541" y="6859"/>
                      <a:pt x="558" y="6912"/>
                      <a:pt x="576" y="6964"/>
                    </a:cubicBezTo>
                    <a:cubicBezTo>
                      <a:pt x="596" y="6998"/>
                      <a:pt x="615" y="7031"/>
                      <a:pt x="635" y="7065"/>
                    </a:cubicBezTo>
                    <a:lnTo>
                      <a:pt x="717" y="7065"/>
                    </a:lnTo>
                    <a:lnTo>
                      <a:pt x="777" y="7293"/>
                    </a:lnTo>
                    <a:cubicBezTo>
                      <a:pt x="779" y="7336"/>
                      <a:pt x="782" y="7380"/>
                      <a:pt x="784" y="7423"/>
                    </a:cubicBezTo>
                    <a:cubicBezTo>
                      <a:pt x="789" y="7474"/>
                      <a:pt x="794" y="7526"/>
                      <a:pt x="799" y="7577"/>
                    </a:cubicBezTo>
                    <a:lnTo>
                      <a:pt x="732" y="7619"/>
                    </a:lnTo>
                    <a:cubicBezTo>
                      <a:pt x="739" y="7634"/>
                      <a:pt x="747" y="7648"/>
                      <a:pt x="754" y="7663"/>
                    </a:cubicBezTo>
                    <a:cubicBezTo>
                      <a:pt x="737" y="7683"/>
                      <a:pt x="720" y="7702"/>
                      <a:pt x="703" y="7722"/>
                    </a:cubicBezTo>
                    <a:lnTo>
                      <a:pt x="799" y="7791"/>
                    </a:lnTo>
                    <a:lnTo>
                      <a:pt x="799" y="7906"/>
                    </a:lnTo>
                    <a:cubicBezTo>
                      <a:pt x="792" y="7977"/>
                      <a:pt x="784" y="8048"/>
                      <a:pt x="777" y="8119"/>
                    </a:cubicBezTo>
                    <a:cubicBezTo>
                      <a:pt x="784" y="8176"/>
                      <a:pt x="792" y="8234"/>
                      <a:pt x="799" y="8291"/>
                    </a:cubicBezTo>
                    <a:cubicBezTo>
                      <a:pt x="829" y="8329"/>
                      <a:pt x="859" y="8366"/>
                      <a:pt x="889" y="8404"/>
                    </a:cubicBezTo>
                    <a:lnTo>
                      <a:pt x="1007" y="8516"/>
                    </a:lnTo>
                    <a:cubicBezTo>
                      <a:pt x="1027" y="8588"/>
                      <a:pt x="1048" y="8660"/>
                      <a:pt x="1068" y="8732"/>
                    </a:cubicBezTo>
                    <a:lnTo>
                      <a:pt x="1068" y="8786"/>
                    </a:lnTo>
                    <a:cubicBezTo>
                      <a:pt x="1105" y="8806"/>
                      <a:pt x="1143" y="8825"/>
                      <a:pt x="1180" y="8845"/>
                    </a:cubicBezTo>
                    <a:cubicBezTo>
                      <a:pt x="1205" y="8945"/>
                      <a:pt x="1229" y="9044"/>
                      <a:pt x="1254" y="9144"/>
                    </a:cubicBezTo>
                    <a:lnTo>
                      <a:pt x="1293" y="9201"/>
                    </a:lnTo>
                    <a:lnTo>
                      <a:pt x="1330" y="9201"/>
                    </a:lnTo>
                    <a:cubicBezTo>
                      <a:pt x="1352" y="9277"/>
                      <a:pt x="1375" y="9353"/>
                      <a:pt x="1397" y="9429"/>
                    </a:cubicBezTo>
                    <a:lnTo>
                      <a:pt x="1568" y="9286"/>
                    </a:lnTo>
                    <a:cubicBezTo>
                      <a:pt x="1578" y="9305"/>
                      <a:pt x="1589" y="9324"/>
                      <a:pt x="1599" y="9343"/>
                    </a:cubicBezTo>
                    <a:cubicBezTo>
                      <a:pt x="1626" y="9253"/>
                      <a:pt x="1654" y="9163"/>
                      <a:pt x="1681" y="9073"/>
                    </a:cubicBezTo>
                    <a:cubicBezTo>
                      <a:pt x="1651" y="9035"/>
                      <a:pt x="1621" y="8996"/>
                      <a:pt x="1591" y="8958"/>
                    </a:cubicBezTo>
                    <a:lnTo>
                      <a:pt x="1420" y="8347"/>
                    </a:lnTo>
                    <a:lnTo>
                      <a:pt x="1420" y="8291"/>
                    </a:lnTo>
                    <a:cubicBezTo>
                      <a:pt x="1437" y="8181"/>
                      <a:pt x="1454" y="8072"/>
                      <a:pt x="1471" y="7962"/>
                    </a:cubicBezTo>
                    <a:lnTo>
                      <a:pt x="1561" y="7962"/>
                    </a:lnTo>
                    <a:lnTo>
                      <a:pt x="1651" y="7962"/>
                    </a:lnTo>
                    <a:lnTo>
                      <a:pt x="1793" y="7791"/>
                    </a:lnTo>
                    <a:lnTo>
                      <a:pt x="1883" y="7962"/>
                    </a:lnTo>
                    <a:cubicBezTo>
                      <a:pt x="1873" y="8014"/>
                      <a:pt x="1863" y="8067"/>
                      <a:pt x="1853" y="8119"/>
                    </a:cubicBezTo>
                    <a:lnTo>
                      <a:pt x="1763" y="8119"/>
                    </a:lnTo>
                    <a:cubicBezTo>
                      <a:pt x="1753" y="8176"/>
                      <a:pt x="1743" y="8234"/>
                      <a:pt x="1733" y="8291"/>
                    </a:cubicBezTo>
                    <a:lnTo>
                      <a:pt x="1733" y="8516"/>
                    </a:lnTo>
                    <a:lnTo>
                      <a:pt x="2032" y="8901"/>
                    </a:lnTo>
                    <a:cubicBezTo>
                      <a:pt x="2022" y="8940"/>
                      <a:pt x="2011" y="8978"/>
                      <a:pt x="2001" y="9017"/>
                    </a:cubicBezTo>
                    <a:lnTo>
                      <a:pt x="1911" y="9017"/>
                    </a:lnTo>
                    <a:cubicBezTo>
                      <a:pt x="1941" y="9107"/>
                      <a:pt x="1971" y="9196"/>
                      <a:pt x="2001" y="9286"/>
                    </a:cubicBezTo>
                    <a:cubicBezTo>
                      <a:pt x="1999" y="9382"/>
                      <a:pt x="1996" y="9477"/>
                      <a:pt x="1994" y="9573"/>
                    </a:cubicBezTo>
                    <a:cubicBezTo>
                      <a:pt x="2022" y="9549"/>
                      <a:pt x="2049" y="9524"/>
                      <a:pt x="2077" y="9500"/>
                    </a:cubicBezTo>
                    <a:lnTo>
                      <a:pt x="2263" y="9514"/>
                    </a:lnTo>
                    <a:lnTo>
                      <a:pt x="2404" y="9573"/>
                    </a:lnTo>
                    <a:lnTo>
                      <a:pt x="2487" y="9716"/>
                    </a:lnTo>
                    <a:cubicBezTo>
                      <a:pt x="2502" y="9782"/>
                      <a:pt x="2516" y="9848"/>
                      <a:pt x="2531" y="9914"/>
                    </a:cubicBezTo>
                    <a:cubicBezTo>
                      <a:pt x="2556" y="9943"/>
                      <a:pt x="2581" y="9971"/>
                      <a:pt x="2606" y="10000"/>
                    </a:cubicBezTo>
                    <a:lnTo>
                      <a:pt x="2718" y="9885"/>
                    </a:lnTo>
                    <a:cubicBezTo>
                      <a:pt x="2743" y="9838"/>
                      <a:pt x="2769" y="9792"/>
                      <a:pt x="2794" y="9745"/>
                    </a:cubicBezTo>
                    <a:lnTo>
                      <a:pt x="2935" y="9573"/>
                    </a:lnTo>
                    <a:lnTo>
                      <a:pt x="3076" y="9630"/>
                    </a:lnTo>
                    <a:lnTo>
                      <a:pt x="3211" y="9514"/>
                    </a:lnTo>
                    <a:cubicBezTo>
                      <a:pt x="3229" y="9548"/>
                      <a:pt x="3246" y="9581"/>
                      <a:pt x="3264" y="9615"/>
                    </a:cubicBezTo>
                    <a:lnTo>
                      <a:pt x="3495" y="9514"/>
                    </a:lnTo>
                    <a:cubicBezTo>
                      <a:pt x="3473" y="9419"/>
                      <a:pt x="3450" y="9325"/>
                      <a:pt x="3428" y="9230"/>
                    </a:cubicBezTo>
                    <a:lnTo>
                      <a:pt x="3585" y="9017"/>
                    </a:lnTo>
                    <a:lnTo>
                      <a:pt x="3682" y="9017"/>
                    </a:lnTo>
                    <a:lnTo>
                      <a:pt x="3877" y="8602"/>
                    </a:lnTo>
                    <a:cubicBezTo>
                      <a:pt x="3864" y="8479"/>
                      <a:pt x="3851" y="8355"/>
                      <a:pt x="3838" y="8232"/>
                    </a:cubicBezTo>
                    <a:lnTo>
                      <a:pt x="3966" y="8163"/>
                    </a:lnTo>
                    <a:cubicBezTo>
                      <a:pt x="3953" y="8110"/>
                      <a:pt x="3941" y="8057"/>
                      <a:pt x="3928" y="8004"/>
                    </a:cubicBezTo>
                    <a:cubicBezTo>
                      <a:pt x="3953" y="7939"/>
                      <a:pt x="3978" y="7873"/>
                      <a:pt x="4003" y="7808"/>
                    </a:cubicBezTo>
                    <a:lnTo>
                      <a:pt x="4197" y="7636"/>
                    </a:lnTo>
                    <a:cubicBezTo>
                      <a:pt x="4207" y="7555"/>
                      <a:pt x="4216" y="7474"/>
                      <a:pt x="4226" y="7393"/>
                    </a:cubicBezTo>
                    <a:cubicBezTo>
                      <a:pt x="4259" y="7355"/>
                      <a:pt x="4292" y="7316"/>
                      <a:pt x="4325" y="7278"/>
                    </a:cubicBezTo>
                    <a:lnTo>
                      <a:pt x="4555" y="6994"/>
                    </a:lnTo>
                    <a:lnTo>
                      <a:pt x="4639" y="6979"/>
                    </a:lnTo>
                    <a:lnTo>
                      <a:pt x="4796" y="7165"/>
                    </a:lnTo>
                    <a:cubicBezTo>
                      <a:pt x="4835" y="7141"/>
                      <a:pt x="4875" y="7118"/>
                      <a:pt x="4914" y="7094"/>
                    </a:cubicBezTo>
                    <a:cubicBezTo>
                      <a:pt x="4952" y="6976"/>
                      <a:pt x="4989" y="6857"/>
                      <a:pt x="5027" y="6739"/>
                    </a:cubicBezTo>
                    <a:lnTo>
                      <a:pt x="5123" y="6721"/>
                    </a:lnTo>
                    <a:cubicBezTo>
                      <a:pt x="5143" y="6774"/>
                      <a:pt x="5164" y="6828"/>
                      <a:pt x="5184" y="6881"/>
                    </a:cubicBezTo>
                    <a:cubicBezTo>
                      <a:pt x="5208" y="6942"/>
                      <a:pt x="5233" y="7004"/>
                      <a:pt x="5257" y="7065"/>
                    </a:cubicBezTo>
                    <a:lnTo>
                      <a:pt x="5341" y="7050"/>
                    </a:lnTo>
                    <a:lnTo>
                      <a:pt x="5497" y="6923"/>
                    </a:lnTo>
                    <a:lnTo>
                      <a:pt x="5645" y="7124"/>
                    </a:lnTo>
                    <a:lnTo>
                      <a:pt x="5937" y="7065"/>
                    </a:lnTo>
                    <a:cubicBezTo>
                      <a:pt x="5967" y="6994"/>
                      <a:pt x="5997" y="6922"/>
                      <a:pt x="6027" y="6851"/>
                    </a:cubicBezTo>
                    <a:cubicBezTo>
                      <a:pt x="6067" y="6889"/>
                      <a:pt x="6108" y="6926"/>
                      <a:pt x="6148" y="6964"/>
                    </a:cubicBezTo>
                    <a:lnTo>
                      <a:pt x="6259" y="6964"/>
                    </a:lnTo>
                    <a:lnTo>
                      <a:pt x="6407" y="6780"/>
                    </a:lnTo>
                    <a:lnTo>
                      <a:pt x="6407" y="6452"/>
                    </a:lnTo>
                    <a:cubicBezTo>
                      <a:pt x="6417" y="6395"/>
                      <a:pt x="6428" y="6339"/>
                      <a:pt x="6438" y="6282"/>
                    </a:cubicBezTo>
                    <a:cubicBezTo>
                      <a:pt x="6413" y="6267"/>
                      <a:pt x="6387" y="6253"/>
                      <a:pt x="6362" y="6238"/>
                    </a:cubicBezTo>
                    <a:lnTo>
                      <a:pt x="6483" y="6123"/>
                    </a:lnTo>
                    <a:lnTo>
                      <a:pt x="6669" y="6025"/>
                    </a:lnTo>
                    <a:lnTo>
                      <a:pt x="6789" y="6167"/>
                    </a:lnTo>
                    <a:cubicBezTo>
                      <a:pt x="6799" y="6281"/>
                      <a:pt x="6810" y="6394"/>
                      <a:pt x="6820" y="6508"/>
                    </a:cubicBezTo>
                    <a:cubicBezTo>
                      <a:pt x="6877" y="6636"/>
                      <a:pt x="6933" y="6765"/>
                      <a:pt x="6990" y="6893"/>
                    </a:cubicBezTo>
                    <a:lnTo>
                      <a:pt x="7155" y="6910"/>
                    </a:lnTo>
                    <a:lnTo>
                      <a:pt x="7200" y="6979"/>
                    </a:lnTo>
                    <a:cubicBezTo>
                      <a:pt x="7208" y="7027"/>
                      <a:pt x="7215" y="7076"/>
                      <a:pt x="7223" y="7124"/>
                    </a:cubicBezTo>
                    <a:cubicBezTo>
                      <a:pt x="7272" y="7157"/>
                      <a:pt x="7322" y="7189"/>
                      <a:pt x="7371" y="7222"/>
                    </a:cubicBezTo>
                    <a:lnTo>
                      <a:pt x="7521" y="7065"/>
                    </a:lnTo>
                    <a:lnTo>
                      <a:pt x="7566" y="7320"/>
                    </a:lnTo>
                    <a:cubicBezTo>
                      <a:pt x="7538" y="7473"/>
                      <a:pt x="7511" y="7625"/>
                      <a:pt x="7483" y="7778"/>
                    </a:cubicBezTo>
                    <a:lnTo>
                      <a:pt x="7394" y="7734"/>
                    </a:lnTo>
                    <a:lnTo>
                      <a:pt x="7364" y="7962"/>
                    </a:lnTo>
                    <a:lnTo>
                      <a:pt x="7490" y="8176"/>
                    </a:lnTo>
                    <a:cubicBezTo>
                      <a:pt x="7500" y="8233"/>
                      <a:pt x="7511" y="8290"/>
                      <a:pt x="7521" y="8347"/>
                    </a:cubicBezTo>
                    <a:cubicBezTo>
                      <a:pt x="7548" y="8309"/>
                      <a:pt x="7575" y="8270"/>
                      <a:pt x="7602" y="8232"/>
                    </a:cubicBezTo>
                    <a:cubicBezTo>
                      <a:pt x="7680" y="8028"/>
                      <a:pt x="7757" y="7823"/>
                      <a:pt x="7835" y="7619"/>
                    </a:cubicBezTo>
                    <a:cubicBezTo>
                      <a:pt x="7855" y="7102"/>
                      <a:pt x="7874" y="6584"/>
                      <a:pt x="7894" y="6067"/>
                    </a:cubicBezTo>
                    <a:lnTo>
                      <a:pt x="7813" y="6010"/>
                    </a:lnTo>
                    <a:lnTo>
                      <a:pt x="7813" y="5669"/>
                    </a:lnTo>
                    <a:lnTo>
                      <a:pt x="7692" y="5569"/>
                    </a:lnTo>
                    <a:lnTo>
                      <a:pt x="7490" y="5738"/>
                    </a:lnTo>
                    <a:cubicBezTo>
                      <a:pt x="7480" y="5644"/>
                      <a:pt x="7471" y="5550"/>
                      <a:pt x="7461" y="5456"/>
                    </a:cubicBezTo>
                    <a:lnTo>
                      <a:pt x="7341" y="5397"/>
                    </a:lnTo>
                    <a:cubicBezTo>
                      <a:pt x="7391" y="5175"/>
                      <a:pt x="7440" y="4952"/>
                      <a:pt x="7490" y="4730"/>
                    </a:cubicBezTo>
                    <a:lnTo>
                      <a:pt x="7490" y="4289"/>
                    </a:lnTo>
                    <a:cubicBezTo>
                      <a:pt x="7518" y="4232"/>
                      <a:pt x="7545" y="4174"/>
                      <a:pt x="7573" y="4117"/>
                    </a:cubicBezTo>
                    <a:lnTo>
                      <a:pt x="7835" y="4002"/>
                    </a:lnTo>
                    <a:cubicBezTo>
                      <a:pt x="7875" y="3945"/>
                      <a:pt x="7914" y="3887"/>
                      <a:pt x="7954" y="3830"/>
                    </a:cubicBezTo>
                    <a:lnTo>
                      <a:pt x="8133" y="3789"/>
                    </a:lnTo>
                    <a:lnTo>
                      <a:pt x="8103" y="4002"/>
                    </a:lnTo>
                    <a:cubicBezTo>
                      <a:pt x="8150" y="3969"/>
                      <a:pt x="8198" y="3937"/>
                      <a:pt x="8245" y="3904"/>
                    </a:cubicBezTo>
                    <a:lnTo>
                      <a:pt x="8335" y="3718"/>
                    </a:lnTo>
                    <a:cubicBezTo>
                      <a:pt x="8315" y="3684"/>
                      <a:pt x="8294" y="3651"/>
                      <a:pt x="8274" y="3617"/>
                    </a:cubicBezTo>
                    <a:cubicBezTo>
                      <a:pt x="8294" y="3432"/>
                      <a:pt x="8315" y="3248"/>
                      <a:pt x="8335" y="3063"/>
                    </a:cubicBezTo>
                    <a:cubicBezTo>
                      <a:pt x="8375" y="3025"/>
                      <a:pt x="8414" y="2986"/>
                      <a:pt x="8454" y="2948"/>
                    </a:cubicBezTo>
                    <a:cubicBezTo>
                      <a:pt x="8472" y="3000"/>
                      <a:pt x="8489" y="3052"/>
                      <a:pt x="8507" y="3104"/>
                    </a:cubicBezTo>
                    <a:lnTo>
                      <a:pt x="8536" y="3104"/>
                    </a:lnTo>
                    <a:cubicBezTo>
                      <a:pt x="8566" y="2937"/>
                      <a:pt x="8596" y="2771"/>
                      <a:pt x="8626" y="2604"/>
                    </a:cubicBezTo>
                    <a:lnTo>
                      <a:pt x="8656" y="2604"/>
                    </a:lnTo>
                    <a:lnTo>
                      <a:pt x="8716" y="3006"/>
                    </a:lnTo>
                    <a:cubicBezTo>
                      <a:pt x="8726" y="3039"/>
                      <a:pt x="8736" y="3071"/>
                      <a:pt x="8746" y="3104"/>
                    </a:cubicBezTo>
                    <a:cubicBezTo>
                      <a:pt x="8726" y="3200"/>
                      <a:pt x="8707" y="3295"/>
                      <a:pt x="8687" y="3391"/>
                    </a:cubicBezTo>
                    <a:cubicBezTo>
                      <a:pt x="8667" y="3576"/>
                      <a:pt x="8646" y="3761"/>
                      <a:pt x="8626" y="3946"/>
                    </a:cubicBezTo>
                    <a:cubicBezTo>
                      <a:pt x="8606" y="4041"/>
                      <a:pt x="8586" y="4135"/>
                      <a:pt x="8566" y="4230"/>
                    </a:cubicBezTo>
                    <a:lnTo>
                      <a:pt x="8566" y="4730"/>
                    </a:lnTo>
                    <a:lnTo>
                      <a:pt x="8716" y="5513"/>
                    </a:lnTo>
                    <a:cubicBezTo>
                      <a:pt x="8753" y="5565"/>
                      <a:pt x="8791" y="5617"/>
                      <a:pt x="8828" y="5669"/>
                    </a:cubicBezTo>
                    <a:cubicBezTo>
                      <a:pt x="8858" y="5802"/>
                      <a:pt x="8888" y="5934"/>
                      <a:pt x="8918" y="6067"/>
                    </a:cubicBezTo>
                    <a:cubicBezTo>
                      <a:pt x="8948" y="5934"/>
                      <a:pt x="8977" y="5802"/>
                      <a:pt x="9007" y="5669"/>
                    </a:cubicBezTo>
                    <a:lnTo>
                      <a:pt x="9007" y="5397"/>
                    </a:lnTo>
                    <a:cubicBezTo>
                      <a:pt x="9027" y="5378"/>
                      <a:pt x="9047" y="5360"/>
                      <a:pt x="9067" y="5341"/>
                    </a:cubicBezTo>
                    <a:cubicBezTo>
                      <a:pt x="9057" y="5270"/>
                      <a:pt x="9046" y="5199"/>
                      <a:pt x="9036" y="5128"/>
                    </a:cubicBezTo>
                    <a:cubicBezTo>
                      <a:pt x="9046" y="5071"/>
                      <a:pt x="9057" y="5013"/>
                      <a:pt x="9067" y="4956"/>
                    </a:cubicBezTo>
                    <a:cubicBezTo>
                      <a:pt x="9037" y="4846"/>
                      <a:pt x="9007" y="4737"/>
                      <a:pt x="8977" y="4627"/>
                    </a:cubicBezTo>
                    <a:lnTo>
                      <a:pt x="9007" y="4402"/>
                    </a:lnTo>
                    <a:cubicBezTo>
                      <a:pt x="8997" y="4269"/>
                      <a:pt x="8987" y="4135"/>
                      <a:pt x="8977" y="4002"/>
                    </a:cubicBezTo>
                    <a:cubicBezTo>
                      <a:pt x="8947" y="4040"/>
                      <a:pt x="8918" y="4079"/>
                      <a:pt x="8888" y="4117"/>
                    </a:cubicBezTo>
                    <a:lnTo>
                      <a:pt x="8858" y="3502"/>
                    </a:lnTo>
                    <a:lnTo>
                      <a:pt x="8858" y="3391"/>
                    </a:lnTo>
                    <a:lnTo>
                      <a:pt x="9007" y="3161"/>
                    </a:lnTo>
                    <a:lnTo>
                      <a:pt x="9156" y="3063"/>
                    </a:lnTo>
                    <a:cubicBezTo>
                      <a:pt x="9193" y="3153"/>
                      <a:pt x="9231" y="3243"/>
                      <a:pt x="9268" y="3333"/>
                    </a:cubicBezTo>
                    <a:cubicBezTo>
                      <a:pt x="9298" y="3000"/>
                      <a:pt x="9327" y="2667"/>
                      <a:pt x="9357" y="2334"/>
                    </a:cubicBezTo>
                    <a:lnTo>
                      <a:pt x="9559" y="2109"/>
                    </a:lnTo>
                    <a:cubicBezTo>
                      <a:pt x="9519" y="2052"/>
                      <a:pt x="9480" y="1994"/>
                      <a:pt x="9440" y="1937"/>
                    </a:cubicBezTo>
                    <a:cubicBezTo>
                      <a:pt x="9453" y="1885"/>
                      <a:pt x="9465" y="1832"/>
                      <a:pt x="9478" y="1780"/>
                    </a:cubicBezTo>
                    <a:lnTo>
                      <a:pt x="9328" y="1780"/>
                    </a:lnTo>
                    <a:lnTo>
                      <a:pt x="9238" y="1609"/>
                    </a:lnTo>
                    <a:lnTo>
                      <a:pt x="9097" y="1381"/>
                    </a:lnTo>
                    <a:lnTo>
                      <a:pt x="9178" y="1339"/>
                    </a:lnTo>
                    <a:lnTo>
                      <a:pt x="9238" y="1381"/>
                    </a:lnTo>
                    <a:lnTo>
                      <a:pt x="9379" y="1224"/>
                    </a:lnTo>
                    <a:cubicBezTo>
                      <a:pt x="9352" y="1185"/>
                      <a:pt x="9325" y="1147"/>
                      <a:pt x="9298" y="1108"/>
                    </a:cubicBezTo>
                    <a:lnTo>
                      <a:pt x="9268" y="826"/>
                    </a:lnTo>
                    <a:lnTo>
                      <a:pt x="9357" y="942"/>
                    </a:lnTo>
                    <a:lnTo>
                      <a:pt x="9590" y="996"/>
                    </a:lnTo>
                    <a:lnTo>
                      <a:pt x="9680" y="1167"/>
                    </a:lnTo>
                    <a:lnTo>
                      <a:pt x="9882" y="1108"/>
                    </a:lnTo>
                    <a:cubicBezTo>
                      <a:pt x="9921" y="1033"/>
                      <a:pt x="9961" y="958"/>
                      <a:pt x="10000" y="883"/>
                    </a:cubicBezTo>
                    <a:lnTo>
                      <a:pt x="9761" y="826"/>
                    </a:lnTo>
                    <a:cubicBezTo>
                      <a:pt x="9791" y="717"/>
                      <a:pt x="9821" y="607"/>
                      <a:pt x="9851" y="498"/>
                    </a:cubicBezTo>
                    <a:lnTo>
                      <a:pt x="9680" y="284"/>
                    </a:lnTo>
                    <a:lnTo>
                      <a:pt x="9500" y="441"/>
                    </a:lnTo>
                    <a:cubicBezTo>
                      <a:pt x="9443" y="351"/>
                      <a:pt x="9385" y="262"/>
                      <a:pt x="9328" y="172"/>
                    </a:cubicBezTo>
                    <a:lnTo>
                      <a:pt x="9208" y="56"/>
                    </a:lnTo>
                    <a:cubicBezTo>
                      <a:pt x="9191" y="75"/>
                      <a:pt x="9173" y="94"/>
                      <a:pt x="9156" y="113"/>
                    </a:cubicBezTo>
                    <a:lnTo>
                      <a:pt x="9067" y="0"/>
                    </a:lnTo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1" name="Freeform 497"/>
              <p:cNvSpPr>
                <a:spLocks/>
              </p:cNvSpPr>
              <p:nvPr/>
            </p:nvSpPr>
            <p:spPr bwMode="auto">
              <a:xfrm>
                <a:off x="1438" y="426"/>
                <a:ext cx="895" cy="308"/>
              </a:xfrm>
              <a:custGeom>
                <a:avLst/>
                <a:gdLst>
                  <a:gd name="T0" fmla="*/ 846 w 7160"/>
                  <a:gd name="T1" fmla="*/ 36 h 3125"/>
                  <a:gd name="T2" fmla="*/ 806 w 7160"/>
                  <a:gd name="T3" fmla="*/ 48 h 3125"/>
                  <a:gd name="T4" fmla="*/ 815 w 7160"/>
                  <a:gd name="T5" fmla="*/ 65 h 3125"/>
                  <a:gd name="T6" fmla="*/ 767 w 7160"/>
                  <a:gd name="T7" fmla="*/ 73 h 3125"/>
                  <a:gd name="T8" fmla="*/ 733 w 7160"/>
                  <a:gd name="T9" fmla="*/ 48 h 3125"/>
                  <a:gd name="T10" fmla="*/ 682 w 7160"/>
                  <a:gd name="T11" fmla="*/ 51 h 3125"/>
                  <a:gd name="T12" fmla="*/ 659 w 7160"/>
                  <a:gd name="T13" fmla="*/ 39 h 3125"/>
                  <a:gd name="T14" fmla="*/ 620 w 7160"/>
                  <a:gd name="T15" fmla="*/ 45 h 3125"/>
                  <a:gd name="T16" fmla="*/ 614 w 7160"/>
                  <a:gd name="T17" fmla="*/ 68 h 3125"/>
                  <a:gd name="T18" fmla="*/ 594 w 7160"/>
                  <a:gd name="T19" fmla="*/ 71 h 3125"/>
                  <a:gd name="T20" fmla="*/ 568 w 7160"/>
                  <a:gd name="T21" fmla="*/ 85 h 3125"/>
                  <a:gd name="T22" fmla="*/ 554 w 7160"/>
                  <a:gd name="T23" fmla="*/ 71 h 3125"/>
                  <a:gd name="T24" fmla="*/ 514 w 7160"/>
                  <a:gd name="T25" fmla="*/ 57 h 3125"/>
                  <a:gd name="T26" fmla="*/ 489 w 7160"/>
                  <a:gd name="T27" fmla="*/ 68 h 3125"/>
                  <a:gd name="T28" fmla="*/ 440 w 7160"/>
                  <a:gd name="T29" fmla="*/ 68 h 3125"/>
                  <a:gd name="T30" fmla="*/ 424 w 7160"/>
                  <a:gd name="T31" fmla="*/ 93 h 3125"/>
                  <a:gd name="T32" fmla="*/ 434 w 7160"/>
                  <a:gd name="T33" fmla="*/ 60 h 3125"/>
                  <a:gd name="T34" fmla="*/ 432 w 7160"/>
                  <a:gd name="T35" fmla="*/ 28 h 3125"/>
                  <a:gd name="T36" fmla="*/ 398 w 7160"/>
                  <a:gd name="T37" fmla="*/ 11 h 3125"/>
                  <a:gd name="T38" fmla="*/ 386 w 7160"/>
                  <a:gd name="T39" fmla="*/ 23 h 3125"/>
                  <a:gd name="T40" fmla="*/ 364 w 7160"/>
                  <a:gd name="T41" fmla="*/ 0 h 3125"/>
                  <a:gd name="T42" fmla="*/ 352 w 7160"/>
                  <a:gd name="T43" fmla="*/ 20 h 3125"/>
                  <a:gd name="T44" fmla="*/ 366 w 7160"/>
                  <a:gd name="T45" fmla="*/ 34 h 3125"/>
                  <a:gd name="T46" fmla="*/ 335 w 7160"/>
                  <a:gd name="T47" fmla="*/ 48 h 3125"/>
                  <a:gd name="T48" fmla="*/ 324 w 7160"/>
                  <a:gd name="T49" fmla="*/ 54 h 3125"/>
                  <a:gd name="T50" fmla="*/ 312 w 7160"/>
                  <a:gd name="T51" fmla="*/ 99 h 3125"/>
                  <a:gd name="T52" fmla="*/ 281 w 7160"/>
                  <a:gd name="T53" fmla="*/ 107 h 3125"/>
                  <a:gd name="T54" fmla="*/ 307 w 7160"/>
                  <a:gd name="T55" fmla="*/ 136 h 3125"/>
                  <a:gd name="T56" fmla="*/ 309 w 7160"/>
                  <a:gd name="T57" fmla="*/ 159 h 3125"/>
                  <a:gd name="T58" fmla="*/ 275 w 7160"/>
                  <a:gd name="T59" fmla="*/ 127 h 3125"/>
                  <a:gd name="T60" fmla="*/ 264 w 7160"/>
                  <a:gd name="T61" fmla="*/ 145 h 3125"/>
                  <a:gd name="T62" fmla="*/ 264 w 7160"/>
                  <a:gd name="T63" fmla="*/ 150 h 3125"/>
                  <a:gd name="T64" fmla="*/ 262 w 7160"/>
                  <a:gd name="T65" fmla="*/ 170 h 3125"/>
                  <a:gd name="T66" fmla="*/ 284 w 7160"/>
                  <a:gd name="T67" fmla="*/ 181 h 3125"/>
                  <a:gd name="T68" fmla="*/ 281 w 7160"/>
                  <a:gd name="T69" fmla="*/ 187 h 3125"/>
                  <a:gd name="T70" fmla="*/ 273 w 7160"/>
                  <a:gd name="T71" fmla="*/ 209 h 3125"/>
                  <a:gd name="T72" fmla="*/ 242 w 7160"/>
                  <a:gd name="T73" fmla="*/ 227 h 3125"/>
                  <a:gd name="T74" fmla="*/ 259 w 7160"/>
                  <a:gd name="T75" fmla="*/ 187 h 3125"/>
                  <a:gd name="T76" fmla="*/ 222 w 7160"/>
                  <a:gd name="T77" fmla="*/ 127 h 3125"/>
                  <a:gd name="T78" fmla="*/ 230 w 7160"/>
                  <a:gd name="T79" fmla="*/ 190 h 3125"/>
                  <a:gd name="T80" fmla="*/ 208 w 7160"/>
                  <a:gd name="T81" fmla="*/ 179 h 3125"/>
                  <a:gd name="T82" fmla="*/ 187 w 7160"/>
                  <a:gd name="T83" fmla="*/ 201 h 3125"/>
                  <a:gd name="T84" fmla="*/ 156 w 7160"/>
                  <a:gd name="T85" fmla="*/ 207 h 3125"/>
                  <a:gd name="T86" fmla="*/ 128 w 7160"/>
                  <a:gd name="T87" fmla="*/ 209 h 3125"/>
                  <a:gd name="T88" fmla="*/ 108 w 7160"/>
                  <a:gd name="T89" fmla="*/ 227 h 3125"/>
                  <a:gd name="T90" fmla="*/ 97 w 7160"/>
                  <a:gd name="T91" fmla="*/ 209 h 3125"/>
                  <a:gd name="T92" fmla="*/ 91 w 7160"/>
                  <a:gd name="T93" fmla="*/ 238 h 3125"/>
                  <a:gd name="T94" fmla="*/ 77 w 7160"/>
                  <a:gd name="T95" fmla="*/ 258 h 3125"/>
                  <a:gd name="T96" fmla="*/ 57 w 7160"/>
                  <a:gd name="T97" fmla="*/ 264 h 3125"/>
                  <a:gd name="T98" fmla="*/ 46 w 7160"/>
                  <a:gd name="T99" fmla="*/ 244 h 3125"/>
                  <a:gd name="T100" fmla="*/ 46 w 7160"/>
                  <a:gd name="T101" fmla="*/ 235 h 3125"/>
                  <a:gd name="T102" fmla="*/ 77 w 7160"/>
                  <a:gd name="T103" fmla="*/ 227 h 3125"/>
                  <a:gd name="T104" fmla="*/ 29 w 7160"/>
                  <a:gd name="T105" fmla="*/ 198 h 3125"/>
                  <a:gd name="T106" fmla="*/ 9 w 7160"/>
                  <a:gd name="T107" fmla="*/ 184 h 3125"/>
                  <a:gd name="T108" fmla="*/ 5 w 7160"/>
                  <a:gd name="T109" fmla="*/ 206 h 3125"/>
                  <a:gd name="T110" fmla="*/ 14 w 7160"/>
                  <a:gd name="T111" fmla="*/ 241 h 3125"/>
                  <a:gd name="T112" fmla="*/ 32 w 7160"/>
                  <a:gd name="T113" fmla="*/ 284 h 3125"/>
                  <a:gd name="T114" fmla="*/ 895 w 7160"/>
                  <a:gd name="T115" fmla="*/ 51 h 3125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7160"/>
                  <a:gd name="T175" fmla="*/ 0 h 3125"/>
                  <a:gd name="T176" fmla="*/ 7160 w 7160"/>
                  <a:gd name="T177" fmla="*/ 3125 h 3125"/>
                  <a:gd name="connsiteX0" fmla="*/ 10000 w 10000"/>
                  <a:gd name="connsiteY0" fmla="*/ 1302 h 7363"/>
                  <a:gd name="connsiteX1" fmla="*/ 9806 w 10000"/>
                  <a:gd name="connsiteY1" fmla="*/ 1226 h 7363"/>
                  <a:gd name="connsiteX2" fmla="*/ 9455 w 10000"/>
                  <a:gd name="connsiteY2" fmla="*/ 931 h 7363"/>
                  <a:gd name="connsiteX3" fmla="*/ 9204 w 10000"/>
                  <a:gd name="connsiteY3" fmla="*/ 931 h 7363"/>
                  <a:gd name="connsiteX4" fmla="*/ 9010 w 10000"/>
                  <a:gd name="connsiteY4" fmla="*/ 1152 h 7363"/>
                  <a:gd name="connsiteX5" fmla="*/ 9010 w 10000"/>
                  <a:gd name="connsiteY5" fmla="*/ 1226 h 7363"/>
                  <a:gd name="connsiteX6" fmla="*/ 9172 w 10000"/>
                  <a:gd name="connsiteY6" fmla="*/ 1450 h 7363"/>
                  <a:gd name="connsiteX7" fmla="*/ 9172 w 10000"/>
                  <a:gd name="connsiteY7" fmla="*/ 1674 h 7363"/>
                  <a:gd name="connsiteX8" fmla="*/ 9106 w 10000"/>
                  <a:gd name="connsiteY8" fmla="*/ 1674 h 7363"/>
                  <a:gd name="connsiteX9" fmla="*/ 8953 w 10000"/>
                  <a:gd name="connsiteY9" fmla="*/ 1376 h 7363"/>
                  <a:gd name="connsiteX10" fmla="*/ 8637 w 10000"/>
                  <a:gd name="connsiteY10" fmla="*/ 1526 h 7363"/>
                  <a:gd name="connsiteX11" fmla="*/ 8571 w 10000"/>
                  <a:gd name="connsiteY11" fmla="*/ 1878 h 7363"/>
                  <a:gd name="connsiteX12" fmla="*/ 8441 w 10000"/>
                  <a:gd name="connsiteY12" fmla="*/ 1728 h 7363"/>
                  <a:gd name="connsiteX13" fmla="*/ 8320 w 10000"/>
                  <a:gd name="connsiteY13" fmla="*/ 1728 h 7363"/>
                  <a:gd name="connsiteX14" fmla="*/ 8189 w 10000"/>
                  <a:gd name="connsiteY14" fmla="*/ 1226 h 7363"/>
                  <a:gd name="connsiteX15" fmla="*/ 7874 w 10000"/>
                  <a:gd name="connsiteY15" fmla="*/ 1226 h 7363"/>
                  <a:gd name="connsiteX16" fmla="*/ 7784 w 10000"/>
                  <a:gd name="connsiteY16" fmla="*/ 1526 h 7363"/>
                  <a:gd name="connsiteX17" fmla="*/ 7622 w 10000"/>
                  <a:gd name="connsiteY17" fmla="*/ 1302 h 7363"/>
                  <a:gd name="connsiteX18" fmla="*/ 7459 w 10000"/>
                  <a:gd name="connsiteY18" fmla="*/ 1376 h 7363"/>
                  <a:gd name="connsiteX19" fmla="*/ 7492 w 10000"/>
                  <a:gd name="connsiteY19" fmla="*/ 1002 h 7363"/>
                  <a:gd name="connsiteX20" fmla="*/ 7362 w 10000"/>
                  <a:gd name="connsiteY20" fmla="*/ 1002 h 7363"/>
                  <a:gd name="connsiteX21" fmla="*/ 7142 w 10000"/>
                  <a:gd name="connsiteY21" fmla="*/ 1526 h 7363"/>
                  <a:gd name="connsiteX22" fmla="*/ 7109 w 10000"/>
                  <a:gd name="connsiteY22" fmla="*/ 1152 h 7363"/>
                  <a:gd name="connsiteX23" fmla="*/ 6923 w 10000"/>
                  <a:gd name="connsiteY23" fmla="*/ 1152 h 7363"/>
                  <a:gd name="connsiteX24" fmla="*/ 6793 w 10000"/>
                  <a:gd name="connsiteY24" fmla="*/ 1302 h 7363"/>
                  <a:gd name="connsiteX25" fmla="*/ 6923 w 10000"/>
                  <a:gd name="connsiteY25" fmla="*/ 1728 h 7363"/>
                  <a:gd name="connsiteX26" fmla="*/ 6858 w 10000"/>
                  <a:gd name="connsiteY26" fmla="*/ 1728 h 7363"/>
                  <a:gd name="connsiteX27" fmla="*/ 6858 w 10000"/>
                  <a:gd name="connsiteY27" fmla="*/ 1878 h 7363"/>
                  <a:gd name="connsiteX28" fmla="*/ 6729 w 10000"/>
                  <a:gd name="connsiteY28" fmla="*/ 1878 h 7363"/>
                  <a:gd name="connsiteX29" fmla="*/ 6640 w 10000"/>
                  <a:gd name="connsiteY29" fmla="*/ 1805 h 7363"/>
                  <a:gd name="connsiteX30" fmla="*/ 6476 w 10000"/>
                  <a:gd name="connsiteY30" fmla="*/ 2102 h 7363"/>
                  <a:gd name="connsiteX31" fmla="*/ 6510 w 10000"/>
                  <a:gd name="connsiteY31" fmla="*/ 2381 h 7363"/>
                  <a:gd name="connsiteX32" fmla="*/ 6346 w 10000"/>
                  <a:gd name="connsiteY32" fmla="*/ 2173 h 7363"/>
                  <a:gd name="connsiteX33" fmla="*/ 6281 w 10000"/>
                  <a:gd name="connsiteY33" fmla="*/ 1952 h 7363"/>
                  <a:gd name="connsiteX34" fmla="*/ 6193 w 10000"/>
                  <a:gd name="connsiteY34" fmla="*/ 1952 h 7363"/>
                  <a:gd name="connsiteX35" fmla="*/ 6193 w 10000"/>
                  <a:gd name="connsiteY35" fmla="*/ 1805 h 7363"/>
                  <a:gd name="connsiteX36" fmla="*/ 6031 w 10000"/>
                  <a:gd name="connsiteY36" fmla="*/ 1376 h 7363"/>
                  <a:gd name="connsiteX37" fmla="*/ 5811 w 10000"/>
                  <a:gd name="connsiteY37" fmla="*/ 1376 h 7363"/>
                  <a:gd name="connsiteX38" fmla="*/ 5747 w 10000"/>
                  <a:gd name="connsiteY38" fmla="*/ 1450 h 7363"/>
                  <a:gd name="connsiteX39" fmla="*/ 5779 w 10000"/>
                  <a:gd name="connsiteY39" fmla="*/ 1674 h 7363"/>
                  <a:gd name="connsiteX40" fmla="*/ 5494 w 10000"/>
                  <a:gd name="connsiteY40" fmla="*/ 1805 h 7363"/>
                  <a:gd name="connsiteX41" fmla="*/ 5462 w 10000"/>
                  <a:gd name="connsiteY41" fmla="*/ 1728 h 7363"/>
                  <a:gd name="connsiteX42" fmla="*/ 5430 w 10000"/>
                  <a:gd name="connsiteY42" fmla="*/ 1674 h 7363"/>
                  <a:gd name="connsiteX43" fmla="*/ 5211 w 10000"/>
                  <a:gd name="connsiteY43" fmla="*/ 1805 h 7363"/>
                  <a:gd name="connsiteX44" fmla="*/ 4919 w 10000"/>
                  <a:gd name="connsiteY44" fmla="*/ 1728 h 7363"/>
                  <a:gd name="connsiteX45" fmla="*/ 4919 w 10000"/>
                  <a:gd name="connsiteY45" fmla="*/ 1952 h 7363"/>
                  <a:gd name="connsiteX46" fmla="*/ 4830 w 10000"/>
                  <a:gd name="connsiteY46" fmla="*/ 2102 h 7363"/>
                  <a:gd name="connsiteX47" fmla="*/ 4732 w 10000"/>
                  <a:gd name="connsiteY47" fmla="*/ 2381 h 7363"/>
                  <a:gd name="connsiteX48" fmla="*/ 4700 w 10000"/>
                  <a:gd name="connsiteY48" fmla="*/ 2307 h 7363"/>
                  <a:gd name="connsiteX49" fmla="*/ 4797 w 10000"/>
                  <a:gd name="connsiteY49" fmla="*/ 1728 h 7363"/>
                  <a:gd name="connsiteX50" fmla="*/ 4853 w 10000"/>
                  <a:gd name="connsiteY50" fmla="*/ 1526 h 7363"/>
                  <a:gd name="connsiteX51" fmla="*/ 4853 w 10000"/>
                  <a:gd name="connsiteY51" fmla="*/ 1302 h 7363"/>
                  <a:gd name="connsiteX52" fmla="*/ 4885 w 10000"/>
                  <a:gd name="connsiteY52" fmla="*/ 1002 h 7363"/>
                  <a:gd name="connsiteX53" fmla="*/ 4830 w 10000"/>
                  <a:gd name="connsiteY53" fmla="*/ 723 h 7363"/>
                  <a:gd name="connsiteX54" fmla="*/ 4830 w 10000"/>
                  <a:gd name="connsiteY54" fmla="*/ 502 h 7363"/>
                  <a:gd name="connsiteX55" fmla="*/ 4610 w 10000"/>
                  <a:gd name="connsiteY55" fmla="*/ 355 h 7363"/>
                  <a:gd name="connsiteX56" fmla="*/ 4447 w 10000"/>
                  <a:gd name="connsiteY56" fmla="*/ 278 h 7363"/>
                  <a:gd name="connsiteX57" fmla="*/ 4383 w 10000"/>
                  <a:gd name="connsiteY57" fmla="*/ 355 h 7363"/>
                  <a:gd name="connsiteX58" fmla="*/ 4383 w 10000"/>
                  <a:gd name="connsiteY58" fmla="*/ 576 h 7363"/>
                  <a:gd name="connsiteX59" fmla="*/ 4317 w 10000"/>
                  <a:gd name="connsiteY59" fmla="*/ 576 h 7363"/>
                  <a:gd name="connsiteX60" fmla="*/ 4251 w 10000"/>
                  <a:gd name="connsiteY60" fmla="*/ 355 h 7363"/>
                  <a:gd name="connsiteX61" fmla="*/ 4130 w 10000"/>
                  <a:gd name="connsiteY61" fmla="*/ 205 h 7363"/>
                  <a:gd name="connsiteX62" fmla="*/ 4066 w 10000"/>
                  <a:gd name="connsiteY62" fmla="*/ 0 h 7363"/>
                  <a:gd name="connsiteX63" fmla="*/ 4001 w 10000"/>
                  <a:gd name="connsiteY63" fmla="*/ 54 h 7363"/>
                  <a:gd name="connsiteX64" fmla="*/ 3937 w 10000"/>
                  <a:gd name="connsiteY64" fmla="*/ 355 h 7363"/>
                  <a:gd name="connsiteX65" fmla="*/ 3937 w 10000"/>
                  <a:gd name="connsiteY65" fmla="*/ 502 h 7363"/>
                  <a:gd name="connsiteX66" fmla="*/ 4066 w 10000"/>
                  <a:gd name="connsiteY66" fmla="*/ 650 h 7363"/>
                  <a:gd name="connsiteX67" fmla="*/ 4035 w 10000"/>
                  <a:gd name="connsiteY67" fmla="*/ 723 h 7363"/>
                  <a:gd name="connsiteX68" fmla="*/ 4091 w 10000"/>
                  <a:gd name="connsiteY68" fmla="*/ 858 h 7363"/>
                  <a:gd name="connsiteX69" fmla="*/ 4035 w 10000"/>
                  <a:gd name="connsiteY69" fmla="*/ 858 h 7363"/>
                  <a:gd name="connsiteX70" fmla="*/ 3937 w 10000"/>
                  <a:gd name="connsiteY70" fmla="*/ 1152 h 7363"/>
                  <a:gd name="connsiteX71" fmla="*/ 3742 w 10000"/>
                  <a:gd name="connsiteY71" fmla="*/ 1226 h 7363"/>
                  <a:gd name="connsiteX72" fmla="*/ 3684 w 10000"/>
                  <a:gd name="connsiteY72" fmla="*/ 1152 h 7363"/>
                  <a:gd name="connsiteX73" fmla="*/ 3587 w 10000"/>
                  <a:gd name="connsiteY73" fmla="*/ 1226 h 7363"/>
                  <a:gd name="connsiteX74" fmla="*/ 3620 w 10000"/>
                  <a:gd name="connsiteY74" fmla="*/ 1376 h 7363"/>
                  <a:gd name="connsiteX75" fmla="*/ 3426 w 10000"/>
                  <a:gd name="connsiteY75" fmla="*/ 1728 h 7363"/>
                  <a:gd name="connsiteX76" fmla="*/ 3401 w 10000"/>
                  <a:gd name="connsiteY76" fmla="*/ 2173 h 7363"/>
                  <a:gd name="connsiteX77" fmla="*/ 3489 w 10000"/>
                  <a:gd name="connsiteY77" fmla="*/ 2531 h 7363"/>
                  <a:gd name="connsiteX78" fmla="*/ 3401 w 10000"/>
                  <a:gd name="connsiteY78" fmla="*/ 2454 h 7363"/>
                  <a:gd name="connsiteX79" fmla="*/ 3207 w 10000"/>
                  <a:gd name="connsiteY79" fmla="*/ 2675 h 7363"/>
                  <a:gd name="connsiteX80" fmla="*/ 3141 w 10000"/>
                  <a:gd name="connsiteY80" fmla="*/ 2749 h 7363"/>
                  <a:gd name="connsiteX81" fmla="*/ 3173 w 10000"/>
                  <a:gd name="connsiteY81" fmla="*/ 3197 h 7363"/>
                  <a:gd name="connsiteX82" fmla="*/ 3367 w 10000"/>
                  <a:gd name="connsiteY82" fmla="*/ 3251 h 7363"/>
                  <a:gd name="connsiteX83" fmla="*/ 3426 w 10000"/>
                  <a:gd name="connsiteY83" fmla="*/ 3475 h 7363"/>
                  <a:gd name="connsiteX84" fmla="*/ 3554 w 10000"/>
                  <a:gd name="connsiteY84" fmla="*/ 3904 h 7363"/>
                  <a:gd name="connsiteX85" fmla="*/ 3620 w 10000"/>
                  <a:gd name="connsiteY85" fmla="*/ 4349 h 7363"/>
                  <a:gd name="connsiteX86" fmla="*/ 3457 w 10000"/>
                  <a:gd name="connsiteY86" fmla="*/ 4054 h 7363"/>
                  <a:gd name="connsiteX87" fmla="*/ 3367 w 10000"/>
                  <a:gd name="connsiteY87" fmla="*/ 3475 h 7363"/>
                  <a:gd name="connsiteX88" fmla="*/ 3141 w 10000"/>
                  <a:gd name="connsiteY88" fmla="*/ 3251 h 7363"/>
                  <a:gd name="connsiteX89" fmla="*/ 3075 w 10000"/>
                  <a:gd name="connsiteY89" fmla="*/ 3251 h 7363"/>
                  <a:gd name="connsiteX90" fmla="*/ 3050 w 10000"/>
                  <a:gd name="connsiteY90" fmla="*/ 3402 h 7363"/>
                  <a:gd name="connsiteX91" fmla="*/ 2922 w 10000"/>
                  <a:gd name="connsiteY91" fmla="*/ 3626 h 7363"/>
                  <a:gd name="connsiteX92" fmla="*/ 2954 w 10000"/>
                  <a:gd name="connsiteY92" fmla="*/ 3699 h 7363"/>
                  <a:gd name="connsiteX93" fmla="*/ 3075 w 10000"/>
                  <a:gd name="connsiteY93" fmla="*/ 3699 h 7363"/>
                  <a:gd name="connsiteX94" fmla="*/ 3109 w 10000"/>
                  <a:gd name="connsiteY94" fmla="*/ 3904 h 7363"/>
                  <a:gd name="connsiteX95" fmla="*/ 2954 w 10000"/>
                  <a:gd name="connsiteY95" fmla="*/ 3830 h 7363"/>
                  <a:gd name="connsiteX96" fmla="*/ 2792 w 10000"/>
                  <a:gd name="connsiteY96" fmla="*/ 3552 h 7363"/>
                  <a:gd name="connsiteX97" fmla="*/ 2792 w 10000"/>
                  <a:gd name="connsiteY97" fmla="*/ 3830 h 7363"/>
                  <a:gd name="connsiteX98" fmla="*/ 2922 w 10000"/>
                  <a:gd name="connsiteY98" fmla="*/ 4349 h 7363"/>
                  <a:gd name="connsiteX99" fmla="*/ 2922 w 10000"/>
                  <a:gd name="connsiteY99" fmla="*/ 4499 h 7363"/>
                  <a:gd name="connsiteX100" fmla="*/ 3020 w 10000"/>
                  <a:gd name="connsiteY100" fmla="*/ 4627 h 7363"/>
                  <a:gd name="connsiteX101" fmla="*/ 3173 w 10000"/>
                  <a:gd name="connsiteY101" fmla="*/ 4627 h 7363"/>
                  <a:gd name="connsiteX102" fmla="*/ 3303 w 10000"/>
                  <a:gd name="connsiteY102" fmla="*/ 5075 h 7363"/>
                  <a:gd name="connsiteX103" fmla="*/ 3367 w 10000"/>
                  <a:gd name="connsiteY103" fmla="*/ 5149 h 7363"/>
                  <a:gd name="connsiteX104" fmla="*/ 3141 w 10000"/>
                  <a:gd name="connsiteY104" fmla="*/ 4778 h 7363"/>
                  <a:gd name="connsiteX105" fmla="*/ 3075 w 10000"/>
                  <a:gd name="connsiteY105" fmla="*/ 4778 h 7363"/>
                  <a:gd name="connsiteX106" fmla="*/ 2987 w 10000"/>
                  <a:gd name="connsiteY106" fmla="*/ 5002 h 7363"/>
                  <a:gd name="connsiteX107" fmla="*/ 3050 w 10000"/>
                  <a:gd name="connsiteY107" fmla="*/ 5354 h 7363"/>
                  <a:gd name="connsiteX108" fmla="*/ 2987 w 10000"/>
                  <a:gd name="connsiteY108" fmla="*/ 5802 h 7363"/>
                  <a:gd name="connsiteX109" fmla="*/ 2856 w 10000"/>
                  <a:gd name="connsiteY109" fmla="*/ 5872 h 7363"/>
                  <a:gd name="connsiteX110" fmla="*/ 2703 w 10000"/>
                  <a:gd name="connsiteY110" fmla="*/ 5802 h 7363"/>
                  <a:gd name="connsiteX111" fmla="*/ 2824 w 10000"/>
                  <a:gd name="connsiteY111" fmla="*/ 5651 h 7363"/>
                  <a:gd name="connsiteX112" fmla="*/ 2890 w 10000"/>
                  <a:gd name="connsiteY112" fmla="*/ 5149 h 7363"/>
                  <a:gd name="connsiteX113" fmla="*/ 2890 w 10000"/>
                  <a:gd name="connsiteY113" fmla="*/ 4778 h 7363"/>
                  <a:gd name="connsiteX114" fmla="*/ 2670 w 10000"/>
                  <a:gd name="connsiteY114" fmla="*/ 3904 h 7363"/>
                  <a:gd name="connsiteX115" fmla="*/ 2573 w 10000"/>
                  <a:gd name="connsiteY115" fmla="*/ 3328 h 7363"/>
                  <a:gd name="connsiteX116" fmla="*/ 2475 w 10000"/>
                  <a:gd name="connsiteY116" fmla="*/ 3251 h 7363"/>
                  <a:gd name="connsiteX117" fmla="*/ 2411 w 10000"/>
                  <a:gd name="connsiteY117" fmla="*/ 3978 h 7363"/>
                  <a:gd name="connsiteX118" fmla="*/ 2441 w 10000"/>
                  <a:gd name="connsiteY118" fmla="*/ 4499 h 7363"/>
                  <a:gd name="connsiteX119" fmla="*/ 2573 w 10000"/>
                  <a:gd name="connsiteY119" fmla="*/ 4851 h 7363"/>
                  <a:gd name="connsiteX120" fmla="*/ 2573 w 10000"/>
                  <a:gd name="connsiteY120" fmla="*/ 4925 h 7363"/>
                  <a:gd name="connsiteX121" fmla="*/ 2441 w 10000"/>
                  <a:gd name="connsiteY121" fmla="*/ 4778 h 7363"/>
                  <a:gd name="connsiteX122" fmla="*/ 2320 w 10000"/>
                  <a:gd name="connsiteY122" fmla="*/ 4573 h 7363"/>
                  <a:gd name="connsiteX123" fmla="*/ 2061 w 10000"/>
                  <a:gd name="connsiteY123" fmla="*/ 4627 h 7363"/>
                  <a:gd name="connsiteX124" fmla="*/ 2094 w 10000"/>
                  <a:gd name="connsiteY124" fmla="*/ 4925 h 7363"/>
                  <a:gd name="connsiteX125" fmla="*/ 2094 w 10000"/>
                  <a:gd name="connsiteY125" fmla="*/ 5149 h 7363"/>
                  <a:gd name="connsiteX126" fmla="*/ 2029 w 10000"/>
                  <a:gd name="connsiteY126" fmla="*/ 5149 h 7363"/>
                  <a:gd name="connsiteX127" fmla="*/ 2006 w 10000"/>
                  <a:gd name="connsiteY127" fmla="*/ 4925 h 7363"/>
                  <a:gd name="connsiteX128" fmla="*/ 1744 w 10000"/>
                  <a:gd name="connsiteY128" fmla="*/ 5299 h 7363"/>
                  <a:gd name="connsiteX129" fmla="*/ 1689 w 10000"/>
                  <a:gd name="connsiteY129" fmla="*/ 5226 h 7363"/>
                  <a:gd name="connsiteX130" fmla="*/ 1655 w 10000"/>
                  <a:gd name="connsiteY130" fmla="*/ 5075 h 7363"/>
                  <a:gd name="connsiteX131" fmla="*/ 1427 w 10000"/>
                  <a:gd name="connsiteY131" fmla="*/ 5354 h 7363"/>
                  <a:gd name="connsiteX132" fmla="*/ 1397 w 10000"/>
                  <a:gd name="connsiteY132" fmla="*/ 5578 h 7363"/>
                  <a:gd name="connsiteX133" fmla="*/ 1306 w 10000"/>
                  <a:gd name="connsiteY133" fmla="*/ 5578 h 7363"/>
                  <a:gd name="connsiteX134" fmla="*/ 1209 w 10000"/>
                  <a:gd name="connsiteY134" fmla="*/ 5802 h 7363"/>
                  <a:gd name="connsiteX135" fmla="*/ 1177 w 10000"/>
                  <a:gd name="connsiteY135" fmla="*/ 5651 h 7363"/>
                  <a:gd name="connsiteX136" fmla="*/ 1177 w 10000"/>
                  <a:gd name="connsiteY136" fmla="*/ 5299 h 7363"/>
                  <a:gd name="connsiteX137" fmla="*/ 1080 w 10000"/>
                  <a:gd name="connsiteY137" fmla="*/ 5354 h 7363"/>
                  <a:gd name="connsiteX138" fmla="*/ 1046 w 10000"/>
                  <a:gd name="connsiteY138" fmla="*/ 5578 h 7363"/>
                  <a:gd name="connsiteX139" fmla="*/ 1080 w 10000"/>
                  <a:gd name="connsiteY139" fmla="*/ 5949 h 7363"/>
                  <a:gd name="connsiteX140" fmla="*/ 1014 w 10000"/>
                  <a:gd name="connsiteY140" fmla="*/ 6096 h 7363"/>
                  <a:gd name="connsiteX141" fmla="*/ 925 w 10000"/>
                  <a:gd name="connsiteY141" fmla="*/ 6154 h 7363"/>
                  <a:gd name="connsiteX142" fmla="*/ 827 w 10000"/>
                  <a:gd name="connsiteY142" fmla="*/ 6451 h 7363"/>
                  <a:gd name="connsiteX143" fmla="*/ 860 w 10000"/>
                  <a:gd name="connsiteY143" fmla="*/ 6598 h 7363"/>
                  <a:gd name="connsiteX144" fmla="*/ 827 w 10000"/>
                  <a:gd name="connsiteY144" fmla="*/ 6749 h 7363"/>
                  <a:gd name="connsiteX145" fmla="*/ 673 w 10000"/>
                  <a:gd name="connsiteY145" fmla="*/ 6525 h 7363"/>
                  <a:gd name="connsiteX146" fmla="*/ 641 w 10000"/>
                  <a:gd name="connsiteY146" fmla="*/ 6749 h 7363"/>
                  <a:gd name="connsiteX147" fmla="*/ 641 w 10000"/>
                  <a:gd name="connsiteY147" fmla="*/ 6899 h 7363"/>
                  <a:gd name="connsiteX148" fmla="*/ 478 w 10000"/>
                  <a:gd name="connsiteY148" fmla="*/ 6598 h 7363"/>
                  <a:gd name="connsiteX149" fmla="*/ 510 w 10000"/>
                  <a:gd name="connsiteY149" fmla="*/ 6246 h 7363"/>
                  <a:gd name="connsiteX150" fmla="*/ 381 w 10000"/>
                  <a:gd name="connsiteY150" fmla="*/ 6022 h 7363"/>
                  <a:gd name="connsiteX151" fmla="*/ 324 w 10000"/>
                  <a:gd name="connsiteY151" fmla="*/ 5872 h 7363"/>
                  <a:gd name="connsiteX152" fmla="*/ 510 w 10000"/>
                  <a:gd name="connsiteY152" fmla="*/ 6022 h 7363"/>
                  <a:gd name="connsiteX153" fmla="*/ 641 w 10000"/>
                  <a:gd name="connsiteY153" fmla="*/ 6096 h 7363"/>
                  <a:gd name="connsiteX154" fmla="*/ 763 w 10000"/>
                  <a:gd name="connsiteY154" fmla="*/ 6022 h 7363"/>
                  <a:gd name="connsiteX155" fmla="*/ 860 w 10000"/>
                  <a:gd name="connsiteY155" fmla="*/ 5802 h 7363"/>
                  <a:gd name="connsiteX156" fmla="*/ 641 w 10000"/>
                  <a:gd name="connsiteY156" fmla="*/ 5226 h 7363"/>
                  <a:gd name="connsiteX157" fmla="*/ 510 w 10000"/>
                  <a:gd name="connsiteY157" fmla="*/ 5075 h 7363"/>
                  <a:gd name="connsiteX158" fmla="*/ 324 w 10000"/>
                  <a:gd name="connsiteY158" fmla="*/ 5075 h 7363"/>
                  <a:gd name="connsiteX159" fmla="*/ 226 w 10000"/>
                  <a:gd name="connsiteY159" fmla="*/ 4925 h 7363"/>
                  <a:gd name="connsiteX160" fmla="*/ 137 w 10000"/>
                  <a:gd name="connsiteY160" fmla="*/ 4701 h 7363"/>
                  <a:gd name="connsiteX161" fmla="*/ 105 w 10000"/>
                  <a:gd name="connsiteY161" fmla="*/ 4701 h 7363"/>
                  <a:gd name="connsiteX162" fmla="*/ 32 w 10000"/>
                  <a:gd name="connsiteY162" fmla="*/ 4739 h 7363"/>
                  <a:gd name="connsiteX163" fmla="*/ 0 w 10000"/>
                  <a:gd name="connsiteY163" fmla="*/ 4963 h 7363"/>
                  <a:gd name="connsiteX164" fmla="*/ 56 w 10000"/>
                  <a:gd name="connsiteY164" fmla="*/ 5261 h 7363"/>
                  <a:gd name="connsiteX165" fmla="*/ 64 w 10000"/>
                  <a:gd name="connsiteY165" fmla="*/ 5578 h 7363"/>
                  <a:gd name="connsiteX166" fmla="*/ 145 w 10000"/>
                  <a:gd name="connsiteY166" fmla="*/ 5910 h 7363"/>
                  <a:gd name="connsiteX167" fmla="*/ 154 w 10000"/>
                  <a:gd name="connsiteY167" fmla="*/ 6154 h 7363"/>
                  <a:gd name="connsiteX168" fmla="*/ 209 w 10000"/>
                  <a:gd name="connsiteY168" fmla="*/ 6397 h 7363"/>
                  <a:gd name="connsiteX169" fmla="*/ 209 w 10000"/>
                  <a:gd name="connsiteY169" fmla="*/ 6675 h 7363"/>
                  <a:gd name="connsiteX170" fmla="*/ 356 w 10000"/>
                  <a:gd name="connsiteY170" fmla="*/ 7251 h 7363"/>
                  <a:gd name="connsiteX171" fmla="*/ 356 w 10000"/>
                  <a:gd name="connsiteY171" fmla="*/ 7363 h 7363"/>
                  <a:gd name="connsiteX172" fmla="*/ 10000 w 10000"/>
                  <a:gd name="connsiteY172" fmla="*/ 1302 h 7363"/>
                  <a:gd name="connsiteX0" fmla="*/ 356 w 10000"/>
                  <a:gd name="connsiteY0" fmla="*/ 10000 h 10703"/>
                  <a:gd name="connsiteX1" fmla="*/ 10000 w 10000"/>
                  <a:gd name="connsiteY1" fmla="*/ 1768 h 10703"/>
                  <a:gd name="connsiteX2" fmla="*/ 9806 w 10000"/>
                  <a:gd name="connsiteY2" fmla="*/ 1665 h 10703"/>
                  <a:gd name="connsiteX3" fmla="*/ 9455 w 10000"/>
                  <a:gd name="connsiteY3" fmla="*/ 1264 h 10703"/>
                  <a:gd name="connsiteX4" fmla="*/ 9204 w 10000"/>
                  <a:gd name="connsiteY4" fmla="*/ 1264 h 10703"/>
                  <a:gd name="connsiteX5" fmla="*/ 9010 w 10000"/>
                  <a:gd name="connsiteY5" fmla="*/ 1565 h 10703"/>
                  <a:gd name="connsiteX6" fmla="*/ 9010 w 10000"/>
                  <a:gd name="connsiteY6" fmla="*/ 1665 h 10703"/>
                  <a:gd name="connsiteX7" fmla="*/ 9172 w 10000"/>
                  <a:gd name="connsiteY7" fmla="*/ 1969 h 10703"/>
                  <a:gd name="connsiteX8" fmla="*/ 9172 w 10000"/>
                  <a:gd name="connsiteY8" fmla="*/ 2274 h 10703"/>
                  <a:gd name="connsiteX9" fmla="*/ 9106 w 10000"/>
                  <a:gd name="connsiteY9" fmla="*/ 2274 h 10703"/>
                  <a:gd name="connsiteX10" fmla="*/ 8953 w 10000"/>
                  <a:gd name="connsiteY10" fmla="*/ 1869 h 10703"/>
                  <a:gd name="connsiteX11" fmla="*/ 8637 w 10000"/>
                  <a:gd name="connsiteY11" fmla="*/ 2073 h 10703"/>
                  <a:gd name="connsiteX12" fmla="*/ 8571 w 10000"/>
                  <a:gd name="connsiteY12" fmla="*/ 2551 h 10703"/>
                  <a:gd name="connsiteX13" fmla="*/ 8441 w 10000"/>
                  <a:gd name="connsiteY13" fmla="*/ 2347 h 10703"/>
                  <a:gd name="connsiteX14" fmla="*/ 8320 w 10000"/>
                  <a:gd name="connsiteY14" fmla="*/ 2347 h 10703"/>
                  <a:gd name="connsiteX15" fmla="*/ 8189 w 10000"/>
                  <a:gd name="connsiteY15" fmla="*/ 1665 h 10703"/>
                  <a:gd name="connsiteX16" fmla="*/ 7874 w 10000"/>
                  <a:gd name="connsiteY16" fmla="*/ 1665 h 10703"/>
                  <a:gd name="connsiteX17" fmla="*/ 7784 w 10000"/>
                  <a:gd name="connsiteY17" fmla="*/ 2073 h 10703"/>
                  <a:gd name="connsiteX18" fmla="*/ 7622 w 10000"/>
                  <a:gd name="connsiteY18" fmla="*/ 1768 h 10703"/>
                  <a:gd name="connsiteX19" fmla="*/ 7459 w 10000"/>
                  <a:gd name="connsiteY19" fmla="*/ 1869 h 10703"/>
                  <a:gd name="connsiteX20" fmla="*/ 7492 w 10000"/>
                  <a:gd name="connsiteY20" fmla="*/ 1361 h 10703"/>
                  <a:gd name="connsiteX21" fmla="*/ 7362 w 10000"/>
                  <a:gd name="connsiteY21" fmla="*/ 1361 h 10703"/>
                  <a:gd name="connsiteX22" fmla="*/ 7142 w 10000"/>
                  <a:gd name="connsiteY22" fmla="*/ 2073 h 10703"/>
                  <a:gd name="connsiteX23" fmla="*/ 7109 w 10000"/>
                  <a:gd name="connsiteY23" fmla="*/ 1565 h 10703"/>
                  <a:gd name="connsiteX24" fmla="*/ 6923 w 10000"/>
                  <a:gd name="connsiteY24" fmla="*/ 1565 h 10703"/>
                  <a:gd name="connsiteX25" fmla="*/ 6793 w 10000"/>
                  <a:gd name="connsiteY25" fmla="*/ 1768 h 10703"/>
                  <a:gd name="connsiteX26" fmla="*/ 6923 w 10000"/>
                  <a:gd name="connsiteY26" fmla="*/ 2347 h 10703"/>
                  <a:gd name="connsiteX27" fmla="*/ 6858 w 10000"/>
                  <a:gd name="connsiteY27" fmla="*/ 2347 h 10703"/>
                  <a:gd name="connsiteX28" fmla="*/ 6858 w 10000"/>
                  <a:gd name="connsiteY28" fmla="*/ 2551 h 10703"/>
                  <a:gd name="connsiteX29" fmla="*/ 6729 w 10000"/>
                  <a:gd name="connsiteY29" fmla="*/ 2551 h 10703"/>
                  <a:gd name="connsiteX30" fmla="*/ 6640 w 10000"/>
                  <a:gd name="connsiteY30" fmla="*/ 2451 h 10703"/>
                  <a:gd name="connsiteX31" fmla="*/ 6476 w 10000"/>
                  <a:gd name="connsiteY31" fmla="*/ 2855 h 10703"/>
                  <a:gd name="connsiteX32" fmla="*/ 6510 w 10000"/>
                  <a:gd name="connsiteY32" fmla="*/ 3234 h 10703"/>
                  <a:gd name="connsiteX33" fmla="*/ 6346 w 10000"/>
                  <a:gd name="connsiteY33" fmla="*/ 2951 h 10703"/>
                  <a:gd name="connsiteX34" fmla="*/ 6281 w 10000"/>
                  <a:gd name="connsiteY34" fmla="*/ 2651 h 10703"/>
                  <a:gd name="connsiteX35" fmla="*/ 6193 w 10000"/>
                  <a:gd name="connsiteY35" fmla="*/ 2651 h 10703"/>
                  <a:gd name="connsiteX36" fmla="*/ 6193 w 10000"/>
                  <a:gd name="connsiteY36" fmla="*/ 2451 h 10703"/>
                  <a:gd name="connsiteX37" fmla="*/ 6031 w 10000"/>
                  <a:gd name="connsiteY37" fmla="*/ 1869 h 10703"/>
                  <a:gd name="connsiteX38" fmla="*/ 5811 w 10000"/>
                  <a:gd name="connsiteY38" fmla="*/ 1869 h 10703"/>
                  <a:gd name="connsiteX39" fmla="*/ 5747 w 10000"/>
                  <a:gd name="connsiteY39" fmla="*/ 1969 h 10703"/>
                  <a:gd name="connsiteX40" fmla="*/ 5779 w 10000"/>
                  <a:gd name="connsiteY40" fmla="*/ 2274 h 10703"/>
                  <a:gd name="connsiteX41" fmla="*/ 5494 w 10000"/>
                  <a:gd name="connsiteY41" fmla="*/ 2451 h 10703"/>
                  <a:gd name="connsiteX42" fmla="*/ 5462 w 10000"/>
                  <a:gd name="connsiteY42" fmla="*/ 2347 h 10703"/>
                  <a:gd name="connsiteX43" fmla="*/ 5430 w 10000"/>
                  <a:gd name="connsiteY43" fmla="*/ 2274 h 10703"/>
                  <a:gd name="connsiteX44" fmla="*/ 5211 w 10000"/>
                  <a:gd name="connsiteY44" fmla="*/ 2451 h 10703"/>
                  <a:gd name="connsiteX45" fmla="*/ 4919 w 10000"/>
                  <a:gd name="connsiteY45" fmla="*/ 2347 h 10703"/>
                  <a:gd name="connsiteX46" fmla="*/ 4919 w 10000"/>
                  <a:gd name="connsiteY46" fmla="*/ 2651 h 10703"/>
                  <a:gd name="connsiteX47" fmla="*/ 4830 w 10000"/>
                  <a:gd name="connsiteY47" fmla="*/ 2855 h 10703"/>
                  <a:gd name="connsiteX48" fmla="*/ 4732 w 10000"/>
                  <a:gd name="connsiteY48" fmla="*/ 3234 h 10703"/>
                  <a:gd name="connsiteX49" fmla="*/ 4700 w 10000"/>
                  <a:gd name="connsiteY49" fmla="*/ 3133 h 10703"/>
                  <a:gd name="connsiteX50" fmla="*/ 4797 w 10000"/>
                  <a:gd name="connsiteY50" fmla="*/ 2347 h 10703"/>
                  <a:gd name="connsiteX51" fmla="*/ 4853 w 10000"/>
                  <a:gd name="connsiteY51" fmla="*/ 2073 h 10703"/>
                  <a:gd name="connsiteX52" fmla="*/ 4853 w 10000"/>
                  <a:gd name="connsiteY52" fmla="*/ 1768 h 10703"/>
                  <a:gd name="connsiteX53" fmla="*/ 4885 w 10000"/>
                  <a:gd name="connsiteY53" fmla="*/ 1361 h 10703"/>
                  <a:gd name="connsiteX54" fmla="*/ 4830 w 10000"/>
                  <a:gd name="connsiteY54" fmla="*/ 982 h 10703"/>
                  <a:gd name="connsiteX55" fmla="*/ 4830 w 10000"/>
                  <a:gd name="connsiteY55" fmla="*/ 682 h 10703"/>
                  <a:gd name="connsiteX56" fmla="*/ 4610 w 10000"/>
                  <a:gd name="connsiteY56" fmla="*/ 482 h 10703"/>
                  <a:gd name="connsiteX57" fmla="*/ 4447 w 10000"/>
                  <a:gd name="connsiteY57" fmla="*/ 378 h 10703"/>
                  <a:gd name="connsiteX58" fmla="*/ 4383 w 10000"/>
                  <a:gd name="connsiteY58" fmla="*/ 482 h 10703"/>
                  <a:gd name="connsiteX59" fmla="*/ 4383 w 10000"/>
                  <a:gd name="connsiteY59" fmla="*/ 782 h 10703"/>
                  <a:gd name="connsiteX60" fmla="*/ 4317 w 10000"/>
                  <a:gd name="connsiteY60" fmla="*/ 782 h 10703"/>
                  <a:gd name="connsiteX61" fmla="*/ 4251 w 10000"/>
                  <a:gd name="connsiteY61" fmla="*/ 482 h 10703"/>
                  <a:gd name="connsiteX62" fmla="*/ 4130 w 10000"/>
                  <a:gd name="connsiteY62" fmla="*/ 278 h 10703"/>
                  <a:gd name="connsiteX63" fmla="*/ 4066 w 10000"/>
                  <a:gd name="connsiteY63" fmla="*/ 0 h 10703"/>
                  <a:gd name="connsiteX64" fmla="*/ 4001 w 10000"/>
                  <a:gd name="connsiteY64" fmla="*/ 73 h 10703"/>
                  <a:gd name="connsiteX65" fmla="*/ 3937 w 10000"/>
                  <a:gd name="connsiteY65" fmla="*/ 482 h 10703"/>
                  <a:gd name="connsiteX66" fmla="*/ 3937 w 10000"/>
                  <a:gd name="connsiteY66" fmla="*/ 682 h 10703"/>
                  <a:gd name="connsiteX67" fmla="*/ 4066 w 10000"/>
                  <a:gd name="connsiteY67" fmla="*/ 883 h 10703"/>
                  <a:gd name="connsiteX68" fmla="*/ 4035 w 10000"/>
                  <a:gd name="connsiteY68" fmla="*/ 982 h 10703"/>
                  <a:gd name="connsiteX69" fmla="*/ 4091 w 10000"/>
                  <a:gd name="connsiteY69" fmla="*/ 1165 h 10703"/>
                  <a:gd name="connsiteX70" fmla="*/ 4035 w 10000"/>
                  <a:gd name="connsiteY70" fmla="*/ 1165 h 10703"/>
                  <a:gd name="connsiteX71" fmla="*/ 3937 w 10000"/>
                  <a:gd name="connsiteY71" fmla="*/ 1565 h 10703"/>
                  <a:gd name="connsiteX72" fmla="*/ 3742 w 10000"/>
                  <a:gd name="connsiteY72" fmla="*/ 1665 h 10703"/>
                  <a:gd name="connsiteX73" fmla="*/ 3684 w 10000"/>
                  <a:gd name="connsiteY73" fmla="*/ 1565 h 10703"/>
                  <a:gd name="connsiteX74" fmla="*/ 3587 w 10000"/>
                  <a:gd name="connsiteY74" fmla="*/ 1665 h 10703"/>
                  <a:gd name="connsiteX75" fmla="*/ 3620 w 10000"/>
                  <a:gd name="connsiteY75" fmla="*/ 1869 h 10703"/>
                  <a:gd name="connsiteX76" fmla="*/ 3426 w 10000"/>
                  <a:gd name="connsiteY76" fmla="*/ 2347 h 10703"/>
                  <a:gd name="connsiteX77" fmla="*/ 3401 w 10000"/>
                  <a:gd name="connsiteY77" fmla="*/ 2951 h 10703"/>
                  <a:gd name="connsiteX78" fmla="*/ 3489 w 10000"/>
                  <a:gd name="connsiteY78" fmla="*/ 3437 h 10703"/>
                  <a:gd name="connsiteX79" fmla="*/ 3401 w 10000"/>
                  <a:gd name="connsiteY79" fmla="*/ 3333 h 10703"/>
                  <a:gd name="connsiteX80" fmla="*/ 3207 w 10000"/>
                  <a:gd name="connsiteY80" fmla="*/ 3633 h 10703"/>
                  <a:gd name="connsiteX81" fmla="*/ 3141 w 10000"/>
                  <a:gd name="connsiteY81" fmla="*/ 3734 h 10703"/>
                  <a:gd name="connsiteX82" fmla="*/ 3173 w 10000"/>
                  <a:gd name="connsiteY82" fmla="*/ 4342 h 10703"/>
                  <a:gd name="connsiteX83" fmla="*/ 3367 w 10000"/>
                  <a:gd name="connsiteY83" fmla="*/ 4415 h 10703"/>
                  <a:gd name="connsiteX84" fmla="*/ 3426 w 10000"/>
                  <a:gd name="connsiteY84" fmla="*/ 4720 h 10703"/>
                  <a:gd name="connsiteX85" fmla="*/ 3554 w 10000"/>
                  <a:gd name="connsiteY85" fmla="*/ 5302 h 10703"/>
                  <a:gd name="connsiteX86" fmla="*/ 3620 w 10000"/>
                  <a:gd name="connsiteY86" fmla="*/ 5907 h 10703"/>
                  <a:gd name="connsiteX87" fmla="*/ 3457 w 10000"/>
                  <a:gd name="connsiteY87" fmla="*/ 5506 h 10703"/>
                  <a:gd name="connsiteX88" fmla="*/ 3367 w 10000"/>
                  <a:gd name="connsiteY88" fmla="*/ 4720 h 10703"/>
                  <a:gd name="connsiteX89" fmla="*/ 3141 w 10000"/>
                  <a:gd name="connsiteY89" fmla="*/ 4415 h 10703"/>
                  <a:gd name="connsiteX90" fmla="*/ 3075 w 10000"/>
                  <a:gd name="connsiteY90" fmla="*/ 4415 h 10703"/>
                  <a:gd name="connsiteX91" fmla="*/ 3050 w 10000"/>
                  <a:gd name="connsiteY91" fmla="*/ 4620 h 10703"/>
                  <a:gd name="connsiteX92" fmla="*/ 2922 w 10000"/>
                  <a:gd name="connsiteY92" fmla="*/ 4925 h 10703"/>
                  <a:gd name="connsiteX93" fmla="*/ 2954 w 10000"/>
                  <a:gd name="connsiteY93" fmla="*/ 5024 h 10703"/>
                  <a:gd name="connsiteX94" fmla="*/ 3075 w 10000"/>
                  <a:gd name="connsiteY94" fmla="*/ 5024 h 10703"/>
                  <a:gd name="connsiteX95" fmla="*/ 3109 w 10000"/>
                  <a:gd name="connsiteY95" fmla="*/ 5302 h 10703"/>
                  <a:gd name="connsiteX96" fmla="*/ 2954 w 10000"/>
                  <a:gd name="connsiteY96" fmla="*/ 5202 h 10703"/>
                  <a:gd name="connsiteX97" fmla="*/ 2792 w 10000"/>
                  <a:gd name="connsiteY97" fmla="*/ 4824 h 10703"/>
                  <a:gd name="connsiteX98" fmla="*/ 2792 w 10000"/>
                  <a:gd name="connsiteY98" fmla="*/ 5202 h 10703"/>
                  <a:gd name="connsiteX99" fmla="*/ 2922 w 10000"/>
                  <a:gd name="connsiteY99" fmla="*/ 5907 h 10703"/>
                  <a:gd name="connsiteX100" fmla="*/ 2922 w 10000"/>
                  <a:gd name="connsiteY100" fmla="*/ 6110 h 10703"/>
                  <a:gd name="connsiteX101" fmla="*/ 3020 w 10000"/>
                  <a:gd name="connsiteY101" fmla="*/ 6284 h 10703"/>
                  <a:gd name="connsiteX102" fmla="*/ 3173 w 10000"/>
                  <a:gd name="connsiteY102" fmla="*/ 6284 h 10703"/>
                  <a:gd name="connsiteX103" fmla="*/ 3303 w 10000"/>
                  <a:gd name="connsiteY103" fmla="*/ 6893 h 10703"/>
                  <a:gd name="connsiteX104" fmla="*/ 3367 w 10000"/>
                  <a:gd name="connsiteY104" fmla="*/ 6993 h 10703"/>
                  <a:gd name="connsiteX105" fmla="*/ 3141 w 10000"/>
                  <a:gd name="connsiteY105" fmla="*/ 6489 h 10703"/>
                  <a:gd name="connsiteX106" fmla="*/ 3075 w 10000"/>
                  <a:gd name="connsiteY106" fmla="*/ 6489 h 10703"/>
                  <a:gd name="connsiteX107" fmla="*/ 2987 w 10000"/>
                  <a:gd name="connsiteY107" fmla="*/ 6793 h 10703"/>
                  <a:gd name="connsiteX108" fmla="*/ 3050 w 10000"/>
                  <a:gd name="connsiteY108" fmla="*/ 7271 h 10703"/>
                  <a:gd name="connsiteX109" fmla="*/ 2987 w 10000"/>
                  <a:gd name="connsiteY109" fmla="*/ 7880 h 10703"/>
                  <a:gd name="connsiteX110" fmla="*/ 2856 w 10000"/>
                  <a:gd name="connsiteY110" fmla="*/ 7975 h 10703"/>
                  <a:gd name="connsiteX111" fmla="*/ 2703 w 10000"/>
                  <a:gd name="connsiteY111" fmla="*/ 7880 h 10703"/>
                  <a:gd name="connsiteX112" fmla="*/ 2824 w 10000"/>
                  <a:gd name="connsiteY112" fmla="*/ 7675 h 10703"/>
                  <a:gd name="connsiteX113" fmla="*/ 2890 w 10000"/>
                  <a:gd name="connsiteY113" fmla="*/ 6993 h 10703"/>
                  <a:gd name="connsiteX114" fmla="*/ 2890 w 10000"/>
                  <a:gd name="connsiteY114" fmla="*/ 6489 h 10703"/>
                  <a:gd name="connsiteX115" fmla="*/ 2670 w 10000"/>
                  <a:gd name="connsiteY115" fmla="*/ 5302 h 10703"/>
                  <a:gd name="connsiteX116" fmla="*/ 2573 w 10000"/>
                  <a:gd name="connsiteY116" fmla="*/ 4520 h 10703"/>
                  <a:gd name="connsiteX117" fmla="*/ 2475 w 10000"/>
                  <a:gd name="connsiteY117" fmla="*/ 4415 h 10703"/>
                  <a:gd name="connsiteX118" fmla="*/ 2411 w 10000"/>
                  <a:gd name="connsiteY118" fmla="*/ 5403 h 10703"/>
                  <a:gd name="connsiteX119" fmla="*/ 2441 w 10000"/>
                  <a:gd name="connsiteY119" fmla="*/ 6110 h 10703"/>
                  <a:gd name="connsiteX120" fmla="*/ 2573 w 10000"/>
                  <a:gd name="connsiteY120" fmla="*/ 6588 h 10703"/>
                  <a:gd name="connsiteX121" fmla="*/ 2573 w 10000"/>
                  <a:gd name="connsiteY121" fmla="*/ 6689 h 10703"/>
                  <a:gd name="connsiteX122" fmla="*/ 2441 w 10000"/>
                  <a:gd name="connsiteY122" fmla="*/ 6489 h 10703"/>
                  <a:gd name="connsiteX123" fmla="*/ 2320 w 10000"/>
                  <a:gd name="connsiteY123" fmla="*/ 6211 h 10703"/>
                  <a:gd name="connsiteX124" fmla="*/ 2061 w 10000"/>
                  <a:gd name="connsiteY124" fmla="*/ 6284 h 10703"/>
                  <a:gd name="connsiteX125" fmla="*/ 2094 w 10000"/>
                  <a:gd name="connsiteY125" fmla="*/ 6689 h 10703"/>
                  <a:gd name="connsiteX126" fmla="*/ 2094 w 10000"/>
                  <a:gd name="connsiteY126" fmla="*/ 6993 h 10703"/>
                  <a:gd name="connsiteX127" fmla="*/ 2029 w 10000"/>
                  <a:gd name="connsiteY127" fmla="*/ 6993 h 10703"/>
                  <a:gd name="connsiteX128" fmla="*/ 2006 w 10000"/>
                  <a:gd name="connsiteY128" fmla="*/ 6689 h 10703"/>
                  <a:gd name="connsiteX129" fmla="*/ 1744 w 10000"/>
                  <a:gd name="connsiteY129" fmla="*/ 7197 h 10703"/>
                  <a:gd name="connsiteX130" fmla="*/ 1689 w 10000"/>
                  <a:gd name="connsiteY130" fmla="*/ 7098 h 10703"/>
                  <a:gd name="connsiteX131" fmla="*/ 1655 w 10000"/>
                  <a:gd name="connsiteY131" fmla="*/ 6893 h 10703"/>
                  <a:gd name="connsiteX132" fmla="*/ 1427 w 10000"/>
                  <a:gd name="connsiteY132" fmla="*/ 7271 h 10703"/>
                  <a:gd name="connsiteX133" fmla="*/ 1397 w 10000"/>
                  <a:gd name="connsiteY133" fmla="*/ 7576 h 10703"/>
                  <a:gd name="connsiteX134" fmla="*/ 1306 w 10000"/>
                  <a:gd name="connsiteY134" fmla="*/ 7576 h 10703"/>
                  <a:gd name="connsiteX135" fmla="*/ 1209 w 10000"/>
                  <a:gd name="connsiteY135" fmla="*/ 7880 h 10703"/>
                  <a:gd name="connsiteX136" fmla="*/ 1177 w 10000"/>
                  <a:gd name="connsiteY136" fmla="*/ 7675 h 10703"/>
                  <a:gd name="connsiteX137" fmla="*/ 1177 w 10000"/>
                  <a:gd name="connsiteY137" fmla="*/ 7197 h 10703"/>
                  <a:gd name="connsiteX138" fmla="*/ 1080 w 10000"/>
                  <a:gd name="connsiteY138" fmla="*/ 7271 h 10703"/>
                  <a:gd name="connsiteX139" fmla="*/ 1046 w 10000"/>
                  <a:gd name="connsiteY139" fmla="*/ 7576 h 10703"/>
                  <a:gd name="connsiteX140" fmla="*/ 1080 w 10000"/>
                  <a:gd name="connsiteY140" fmla="*/ 8080 h 10703"/>
                  <a:gd name="connsiteX141" fmla="*/ 1014 w 10000"/>
                  <a:gd name="connsiteY141" fmla="*/ 8279 h 10703"/>
                  <a:gd name="connsiteX142" fmla="*/ 925 w 10000"/>
                  <a:gd name="connsiteY142" fmla="*/ 8358 h 10703"/>
                  <a:gd name="connsiteX143" fmla="*/ 827 w 10000"/>
                  <a:gd name="connsiteY143" fmla="*/ 8761 h 10703"/>
                  <a:gd name="connsiteX144" fmla="*/ 860 w 10000"/>
                  <a:gd name="connsiteY144" fmla="*/ 8961 h 10703"/>
                  <a:gd name="connsiteX145" fmla="*/ 827 w 10000"/>
                  <a:gd name="connsiteY145" fmla="*/ 9166 h 10703"/>
                  <a:gd name="connsiteX146" fmla="*/ 673 w 10000"/>
                  <a:gd name="connsiteY146" fmla="*/ 8862 h 10703"/>
                  <a:gd name="connsiteX147" fmla="*/ 641 w 10000"/>
                  <a:gd name="connsiteY147" fmla="*/ 9166 h 10703"/>
                  <a:gd name="connsiteX148" fmla="*/ 641 w 10000"/>
                  <a:gd name="connsiteY148" fmla="*/ 9370 h 10703"/>
                  <a:gd name="connsiteX149" fmla="*/ 478 w 10000"/>
                  <a:gd name="connsiteY149" fmla="*/ 8961 h 10703"/>
                  <a:gd name="connsiteX150" fmla="*/ 510 w 10000"/>
                  <a:gd name="connsiteY150" fmla="*/ 8483 h 10703"/>
                  <a:gd name="connsiteX151" fmla="*/ 381 w 10000"/>
                  <a:gd name="connsiteY151" fmla="*/ 8179 h 10703"/>
                  <a:gd name="connsiteX152" fmla="*/ 324 w 10000"/>
                  <a:gd name="connsiteY152" fmla="*/ 7975 h 10703"/>
                  <a:gd name="connsiteX153" fmla="*/ 510 w 10000"/>
                  <a:gd name="connsiteY153" fmla="*/ 8179 h 10703"/>
                  <a:gd name="connsiteX154" fmla="*/ 641 w 10000"/>
                  <a:gd name="connsiteY154" fmla="*/ 8279 h 10703"/>
                  <a:gd name="connsiteX155" fmla="*/ 763 w 10000"/>
                  <a:gd name="connsiteY155" fmla="*/ 8179 h 10703"/>
                  <a:gd name="connsiteX156" fmla="*/ 860 w 10000"/>
                  <a:gd name="connsiteY156" fmla="*/ 7880 h 10703"/>
                  <a:gd name="connsiteX157" fmla="*/ 641 w 10000"/>
                  <a:gd name="connsiteY157" fmla="*/ 7098 h 10703"/>
                  <a:gd name="connsiteX158" fmla="*/ 510 w 10000"/>
                  <a:gd name="connsiteY158" fmla="*/ 6893 h 10703"/>
                  <a:gd name="connsiteX159" fmla="*/ 324 w 10000"/>
                  <a:gd name="connsiteY159" fmla="*/ 6893 h 10703"/>
                  <a:gd name="connsiteX160" fmla="*/ 226 w 10000"/>
                  <a:gd name="connsiteY160" fmla="*/ 6689 h 10703"/>
                  <a:gd name="connsiteX161" fmla="*/ 137 w 10000"/>
                  <a:gd name="connsiteY161" fmla="*/ 6385 h 10703"/>
                  <a:gd name="connsiteX162" fmla="*/ 105 w 10000"/>
                  <a:gd name="connsiteY162" fmla="*/ 6385 h 10703"/>
                  <a:gd name="connsiteX163" fmla="*/ 32 w 10000"/>
                  <a:gd name="connsiteY163" fmla="*/ 6436 h 10703"/>
                  <a:gd name="connsiteX164" fmla="*/ 0 w 10000"/>
                  <a:gd name="connsiteY164" fmla="*/ 6740 h 10703"/>
                  <a:gd name="connsiteX165" fmla="*/ 56 w 10000"/>
                  <a:gd name="connsiteY165" fmla="*/ 7145 h 10703"/>
                  <a:gd name="connsiteX166" fmla="*/ 64 w 10000"/>
                  <a:gd name="connsiteY166" fmla="*/ 7576 h 10703"/>
                  <a:gd name="connsiteX167" fmla="*/ 145 w 10000"/>
                  <a:gd name="connsiteY167" fmla="*/ 8027 h 10703"/>
                  <a:gd name="connsiteX168" fmla="*/ 154 w 10000"/>
                  <a:gd name="connsiteY168" fmla="*/ 8358 h 10703"/>
                  <a:gd name="connsiteX169" fmla="*/ 209 w 10000"/>
                  <a:gd name="connsiteY169" fmla="*/ 8688 h 10703"/>
                  <a:gd name="connsiteX170" fmla="*/ 209 w 10000"/>
                  <a:gd name="connsiteY170" fmla="*/ 9066 h 10703"/>
                  <a:gd name="connsiteX171" fmla="*/ 356 w 10000"/>
                  <a:gd name="connsiteY171" fmla="*/ 9848 h 10703"/>
                  <a:gd name="connsiteX172" fmla="*/ 595 w 10000"/>
                  <a:gd name="connsiteY172" fmla="*/ 10703 h 10703"/>
                  <a:gd name="connsiteX0" fmla="*/ 356 w 10000"/>
                  <a:gd name="connsiteY0" fmla="*/ 10000 h 10703"/>
                  <a:gd name="connsiteX1" fmla="*/ 10000 w 10000"/>
                  <a:gd name="connsiteY1" fmla="*/ 1768 h 10703"/>
                  <a:gd name="connsiteX2" fmla="*/ 9806 w 10000"/>
                  <a:gd name="connsiteY2" fmla="*/ 1665 h 10703"/>
                  <a:gd name="connsiteX3" fmla="*/ 9455 w 10000"/>
                  <a:gd name="connsiteY3" fmla="*/ 1264 h 10703"/>
                  <a:gd name="connsiteX4" fmla="*/ 9204 w 10000"/>
                  <a:gd name="connsiteY4" fmla="*/ 1264 h 10703"/>
                  <a:gd name="connsiteX5" fmla="*/ 9010 w 10000"/>
                  <a:gd name="connsiteY5" fmla="*/ 1565 h 10703"/>
                  <a:gd name="connsiteX6" fmla="*/ 9010 w 10000"/>
                  <a:gd name="connsiteY6" fmla="*/ 1665 h 10703"/>
                  <a:gd name="connsiteX7" fmla="*/ 9172 w 10000"/>
                  <a:gd name="connsiteY7" fmla="*/ 1969 h 10703"/>
                  <a:gd name="connsiteX8" fmla="*/ 9172 w 10000"/>
                  <a:gd name="connsiteY8" fmla="*/ 2274 h 10703"/>
                  <a:gd name="connsiteX9" fmla="*/ 9106 w 10000"/>
                  <a:gd name="connsiteY9" fmla="*/ 2274 h 10703"/>
                  <a:gd name="connsiteX10" fmla="*/ 8953 w 10000"/>
                  <a:gd name="connsiteY10" fmla="*/ 1869 h 10703"/>
                  <a:gd name="connsiteX11" fmla="*/ 8637 w 10000"/>
                  <a:gd name="connsiteY11" fmla="*/ 2073 h 10703"/>
                  <a:gd name="connsiteX12" fmla="*/ 8571 w 10000"/>
                  <a:gd name="connsiteY12" fmla="*/ 2551 h 10703"/>
                  <a:gd name="connsiteX13" fmla="*/ 8441 w 10000"/>
                  <a:gd name="connsiteY13" fmla="*/ 2347 h 10703"/>
                  <a:gd name="connsiteX14" fmla="*/ 8320 w 10000"/>
                  <a:gd name="connsiteY14" fmla="*/ 2347 h 10703"/>
                  <a:gd name="connsiteX15" fmla="*/ 8189 w 10000"/>
                  <a:gd name="connsiteY15" fmla="*/ 1665 h 10703"/>
                  <a:gd name="connsiteX16" fmla="*/ 7874 w 10000"/>
                  <a:gd name="connsiteY16" fmla="*/ 1665 h 10703"/>
                  <a:gd name="connsiteX17" fmla="*/ 7784 w 10000"/>
                  <a:gd name="connsiteY17" fmla="*/ 2073 h 10703"/>
                  <a:gd name="connsiteX18" fmla="*/ 7622 w 10000"/>
                  <a:gd name="connsiteY18" fmla="*/ 1768 h 10703"/>
                  <a:gd name="connsiteX19" fmla="*/ 7459 w 10000"/>
                  <a:gd name="connsiteY19" fmla="*/ 1869 h 10703"/>
                  <a:gd name="connsiteX20" fmla="*/ 7492 w 10000"/>
                  <a:gd name="connsiteY20" fmla="*/ 1361 h 10703"/>
                  <a:gd name="connsiteX21" fmla="*/ 7362 w 10000"/>
                  <a:gd name="connsiteY21" fmla="*/ 1361 h 10703"/>
                  <a:gd name="connsiteX22" fmla="*/ 7142 w 10000"/>
                  <a:gd name="connsiteY22" fmla="*/ 2073 h 10703"/>
                  <a:gd name="connsiteX23" fmla="*/ 7109 w 10000"/>
                  <a:gd name="connsiteY23" fmla="*/ 1565 h 10703"/>
                  <a:gd name="connsiteX24" fmla="*/ 6923 w 10000"/>
                  <a:gd name="connsiteY24" fmla="*/ 1565 h 10703"/>
                  <a:gd name="connsiteX25" fmla="*/ 6793 w 10000"/>
                  <a:gd name="connsiteY25" fmla="*/ 1768 h 10703"/>
                  <a:gd name="connsiteX26" fmla="*/ 6923 w 10000"/>
                  <a:gd name="connsiteY26" fmla="*/ 2347 h 10703"/>
                  <a:gd name="connsiteX27" fmla="*/ 6858 w 10000"/>
                  <a:gd name="connsiteY27" fmla="*/ 2347 h 10703"/>
                  <a:gd name="connsiteX28" fmla="*/ 6858 w 10000"/>
                  <a:gd name="connsiteY28" fmla="*/ 2551 h 10703"/>
                  <a:gd name="connsiteX29" fmla="*/ 6729 w 10000"/>
                  <a:gd name="connsiteY29" fmla="*/ 2551 h 10703"/>
                  <a:gd name="connsiteX30" fmla="*/ 6640 w 10000"/>
                  <a:gd name="connsiteY30" fmla="*/ 2451 h 10703"/>
                  <a:gd name="connsiteX31" fmla="*/ 6476 w 10000"/>
                  <a:gd name="connsiteY31" fmla="*/ 2855 h 10703"/>
                  <a:gd name="connsiteX32" fmla="*/ 6510 w 10000"/>
                  <a:gd name="connsiteY32" fmla="*/ 3234 h 10703"/>
                  <a:gd name="connsiteX33" fmla="*/ 6346 w 10000"/>
                  <a:gd name="connsiteY33" fmla="*/ 2951 h 10703"/>
                  <a:gd name="connsiteX34" fmla="*/ 6281 w 10000"/>
                  <a:gd name="connsiteY34" fmla="*/ 2651 h 10703"/>
                  <a:gd name="connsiteX35" fmla="*/ 6193 w 10000"/>
                  <a:gd name="connsiteY35" fmla="*/ 2651 h 10703"/>
                  <a:gd name="connsiteX36" fmla="*/ 6193 w 10000"/>
                  <a:gd name="connsiteY36" fmla="*/ 2451 h 10703"/>
                  <a:gd name="connsiteX37" fmla="*/ 6031 w 10000"/>
                  <a:gd name="connsiteY37" fmla="*/ 1869 h 10703"/>
                  <a:gd name="connsiteX38" fmla="*/ 5811 w 10000"/>
                  <a:gd name="connsiteY38" fmla="*/ 1869 h 10703"/>
                  <a:gd name="connsiteX39" fmla="*/ 5747 w 10000"/>
                  <a:gd name="connsiteY39" fmla="*/ 1969 h 10703"/>
                  <a:gd name="connsiteX40" fmla="*/ 5779 w 10000"/>
                  <a:gd name="connsiteY40" fmla="*/ 2274 h 10703"/>
                  <a:gd name="connsiteX41" fmla="*/ 5494 w 10000"/>
                  <a:gd name="connsiteY41" fmla="*/ 2451 h 10703"/>
                  <a:gd name="connsiteX42" fmla="*/ 5462 w 10000"/>
                  <a:gd name="connsiteY42" fmla="*/ 2347 h 10703"/>
                  <a:gd name="connsiteX43" fmla="*/ 5430 w 10000"/>
                  <a:gd name="connsiteY43" fmla="*/ 2274 h 10703"/>
                  <a:gd name="connsiteX44" fmla="*/ 5211 w 10000"/>
                  <a:gd name="connsiteY44" fmla="*/ 2451 h 10703"/>
                  <a:gd name="connsiteX45" fmla="*/ 4919 w 10000"/>
                  <a:gd name="connsiteY45" fmla="*/ 2347 h 10703"/>
                  <a:gd name="connsiteX46" fmla="*/ 4919 w 10000"/>
                  <a:gd name="connsiteY46" fmla="*/ 2651 h 10703"/>
                  <a:gd name="connsiteX47" fmla="*/ 4830 w 10000"/>
                  <a:gd name="connsiteY47" fmla="*/ 2855 h 10703"/>
                  <a:gd name="connsiteX48" fmla="*/ 4732 w 10000"/>
                  <a:gd name="connsiteY48" fmla="*/ 3234 h 10703"/>
                  <a:gd name="connsiteX49" fmla="*/ 4700 w 10000"/>
                  <a:gd name="connsiteY49" fmla="*/ 3133 h 10703"/>
                  <a:gd name="connsiteX50" fmla="*/ 4797 w 10000"/>
                  <a:gd name="connsiteY50" fmla="*/ 2347 h 10703"/>
                  <a:gd name="connsiteX51" fmla="*/ 4853 w 10000"/>
                  <a:gd name="connsiteY51" fmla="*/ 2073 h 10703"/>
                  <a:gd name="connsiteX52" fmla="*/ 4853 w 10000"/>
                  <a:gd name="connsiteY52" fmla="*/ 1768 h 10703"/>
                  <a:gd name="connsiteX53" fmla="*/ 4885 w 10000"/>
                  <a:gd name="connsiteY53" fmla="*/ 1361 h 10703"/>
                  <a:gd name="connsiteX54" fmla="*/ 4830 w 10000"/>
                  <a:gd name="connsiteY54" fmla="*/ 982 h 10703"/>
                  <a:gd name="connsiteX55" fmla="*/ 4830 w 10000"/>
                  <a:gd name="connsiteY55" fmla="*/ 682 h 10703"/>
                  <a:gd name="connsiteX56" fmla="*/ 4610 w 10000"/>
                  <a:gd name="connsiteY56" fmla="*/ 482 h 10703"/>
                  <a:gd name="connsiteX57" fmla="*/ 4447 w 10000"/>
                  <a:gd name="connsiteY57" fmla="*/ 378 h 10703"/>
                  <a:gd name="connsiteX58" fmla="*/ 4383 w 10000"/>
                  <a:gd name="connsiteY58" fmla="*/ 482 h 10703"/>
                  <a:gd name="connsiteX59" fmla="*/ 4383 w 10000"/>
                  <a:gd name="connsiteY59" fmla="*/ 782 h 10703"/>
                  <a:gd name="connsiteX60" fmla="*/ 4317 w 10000"/>
                  <a:gd name="connsiteY60" fmla="*/ 782 h 10703"/>
                  <a:gd name="connsiteX61" fmla="*/ 4251 w 10000"/>
                  <a:gd name="connsiteY61" fmla="*/ 482 h 10703"/>
                  <a:gd name="connsiteX62" fmla="*/ 4130 w 10000"/>
                  <a:gd name="connsiteY62" fmla="*/ 278 h 10703"/>
                  <a:gd name="connsiteX63" fmla="*/ 4066 w 10000"/>
                  <a:gd name="connsiteY63" fmla="*/ 0 h 10703"/>
                  <a:gd name="connsiteX64" fmla="*/ 4001 w 10000"/>
                  <a:gd name="connsiteY64" fmla="*/ 73 h 10703"/>
                  <a:gd name="connsiteX65" fmla="*/ 3937 w 10000"/>
                  <a:gd name="connsiteY65" fmla="*/ 482 h 10703"/>
                  <a:gd name="connsiteX66" fmla="*/ 3937 w 10000"/>
                  <a:gd name="connsiteY66" fmla="*/ 682 h 10703"/>
                  <a:gd name="connsiteX67" fmla="*/ 4066 w 10000"/>
                  <a:gd name="connsiteY67" fmla="*/ 883 h 10703"/>
                  <a:gd name="connsiteX68" fmla="*/ 4035 w 10000"/>
                  <a:gd name="connsiteY68" fmla="*/ 982 h 10703"/>
                  <a:gd name="connsiteX69" fmla="*/ 4091 w 10000"/>
                  <a:gd name="connsiteY69" fmla="*/ 1165 h 10703"/>
                  <a:gd name="connsiteX70" fmla="*/ 4035 w 10000"/>
                  <a:gd name="connsiteY70" fmla="*/ 1165 h 10703"/>
                  <a:gd name="connsiteX71" fmla="*/ 3937 w 10000"/>
                  <a:gd name="connsiteY71" fmla="*/ 1565 h 10703"/>
                  <a:gd name="connsiteX72" fmla="*/ 3742 w 10000"/>
                  <a:gd name="connsiteY72" fmla="*/ 1665 h 10703"/>
                  <a:gd name="connsiteX73" fmla="*/ 3684 w 10000"/>
                  <a:gd name="connsiteY73" fmla="*/ 1565 h 10703"/>
                  <a:gd name="connsiteX74" fmla="*/ 3587 w 10000"/>
                  <a:gd name="connsiteY74" fmla="*/ 1665 h 10703"/>
                  <a:gd name="connsiteX75" fmla="*/ 3620 w 10000"/>
                  <a:gd name="connsiteY75" fmla="*/ 1869 h 10703"/>
                  <a:gd name="connsiteX76" fmla="*/ 3426 w 10000"/>
                  <a:gd name="connsiteY76" fmla="*/ 2347 h 10703"/>
                  <a:gd name="connsiteX77" fmla="*/ 3401 w 10000"/>
                  <a:gd name="connsiteY77" fmla="*/ 2951 h 10703"/>
                  <a:gd name="connsiteX78" fmla="*/ 3489 w 10000"/>
                  <a:gd name="connsiteY78" fmla="*/ 3437 h 10703"/>
                  <a:gd name="connsiteX79" fmla="*/ 3401 w 10000"/>
                  <a:gd name="connsiteY79" fmla="*/ 3333 h 10703"/>
                  <a:gd name="connsiteX80" fmla="*/ 3207 w 10000"/>
                  <a:gd name="connsiteY80" fmla="*/ 3633 h 10703"/>
                  <a:gd name="connsiteX81" fmla="*/ 3141 w 10000"/>
                  <a:gd name="connsiteY81" fmla="*/ 3734 h 10703"/>
                  <a:gd name="connsiteX82" fmla="*/ 3173 w 10000"/>
                  <a:gd name="connsiteY82" fmla="*/ 4342 h 10703"/>
                  <a:gd name="connsiteX83" fmla="*/ 3367 w 10000"/>
                  <a:gd name="connsiteY83" fmla="*/ 4415 h 10703"/>
                  <a:gd name="connsiteX84" fmla="*/ 3426 w 10000"/>
                  <a:gd name="connsiteY84" fmla="*/ 4720 h 10703"/>
                  <a:gd name="connsiteX85" fmla="*/ 3554 w 10000"/>
                  <a:gd name="connsiteY85" fmla="*/ 5302 h 10703"/>
                  <a:gd name="connsiteX86" fmla="*/ 3620 w 10000"/>
                  <a:gd name="connsiteY86" fmla="*/ 5907 h 10703"/>
                  <a:gd name="connsiteX87" fmla="*/ 3457 w 10000"/>
                  <a:gd name="connsiteY87" fmla="*/ 5506 h 10703"/>
                  <a:gd name="connsiteX88" fmla="*/ 3367 w 10000"/>
                  <a:gd name="connsiteY88" fmla="*/ 4720 h 10703"/>
                  <a:gd name="connsiteX89" fmla="*/ 3141 w 10000"/>
                  <a:gd name="connsiteY89" fmla="*/ 4415 h 10703"/>
                  <a:gd name="connsiteX90" fmla="*/ 3075 w 10000"/>
                  <a:gd name="connsiteY90" fmla="*/ 4415 h 10703"/>
                  <a:gd name="connsiteX91" fmla="*/ 3050 w 10000"/>
                  <a:gd name="connsiteY91" fmla="*/ 4620 h 10703"/>
                  <a:gd name="connsiteX92" fmla="*/ 2922 w 10000"/>
                  <a:gd name="connsiteY92" fmla="*/ 4925 h 10703"/>
                  <a:gd name="connsiteX93" fmla="*/ 2954 w 10000"/>
                  <a:gd name="connsiteY93" fmla="*/ 5024 h 10703"/>
                  <a:gd name="connsiteX94" fmla="*/ 3075 w 10000"/>
                  <a:gd name="connsiteY94" fmla="*/ 5024 h 10703"/>
                  <a:gd name="connsiteX95" fmla="*/ 3109 w 10000"/>
                  <a:gd name="connsiteY95" fmla="*/ 5302 h 10703"/>
                  <a:gd name="connsiteX96" fmla="*/ 2954 w 10000"/>
                  <a:gd name="connsiteY96" fmla="*/ 5202 h 10703"/>
                  <a:gd name="connsiteX97" fmla="*/ 2792 w 10000"/>
                  <a:gd name="connsiteY97" fmla="*/ 4824 h 10703"/>
                  <a:gd name="connsiteX98" fmla="*/ 2792 w 10000"/>
                  <a:gd name="connsiteY98" fmla="*/ 5202 h 10703"/>
                  <a:gd name="connsiteX99" fmla="*/ 2922 w 10000"/>
                  <a:gd name="connsiteY99" fmla="*/ 5907 h 10703"/>
                  <a:gd name="connsiteX100" fmla="*/ 2922 w 10000"/>
                  <a:gd name="connsiteY100" fmla="*/ 6110 h 10703"/>
                  <a:gd name="connsiteX101" fmla="*/ 3020 w 10000"/>
                  <a:gd name="connsiteY101" fmla="*/ 6284 h 10703"/>
                  <a:gd name="connsiteX102" fmla="*/ 3173 w 10000"/>
                  <a:gd name="connsiteY102" fmla="*/ 6284 h 10703"/>
                  <a:gd name="connsiteX103" fmla="*/ 3303 w 10000"/>
                  <a:gd name="connsiteY103" fmla="*/ 6893 h 10703"/>
                  <a:gd name="connsiteX104" fmla="*/ 3367 w 10000"/>
                  <a:gd name="connsiteY104" fmla="*/ 6993 h 10703"/>
                  <a:gd name="connsiteX105" fmla="*/ 3141 w 10000"/>
                  <a:gd name="connsiteY105" fmla="*/ 6489 h 10703"/>
                  <a:gd name="connsiteX106" fmla="*/ 3075 w 10000"/>
                  <a:gd name="connsiteY106" fmla="*/ 6489 h 10703"/>
                  <a:gd name="connsiteX107" fmla="*/ 2987 w 10000"/>
                  <a:gd name="connsiteY107" fmla="*/ 6793 h 10703"/>
                  <a:gd name="connsiteX108" fmla="*/ 3050 w 10000"/>
                  <a:gd name="connsiteY108" fmla="*/ 7271 h 10703"/>
                  <a:gd name="connsiteX109" fmla="*/ 2987 w 10000"/>
                  <a:gd name="connsiteY109" fmla="*/ 7880 h 10703"/>
                  <a:gd name="connsiteX110" fmla="*/ 2856 w 10000"/>
                  <a:gd name="connsiteY110" fmla="*/ 7975 h 10703"/>
                  <a:gd name="connsiteX111" fmla="*/ 2703 w 10000"/>
                  <a:gd name="connsiteY111" fmla="*/ 7880 h 10703"/>
                  <a:gd name="connsiteX112" fmla="*/ 2824 w 10000"/>
                  <a:gd name="connsiteY112" fmla="*/ 7675 h 10703"/>
                  <a:gd name="connsiteX113" fmla="*/ 2890 w 10000"/>
                  <a:gd name="connsiteY113" fmla="*/ 6993 h 10703"/>
                  <a:gd name="connsiteX114" fmla="*/ 2890 w 10000"/>
                  <a:gd name="connsiteY114" fmla="*/ 6489 h 10703"/>
                  <a:gd name="connsiteX115" fmla="*/ 2670 w 10000"/>
                  <a:gd name="connsiteY115" fmla="*/ 5302 h 10703"/>
                  <a:gd name="connsiteX116" fmla="*/ 2573 w 10000"/>
                  <a:gd name="connsiteY116" fmla="*/ 4520 h 10703"/>
                  <a:gd name="connsiteX117" fmla="*/ 2475 w 10000"/>
                  <a:gd name="connsiteY117" fmla="*/ 4415 h 10703"/>
                  <a:gd name="connsiteX118" fmla="*/ 2411 w 10000"/>
                  <a:gd name="connsiteY118" fmla="*/ 5403 h 10703"/>
                  <a:gd name="connsiteX119" fmla="*/ 2441 w 10000"/>
                  <a:gd name="connsiteY119" fmla="*/ 6110 h 10703"/>
                  <a:gd name="connsiteX120" fmla="*/ 2573 w 10000"/>
                  <a:gd name="connsiteY120" fmla="*/ 6588 h 10703"/>
                  <a:gd name="connsiteX121" fmla="*/ 2573 w 10000"/>
                  <a:gd name="connsiteY121" fmla="*/ 6689 h 10703"/>
                  <a:gd name="connsiteX122" fmla="*/ 2441 w 10000"/>
                  <a:gd name="connsiteY122" fmla="*/ 6489 h 10703"/>
                  <a:gd name="connsiteX123" fmla="*/ 2320 w 10000"/>
                  <a:gd name="connsiteY123" fmla="*/ 6211 h 10703"/>
                  <a:gd name="connsiteX124" fmla="*/ 2061 w 10000"/>
                  <a:gd name="connsiteY124" fmla="*/ 6284 h 10703"/>
                  <a:gd name="connsiteX125" fmla="*/ 2094 w 10000"/>
                  <a:gd name="connsiteY125" fmla="*/ 6689 h 10703"/>
                  <a:gd name="connsiteX126" fmla="*/ 2094 w 10000"/>
                  <a:gd name="connsiteY126" fmla="*/ 6993 h 10703"/>
                  <a:gd name="connsiteX127" fmla="*/ 2029 w 10000"/>
                  <a:gd name="connsiteY127" fmla="*/ 6993 h 10703"/>
                  <a:gd name="connsiteX128" fmla="*/ 2006 w 10000"/>
                  <a:gd name="connsiteY128" fmla="*/ 6689 h 10703"/>
                  <a:gd name="connsiteX129" fmla="*/ 1744 w 10000"/>
                  <a:gd name="connsiteY129" fmla="*/ 7197 h 10703"/>
                  <a:gd name="connsiteX130" fmla="*/ 1689 w 10000"/>
                  <a:gd name="connsiteY130" fmla="*/ 7098 h 10703"/>
                  <a:gd name="connsiteX131" fmla="*/ 1655 w 10000"/>
                  <a:gd name="connsiteY131" fmla="*/ 6893 h 10703"/>
                  <a:gd name="connsiteX132" fmla="*/ 1427 w 10000"/>
                  <a:gd name="connsiteY132" fmla="*/ 7271 h 10703"/>
                  <a:gd name="connsiteX133" fmla="*/ 1397 w 10000"/>
                  <a:gd name="connsiteY133" fmla="*/ 7576 h 10703"/>
                  <a:gd name="connsiteX134" fmla="*/ 1306 w 10000"/>
                  <a:gd name="connsiteY134" fmla="*/ 7576 h 10703"/>
                  <a:gd name="connsiteX135" fmla="*/ 1209 w 10000"/>
                  <a:gd name="connsiteY135" fmla="*/ 7880 h 10703"/>
                  <a:gd name="connsiteX136" fmla="*/ 1177 w 10000"/>
                  <a:gd name="connsiteY136" fmla="*/ 7675 h 10703"/>
                  <a:gd name="connsiteX137" fmla="*/ 1177 w 10000"/>
                  <a:gd name="connsiteY137" fmla="*/ 7197 h 10703"/>
                  <a:gd name="connsiteX138" fmla="*/ 1080 w 10000"/>
                  <a:gd name="connsiteY138" fmla="*/ 7271 h 10703"/>
                  <a:gd name="connsiteX139" fmla="*/ 1046 w 10000"/>
                  <a:gd name="connsiteY139" fmla="*/ 7576 h 10703"/>
                  <a:gd name="connsiteX140" fmla="*/ 1080 w 10000"/>
                  <a:gd name="connsiteY140" fmla="*/ 8080 h 10703"/>
                  <a:gd name="connsiteX141" fmla="*/ 1014 w 10000"/>
                  <a:gd name="connsiteY141" fmla="*/ 8279 h 10703"/>
                  <a:gd name="connsiteX142" fmla="*/ 925 w 10000"/>
                  <a:gd name="connsiteY142" fmla="*/ 8358 h 10703"/>
                  <a:gd name="connsiteX143" fmla="*/ 827 w 10000"/>
                  <a:gd name="connsiteY143" fmla="*/ 8761 h 10703"/>
                  <a:gd name="connsiteX144" fmla="*/ 860 w 10000"/>
                  <a:gd name="connsiteY144" fmla="*/ 8961 h 10703"/>
                  <a:gd name="connsiteX145" fmla="*/ 827 w 10000"/>
                  <a:gd name="connsiteY145" fmla="*/ 9166 h 10703"/>
                  <a:gd name="connsiteX146" fmla="*/ 673 w 10000"/>
                  <a:gd name="connsiteY146" fmla="*/ 8862 h 10703"/>
                  <a:gd name="connsiteX147" fmla="*/ 641 w 10000"/>
                  <a:gd name="connsiteY147" fmla="*/ 9166 h 10703"/>
                  <a:gd name="connsiteX148" fmla="*/ 641 w 10000"/>
                  <a:gd name="connsiteY148" fmla="*/ 9370 h 10703"/>
                  <a:gd name="connsiteX149" fmla="*/ 478 w 10000"/>
                  <a:gd name="connsiteY149" fmla="*/ 8961 h 10703"/>
                  <a:gd name="connsiteX150" fmla="*/ 510 w 10000"/>
                  <a:gd name="connsiteY150" fmla="*/ 8483 h 10703"/>
                  <a:gd name="connsiteX151" fmla="*/ 381 w 10000"/>
                  <a:gd name="connsiteY151" fmla="*/ 8179 h 10703"/>
                  <a:gd name="connsiteX152" fmla="*/ 324 w 10000"/>
                  <a:gd name="connsiteY152" fmla="*/ 7975 h 10703"/>
                  <a:gd name="connsiteX153" fmla="*/ 510 w 10000"/>
                  <a:gd name="connsiteY153" fmla="*/ 8179 h 10703"/>
                  <a:gd name="connsiteX154" fmla="*/ 641 w 10000"/>
                  <a:gd name="connsiteY154" fmla="*/ 8279 h 10703"/>
                  <a:gd name="connsiteX155" fmla="*/ 763 w 10000"/>
                  <a:gd name="connsiteY155" fmla="*/ 8179 h 10703"/>
                  <a:gd name="connsiteX156" fmla="*/ 860 w 10000"/>
                  <a:gd name="connsiteY156" fmla="*/ 7880 h 10703"/>
                  <a:gd name="connsiteX157" fmla="*/ 641 w 10000"/>
                  <a:gd name="connsiteY157" fmla="*/ 7098 h 10703"/>
                  <a:gd name="connsiteX158" fmla="*/ 510 w 10000"/>
                  <a:gd name="connsiteY158" fmla="*/ 6893 h 10703"/>
                  <a:gd name="connsiteX159" fmla="*/ 324 w 10000"/>
                  <a:gd name="connsiteY159" fmla="*/ 6893 h 10703"/>
                  <a:gd name="connsiteX160" fmla="*/ 226 w 10000"/>
                  <a:gd name="connsiteY160" fmla="*/ 6689 h 10703"/>
                  <a:gd name="connsiteX161" fmla="*/ 137 w 10000"/>
                  <a:gd name="connsiteY161" fmla="*/ 6385 h 10703"/>
                  <a:gd name="connsiteX162" fmla="*/ 105 w 10000"/>
                  <a:gd name="connsiteY162" fmla="*/ 6385 h 10703"/>
                  <a:gd name="connsiteX163" fmla="*/ 32 w 10000"/>
                  <a:gd name="connsiteY163" fmla="*/ 6436 h 10703"/>
                  <a:gd name="connsiteX164" fmla="*/ 0 w 10000"/>
                  <a:gd name="connsiteY164" fmla="*/ 6740 h 10703"/>
                  <a:gd name="connsiteX165" fmla="*/ 56 w 10000"/>
                  <a:gd name="connsiteY165" fmla="*/ 7145 h 10703"/>
                  <a:gd name="connsiteX166" fmla="*/ 64 w 10000"/>
                  <a:gd name="connsiteY166" fmla="*/ 7576 h 10703"/>
                  <a:gd name="connsiteX167" fmla="*/ 145 w 10000"/>
                  <a:gd name="connsiteY167" fmla="*/ 8027 h 10703"/>
                  <a:gd name="connsiteX168" fmla="*/ 154 w 10000"/>
                  <a:gd name="connsiteY168" fmla="*/ 8358 h 10703"/>
                  <a:gd name="connsiteX169" fmla="*/ 209 w 10000"/>
                  <a:gd name="connsiteY169" fmla="*/ 8688 h 10703"/>
                  <a:gd name="connsiteX170" fmla="*/ 209 w 10000"/>
                  <a:gd name="connsiteY170" fmla="*/ 9066 h 10703"/>
                  <a:gd name="connsiteX171" fmla="*/ 595 w 10000"/>
                  <a:gd name="connsiteY171" fmla="*/ 10703 h 10703"/>
                  <a:gd name="connsiteX0" fmla="*/ 10000 w 10000"/>
                  <a:gd name="connsiteY0" fmla="*/ 1768 h 10703"/>
                  <a:gd name="connsiteX1" fmla="*/ 9806 w 10000"/>
                  <a:gd name="connsiteY1" fmla="*/ 1665 h 10703"/>
                  <a:gd name="connsiteX2" fmla="*/ 9455 w 10000"/>
                  <a:gd name="connsiteY2" fmla="*/ 1264 h 10703"/>
                  <a:gd name="connsiteX3" fmla="*/ 9204 w 10000"/>
                  <a:gd name="connsiteY3" fmla="*/ 1264 h 10703"/>
                  <a:gd name="connsiteX4" fmla="*/ 9010 w 10000"/>
                  <a:gd name="connsiteY4" fmla="*/ 1565 h 10703"/>
                  <a:gd name="connsiteX5" fmla="*/ 9010 w 10000"/>
                  <a:gd name="connsiteY5" fmla="*/ 1665 h 10703"/>
                  <a:gd name="connsiteX6" fmla="*/ 9172 w 10000"/>
                  <a:gd name="connsiteY6" fmla="*/ 1969 h 10703"/>
                  <a:gd name="connsiteX7" fmla="*/ 9172 w 10000"/>
                  <a:gd name="connsiteY7" fmla="*/ 2274 h 10703"/>
                  <a:gd name="connsiteX8" fmla="*/ 9106 w 10000"/>
                  <a:gd name="connsiteY8" fmla="*/ 2274 h 10703"/>
                  <a:gd name="connsiteX9" fmla="*/ 8953 w 10000"/>
                  <a:gd name="connsiteY9" fmla="*/ 1869 h 10703"/>
                  <a:gd name="connsiteX10" fmla="*/ 8637 w 10000"/>
                  <a:gd name="connsiteY10" fmla="*/ 2073 h 10703"/>
                  <a:gd name="connsiteX11" fmla="*/ 8571 w 10000"/>
                  <a:gd name="connsiteY11" fmla="*/ 2551 h 10703"/>
                  <a:gd name="connsiteX12" fmla="*/ 8441 w 10000"/>
                  <a:gd name="connsiteY12" fmla="*/ 2347 h 10703"/>
                  <a:gd name="connsiteX13" fmla="*/ 8320 w 10000"/>
                  <a:gd name="connsiteY13" fmla="*/ 2347 h 10703"/>
                  <a:gd name="connsiteX14" fmla="*/ 8189 w 10000"/>
                  <a:gd name="connsiteY14" fmla="*/ 1665 h 10703"/>
                  <a:gd name="connsiteX15" fmla="*/ 7874 w 10000"/>
                  <a:gd name="connsiteY15" fmla="*/ 1665 h 10703"/>
                  <a:gd name="connsiteX16" fmla="*/ 7784 w 10000"/>
                  <a:gd name="connsiteY16" fmla="*/ 2073 h 10703"/>
                  <a:gd name="connsiteX17" fmla="*/ 7622 w 10000"/>
                  <a:gd name="connsiteY17" fmla="*/ 1768 h 10703"/>
                  <a:gd name="connsiteX18" fmla="*/ 7459 w 10000"/>
                  <a:gd name="connsiteY18" fmla="*/ 1869 h 10703"/>
                  <a:gd name="connsiteX19" fmla="*/ 7492 w 10000"/>
                  <a:gd name="connsiteY19" fmla="*/ 1361 h 10703"/>
                  <a:gd name="connsiteX20" fmla="*/ 7362 w 10000"/>
                  <a:gd name="connsiteY20" fmla="*/ 1361 h 10703"/>
                  <a:gd name="connsiteX21" fmla="*/ 7142 w 10000"/>
                  <a:gd name="connsiteY21" fmla="*/ 2073 h 10703"/>
                  <a:gd name="connsiteX22" fmla="*/ 7109 w 10000"/>
                  <a:gd name="connsiteY22" fmla="*/ 1565 h 10703"/>
                  <a:gd name="connsiteX23" fmla="*/ 6923 w 10000"/>
                  <a:gd name="connsiteY23" fmla="*/ 1565 h 10703"/>
                  <a:gd name="connsiteX24" fmla="*/ 6793 w 10000"/>
                  <a:gd name="connsiteY24" fmla="*/ 1768 h 10703"/>
                  <a:gd name="connsiteX25" fmla="*/ 6923 w 10000"/>
                  <a:gd name="connsiteY25" fmla="*/ 2347 h 10703"/>
                  <a:gd name="connsiteX26" fmla="*/ 6858 w 10000"/>
                  <a:gd name="connsiteY26" fmla="*/ 2347 h 10703"/>
                  <a:gd name="connsiteX27" fmla="*/ 6858 w 10000"/>
                  <a:gd name="connsiteY27" fmla="*/ 2551 h 10703"/>
                  <a:gd name="connsiteX28" fmla="*/ 6729 w 10000"/>
                  <a:gd name="connsiteY28" fmla="*/ 2551 h 10703"/>
                  <a:gd name="connsiteX29" fmla="*/ 6640 w 10000"/>
                  <a:gd name="connsiteY29" fmla="*/ 2451 h 10703"/>
                  <a:gd name="connsiteX30" fmla="*/ 6476 w 10000"/>
                  <a:gd name="connsiteY30" fmla="*/ 2855 h 10703"/>
                  <a:gd name="connsiteX31" fmla="*/ 6510 w 10000"/>
                  <a:gd name="connsiteY31" fmla="*/ 3234 h 10703"/>
                  <a:gd name="connsiteX32" fmla="*/ 6346 w 10000"/>
                  <a:gd name="connsiteY32" fmla="*/ 2951 h 10703"/>
                  <a:gd name="connsiteX33" fmla="*/ 6281 w 10000"/>
                  <a:gd name="connsiteY33" fmla="*/ 2651 h 10703"/>
                  <a:gd name="connsiteX34" fmla="*/ 6193 w 10000"/>
                  <a:gd name="connsiteY34" fmla="*/ 2651 h 10703"/>
                  <a:gd name="connsiteX35" fmla="*/ 6193 w 10000"/>
                  <a:gd name="connsiteY35" fmla="*/ 2451 h 10703"/>
                  <a:gd name="connsiteX36" fmla="*/ 6031 w 10000"/>
                  <a:gd name="connsiteY36" fmla="*/ 1869 h 10703"/>
                  <a:gd name="connsiteX37" fmla="*/ 5811 w 10000"/>
                  <a:gd name="connsiteY37" fmla="*/ 1869 h 10703"/>
                  <a:gd name="connsiteX38" fmla="*/ 5747 w 10000"/>
                  <a:gd name="connsiteY38" fmla="*/ 1969 h 10703"/>
                  <a:gd name="connsiteX39" fmla="*/ 5779 w 10000"/>
                  <a:gd name="connsiteY39" fmla="*/ 2274 h 10703"/>
                  <a:gd name="connsiteX40" fmla="*/ 5494 w 10000"/>
                  <a:gd name="connsiteY40" fmla="*/ 2451 h 10703"/>
                  <a:gd name="connsiteX41" fmla="*/ 5462 w 10000"/>
                  <a:gd name="connsiteY41" fmla="*/ 2347 h 10703"/>
                  <a:gd name="connsiteX42" fmla="*/ 5430 w 10000"/>
                  <a:gd name="connsiteY42" fmla="*/ 2274 h 10703"/>
                  <a:gd name="connsiteX43" fmla="*/ 5211 w 10000"/>
                  <a:gd name="connsiteY43" fmla="*/ 2451 h 10703"/>
                  <a:gd name="connsiteX44" fmla="*/ 4919 w 10000"/>
                  <a:gd name="connsiteY44" fmla="*/ 2347 h 10703"/>
                  <a:gd name="connsiteX45" fmla="*/ 4919 w 10000"/>
                  <a:gd name="connsiteY45" fmla="*/ 2651 h 10703"/>
                  <a:gd name="connsiteX46" fmla="*/ 4830 w 10000"/>
                  <a:gd name="connsiteY46" fmla="*/ 2855 h 10703"/>
                  <a:gd name="connsiteX47" fmla="*/ 4732 w 10000"/>
                  <a:gd name="connsiteY47" fmla="*/ 3234 h 10703"/>
                  <a:gd name="connsiteX48" fmla="*/ 4700 w 10000"/>
                  <a:gd name="connsiteY48" fmla="*/ 3133 h 10703"/>
                  <a:gd name="connsiteX49" fmla="*/ 4797 w 10000"/>
                  <a:gd name="connsiteY49" fmla="*/ 2347 h 10703"/>
                  <a:gd name="connsiteX50" fmla="*/ 4853 w 10000"/>
                  <a:gd name="connsiteY50" fmla="*/ 2073 h 10703"/>
                  <a:gd name="connsiteX51" fmla="*/ 4853 w 10000"/>
                  <a:gd name="connsiteY51" fmla="*/ 1768 h 10703"/>
                  <a:gd name="connsiteX52" fmla="*/ 4885 w 10000"/>
                  <a:gd name="connsiteY52" fmla="*/ 1361 h 10703"/>
                  <a:gd name="connsiteX53" fmla="*/ 4830 w 10000"/>
                  <a:gd name="connsiteY53" fmla="*/ 982 h 10703"/>
                  <a:gd name="connsiteX54" fmla="*/ 4830 w 10000"/>
                  <a:gd name="connsiteY54" fmla="*/ 682 h 10703"/>
                  <a:gd name="connsiteX55" fmla="*/ 4610 w 10000"/>
                  <a:gd name="connsiteY55" fmla="*/ 482 h 10703"/>
                  <a:gd name="connsiteX56" fmla="*/ 4447 w 10000"/>
                  <a:gd name="connsiteY56" fmla="*/ 378 h 10703"/>
                  <a:gd name="connsiteX57" fmla="*/ 4383 w 10000"/>
                  <a:gd name="connsiteY57" fmla="*/ 482 h 10703"/>
                  <a:gd name="connsiteX58" fmla="*/ 4383 w 10000"/>
                  <a:gd name="connsiteY58" fmla="*/ 782 h 10703"/>
                  <a:gd name="connsiteX59" fmla="*/ 4317 w 10000"/>
                  <a:gd name="connsiteY59" fmla="*/ 782 h 10703"/>
                  <a:gd name="connsiteX60" fmla="*/ 4251 w 10000"/>
                  <a:gd name="connsiteY60" fmla="*/ 482 h 10703"/>
                  <a:gd name="connsiteX61" fmla="*/ 4130 w 10000"/>
                  <a:gd name="connsiteY61" fmla="*/ 278 h 10703"/>
                  <a:gd name="connsiteX62" fmla="*/ 4066 w 10000"/>
                  <a:gd name="connsiteY62" fmla="*/ 0 h 10703"/>
                  <a:gd name="connsiteX63" fmla="*/ 4001 w 10000"/>
                  <a:gd name="connsiteY63" fmla="*/ 73 h 10703"/>
                  <a:gd name="connsiteX64" fmla="*/ 3937 w 10000"/>
                  <a:gd name="connsiteY64" fmla="*/ 482 h 10703"/>
                  <a:gd name="connsiteX65" fmla="*/ 3937 w 10000"/>
                  <a:gd name="connsiteY65" fmla="*/ 682 h 10703"/>
                  <a:gd name="connsiteX66" fmla="*/ 4066 w 10000"/>
                  <a:gd name="connsiteY66" fmla="*/ 883 h 10703"/>
                  <a:gd name="connsiteX67" fmla="*/ 4035 w 10000"/>
                  <a:gd name="connsiteY67" fmla="*/ 982 h 10703"/>
                  <a:gd name="connsiteX68" fmla="*/ 4091 w 10000"/>
                  <a:gd name="connsiteY68" fmla="*/ 1165 h 10703"/>
                  <a:gd name="connsiteX69" fmla="*/ 4035 w 10000"/>
                  <a:gd name="connsiteY69" fmla="*/ 1165 h 10703"/>
                  <a:gd name="connsiteX70" fmla="*/ 3937 w 10000"/>
                  <a:gd name="connsiteY70" fmla="*/ 1565 h 10703"/>
                  <a:gd name="connsiteX71" fmla="*/ 3742 w 10000"/>
                  <a:gd name="connsiteY71" fmla="*/ 1665 h 10703"/>
                  <a:gd name="connsiteX72" fmla="*/ 3684 w 10000"/>
                  <a:gd name="connsiteY72" fmla="*/ 1565 h 10703"/>
                  <a:gd name="connsiteX73" fmla="*/ 3587 w 10000"/>
                  <a:gd name="connsiteY73" fmla="*/ 1665 h 10703"/>
                  <a:gd name="connsiteX74" fmla="*/ 3620 w 10000"/>
                  <a:gd name="connsiteY74" fmla="*/ 1869 h 10703"/>
                  <a:gd name="connsiteX75" fmla="*/ 3426 w 10000"/>
                  <a:gd name="connsiteY75" fmla="*/ 2347 h 10703"/>
                  <a:gd name="connsiteX76" fmla="*/ 3401 w 10000"/>
                  <a:gd name="connsiteY76" fmla="*/ 2951 h 10703"/>
                  <a:gd name="connsiteX77" fmla="*/ 3489 w 10000"/>
                  <a:gd name="connsiteY77" fmla="*/ 3437 h 10703"/>
                  <a:gd name="connsiteX78" fmla="*/ 3401 w 10000"/>
                  <a:gd name="connsiteY78" fmla="*/ 3333 h 10703"/>
                  <a:gd name="connsiteX79" fmla="*/ 3207 w 10000"/>
                  <a:gd name="connsiteY79" fmla="*/ 3633 h 10703"/>
                  <a:gd name="connsiteX80" fmla="*/ 3141 w 10000"/>
                  <a:gd name="connsiteY80" fmla="*/ 3734 h 10703"/>
                  <a:gd name="connsiteX81" fmla="*/ 3173 w 10000"/>
                  <a:gd name="connsiteY81" fmla="*/ 4342 h 10703"/>
                  <a:gd name="connsiteX82" fmla="*/ 3367 w 10000"/>
                  <a:gd name="connsiteY82" fmla="*/ 4415 h 10703"/>
                  <a:gd name="connsiteX83" fmla="*/ 3426 w 10000"/>
                  <a:gd name="connsiteY83" fmla="*/ 4720 h 10703"/>
                  <a:gd name="connsiteX84" fmla="*/ 3554 w 10000"/>
                  <a:gd name="connsiteY84" fmla="*/ 5302 h 10703"/>
                  <a:gd name="connsiteX85" fmla="*/ 3620 w 10000"/>
                  <a:gd name="connsiteY85" fmla="*/ 5907 h 10703"/>
                  <a:gd name="connsiteX86" fmla="*/ 3457 w 10000"/>
                  <a:gd name="connsiteY86" fmla="*/ 5506 h 10703"/>
                  <a:gd name="connsiteX87" fmla="*/ 3367 w 10000"/>
                  <a:gd name="connsiteY87" fmla="*/ 4720 h 10703"/>
                  <a:gd name="connsiteX88" fmla="*/ 3141 w 10000"/>
                  <a:gd name="connsiteY88" fmla="*/ 4415 h 10703"/>
                  <a:gd name="connsiteX89" fmla="*/ 3075 w 10000"/>
                  <a:gd name="connsiteY89" fmla="*/ 4415 h 10703"/>
                  <a:gd name="connsiteX90" fmla="*/ 3050 w 10000"/>
                  <a:gd name="connsiteY90" fmla="*/ 4620 h 10703"/>
                  <a:gd name="connsiteX91" fmla="*/ 2922 w 10000"/>
                  <a:gd name="connsiteY91" fmla="*/ 4925 h 10703"/>
                  <a:gd name="connsiteX92" fmla="*/ 2954 w 10000"/>
                  <a:gd name="connsiteY92" fmla="*/ 5024 h 10703"/>
                  <a:gd name="connsiteX93" fmla="*/ 3075 w 10000"/>
                  <a:gd name="connsiteY93" fmla="*/ 5024 h 10703"/>
                  <a:gd name="connsiteX94" fmla="*/ 3109 w 10000"/>
                  <a:gd name="connsiteY94" fmla="*/ 5302 h 10703"/>
                  <a:gd name="connsiteX95" fmla="*/ 2954 w 10000"/>
                  <a:gd name="connsiteY95" fmla="*/ 5202 h 10703"/>
                  <a:gd name="connsiteX96" fmla="*/ 2792 w 10000"/>
                  <a:gd name="connsiteY96" fmla="*/ 4824 h 10703"/>
                  <a:gd name="connsiteX97" fmla="*/ 2792 w 10000"/>
                  <a:gd name="connsiteY97" fmla="*/ 5202 h 10703"/>
                  <a:gd name="connsiteX98" fmla="*/ 2922 w 10000"/>
                  <a:gd name="connsiteY98" fmla="*/ 5907 h 10703"/>
                  <a:gd name="connsiteX99" fmla="*/ 2922 w 10000"/>
                  <a:gd name="connsiteY99" fmla="*/ 6110 h 10703"/>
                  <a:gd name="connsiteX100" fmla="*/ 3020 w 10000"/>
                  <a:gd name="connsiteY100" fmla="*/ 6284 h 10703"/>
                  <a:gd name="connsiteX101" fmla="*/ 3173 w 10000"/>
                  <a:gd name="connsiteY101" fmla="*/ 6284 h 10703"/>
                  <a:gd name="connsiteX102" fmla="*/ 3303 w 10000"/>
                  <a:gd name="connsiteY102" fmla="*/ 6893 h 10703"/>
                  <a:gd name="connsiteX103" fmla="*/ 3367 w 10000"/>
                  <a:gd name="connsiteY103" fmla="*/ 6993 h 10703"/>
                  <a:gd name="connsiteX104" fmla="*/ 3141 w 10000"/>
                  <a:gd name="connsiteY104" fmla="*/ 6489 h 10703"/>
                  <a:gd name="connsiteX105" fmla="*/ 3075 w 10000"/>
                  <a:gd name="connsiteY105" fmla="*/ 6489 h 10703"/>
                  <a:gd name="connsiteX106" fmla="*/ 2987 w 10000"/>
                  <a:gd name="connsiteY106" fmla="*/ 6793 h 10703"/>
                  <a:gd name="connsiteX107" fmla="*/ 3050 w 10000"/>
                  <a:gd name="connsiteY107" fmla="*/ 7271 h 10703"/>
                  <a:gd name="connsiteX108" fmla="*/ 2987 w 10000"/>
                  <a:gd name="connsiteY108" fmla="*/ 7880 h 10703"/>
                  <a:gd name="connsiteX109" fmla="*/ 2856 w 10000"/>
                  <a:gd name="connsiteY109" fmla="*/ 7975 h 10703"/>
                  <a:gd name="connsiteX110" fmla="*/ 2703 w 10000"/>
                  <a:gd name="connsiteY110" fmla="*/ 7880 h 10703"/>
                  <a:gd name="connsiteX111" fmla="*/ 2824 w 10000"/>
                  <a:gd name="connsiteY111" fmla="*/ 7675 h 10703"/>
                  <a:gd name="connsiteX112" fmla="*/ 2890 w 10000"/>
                  <a:gd name="connsiteY112" fmla="*/ 6993 h 10703"/>
                  <a:gd name="connsiteX113" fmla="*/ 2890 w 10000"/>
                  <a:gd name="connsiteY113" fmla="*/ 6489 h 10703"/>
                  <a:gd name="connsiteX114" fmla="*/ 2670 w 10000"/>
                  <a:gd name="connsiteY114" fmla="*/ 5302 h 10703"/>
                  <a:gd name="connsiteX115" fmla="*/ 2573 w 10000"/>
                  <a:gd name="connsiteY115" fmla="*/ 4520 h 10703"/>
                  <a:gd name="connsiteX116" fmla="*/ 2475 w 10000"/>
                  <a:gd name="connsiteY116" fmla="*/ 4415 h 10703"/>
                  <a:gd name="connsiteX117" fmla="*/ 2411 w 10000"/>
                  <a:gd name="connsiteY117" fmla="*/ 5403 h 10703"/>
                  <a:gd name="connsiteX118" fmla="*/ 2441 w 10000"/>
                  <a:gd name="connsiteY118" fmla="*/ 6110 h 10703"/>
                  <a:gd name="connsiteX119" fmla="*/ 2573 w 10000"/>
                  <a:gd name="connsiteY119" fmla="*/ 6588 h 10703"/>
                  <a:gd name="connsiteX120" fmla="*/ 2573 w 10000"/>
                  <a:gd name="connsiteY120" fmla="*/ 6689 h 10703"/>
                  <a:gd name="connsiteX121" fmla="*/ 2441 w 10000"/>
                  <a:gd name="connsiteY121" fmla="*/ 6489 h 10703"/>
                  <a:gd name="connsiteX122" fmla="*/ 2320 w 10000"/>
                  <a:gd name="connsiteY122" fmla="*/ 6211 h 10703"/>
                  <a:gd name="connsiteX123" fmla="*/ 2061 w 10000"/>
                  <a:gd name="connsiteY123" fmla="*/ 6284 h 10703"/>
                  <a:gd name="connsiteX124" fmla="*/ 2094 w 10000"/>
                  <a:gd name="connsiteY124" fmla="*/ 6689 h 10703"/>
                  <a:gd name="connsiteX125" fmla="*/ 2094 w 10000"/>
                  <a:gd name="connsiteY125" fmla="*/ 6993 h 10703"/>
                  <a:gd name="connsiteX126" fmla="*/ 2029 w 10000"/>
                  <a:gd name="connsiteY126" fmla="*/ 6993 h 10703"/>
                  <a:gd name="connsiteX127" fmla="*/ 2006 w 10000"/>
                  <a:gd name="connsiteY127" fmla="*/ 6689 h 10703"/>
                  <a:gd name="connsiteX128" fmla="*/ 1744 w 10000"/>
                  <a:gd name="connsiteY128" fmla="*/ 7197 h 10703"/>
                  <a:gd name="connsiteX129" fmla="*/ 1689 w 10000"/>
                  <a:gd name="connsiteY129" fmla="*/ 7098 h 10703"/>
                  <a:gd name="connsiteX130" fmla="*/ 1655 w 10000"/>
                  <a:gd name="connsiteY130" fmla="*/ 6893 h 10703"/>
                  <a:gd name="connsiteX131" fmla="*/ 1427 w 10000"/>
                  <a:gd name="connsiteY131" fmla="*/ 7271 h 10703"/>
                  <a:gd name="connsiteX132" fmla="*/ 1397 w 10000"/>
                  <a:gd name="connsiteY132" fmla="*/ 7576 h 10703"/>
                  <a:gd name="connsiteX133" fmla="*/ 1306 w 10000"/>
                  <a:gd name="connsiteY133" fmla="*/ 7576 h 10703"/>
                  <a:gd name="connsiteX134" fmla="*/ 1209 w 10000"/>
                  <a:gd name="connsiteY134" fmla="*/ 7880 h 10703"/>
                  <a:gd name="connsiteX135" fmla="*/ 1177 w 10000"/>
                  <a:gd name="connsiteY135" fmla="*/ 7675 h 10703"/>
                  <a:gd name="connsiteX136" fmla="*/ 1177 w 10000"/>
                  <a:gd name="connsiteY136" fmla="*/ 7197 h 10703"/>
                  <a:gd name="connsiteX137" fmla="*/ 1080 w 10000"/>
                  <a:gd name="connsiteY137" fmla="*/ 7271 h 10703"/>
                  <a:gd name="connsiteX138" fmla="*/ 1046 w 10000"/>
                  <a:gd name="connsiteY138" fmla="*/ 7576 h 10703"/>
                  <a:gd name="connsiteX139" fmla="*/ 1080 w 10000"/>
                  <a:gd name="connsiteY139" fmla="*/ 8080 h 10703"/>
                  <a:gd name="connsiteX140" fmla="*/ 1014 w 10000"/>
                  <a:gd name="connsiteY140" fmla="*/ 8279 h 10703"/>
                  <a:gd name="connsiteX141" fmla="*/ 925 w 10000"/>
                  <a:gd name="connsiteY141" fmla="*/ 8358 h 10703"/>
                  <a:gd name="connsiteX142" fmla="*/ 827 w 10000"/>
                  <a:gd name="connsiteY142" fmla="*/ 8761 h 10703"/>
                  <a:gd name="connsiteX143" fmla="*/ 860 w 10000"/>
                  <a:gd name="connsiteY143" fmla="*/ 8961 h 10703"/>
                  <a:gd name="connsiteX144" fmla="*/ 827 w 10000"/>
                  <a:gd name="connsiteY144" fmla="*/ 9166 h 10703"/>
                  <a:gd name="connsiteX145" fmla="*/ 673 w 10000"/>
                  <a:gd name="connsiteY145" fmla="*/ 8862 h 10703"/>
                  <a:gd name="connsiteX146" fmla="*/ 641 w 10000"/>
                  <a:gd name="connsiteY146" fmla="*/ 9166 h 10703"/>
                  <a:gd name="connsiteX147" fmla="*/ 641 w 10000"/>
                  <a:gd name="connsiteY147" fmla="*/ 9370 h 10703"/>
                  <a:gd name="connsiteX148" fmla="*/ 478 w 10000"/>
                  <a:gd name="connsiteY148" fmla="*/ 8961 h 10703"/>
                  <a:gd name="connsiteX149" fmla="*/ 510 w 10000"/>
                  <a:gd name="connsiteY149" fmla="*/ 8483 h 10703"/>
                  <a:gd name="connsiteX150" fmla="*/ 381 w 10000"/>
                  <a:gd name="connsiteY150" fmla="*/ 8179 h 10703"/>
                  <a:gd name="connsiteX151" fmla="*/ 324 w 10000"/>
                  <a:gd name="connsiteY151" fmla="*/ 7975 h 10703"/>
                  <a:gd name="connsiteX152" fmla="*/ 510 w 10000"/>
                  <a:gd name="connsiteY152" fmla="*/ 8179 h 10703"/>
                  <a:gd name="connsiteX153" fmla="*/ 641 w 10000"/>
                  <a:gd name="connsiteY153" fmla="*/ 8279 h 10703"/>
                  <a:gd name="connsiteX154" fmla="*/ 763 w 10000"/>
                  <a:gd name="connsiteY154" fmla="*/ 8179 h 10703"/>
                  <a:gd name="connsiteX155" fmla="*/ 860 w 10000"/>
                  <a:gd name="connsiteY155" fmla="*/ 7880 h 10703"/>
                  <a:gd name="connsiteX156" fmla="*/ 641 w 10000"/>
                  <a:gd name="connsiteY156" fmla="*/ 7098 h 10703"/>
                  <a:gd name="connsiteX157" fmla="*/ 510 w 10000"/>
                  <a:gd name="connsiteY157" fmla="*/ 6893 h 10703"/>
                  <a:gd name="connsiteX158" fmla="*/ 324 w 10000"/>
                  <a:gd name="connsiteY158" fmla="*/ 6893 h 10703"/>
                  <a:gd name="connsiteX159" fmla="*/ 226 w 10000"/>
                  <a:gd name="connsiteY159" fmla="*/ 6689 h 10703"/>
                  <a:gd name="connsiteX160" fmla="*/ 137 w 10000"/>
                  <a:gd name="connsiteY160" fmla="*/ 6385 h 10703"/>
                  <a:gd name="connsiteX161" fmla="*/ 105 w 10000"/>
                  <a:gd name="connsiteY161" fmla="*/ 6385 h 10703"/>
                  <a:gd name="connsiteX162" fmla="*/ 32 w 10000"/>
                  <a:gd name="connsiteY162" fmla="*/ 6436 h 10703"/>
                  <a:gd name="connsiteX163" fmla="*/ 0 w 10000"/>
                  <a:gd name="connsiteY163" fmla="*/ 6740 h 10703"/>
                  <a:gd name="connsiteX164" fmla="*/ 56 w 10000"/>
                  <a:gd name="connsiteY164" fmla="*/ 7145 h 10703"/>
                  <a:gd name="connsiteX165" fmla="*/ 64 w 10000"/>
                  <a:gd name="connsiteY165" fmla="*/ 7576 h 10703"/>
                  <a:gd name="connsiteX166" fmla="*/ 145 w 10000"/>
                  <a:gd name="connsiteY166" fmla="*/ 8027 h 10703"/>
                  <a:gd name="connsiteX167" fmla="*/ 154 w 10000"/>
                  <a:gd name="connsiteY167" fmla="*/ 8358 h 10703"/>
                  <a:gd name="connsiteX168" fmla="*/ 209 w 10000"/>
                  <a:gd name="connsiteY168" fmla="*/ 8688 h 10703"/>
                  <a:gd name="connsiteX169" fmla="*/ 209 w 10000"/>
                  <a:gd name="connsiteY169" fmla="*/ 9066 h 10703"/>
                  <a:gd name="connsiteX170" fmla="*/ 595 w 10000"/>
                  <a:gd name="connsiteY170" fmla="*/ 10703 h 10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</a:cxnLst>
                <a:rect l="l" t="t" r="r" b="b"/>
                <a:pathLst>
                  <a:path w="10000" h="10703">
                    <a:moveTo>
                      <a:pt x="10000" y="1768"/>
                    </a:moveTo>
                    <a:lnTo>
                      <a:pt x="9806" y="1665"/>
                    </a:lnTo>
                    <a:lnTo>
                      <a:pt x="9455" y="1264"/>
                    </a:lnTo>
                    <a:lnTo>
                      <a:pt x="9204" y="1264"/>
                    </a:lnTo>
                    <a:cubicBezTo>
                      <a:pt x="9139" y="1364"/>
                      <a:pt x="9075" y="1465"/>
                      <a:pt x="9010" y="1565"/>
                    </a:cubicBezTo>
                    <a:lnTo>
                      <a:pt x="9010" y="1665"/>
                    </a:lnTo>
                    <a:lnTo>
                      <a:pt x="9172" y="1969"/>
                    </a:lnTo>
                    <a:lnTo>
                      <a:pt x="9172" y="2274"/>
                    </a:lnTo>
                    <a:lnTo>
                      <a:pt x="9106" y="2274"/>
                    </a:lnTo>
                    <a:lnTo>
                      <a:pt x="8953" y="1869"/>
                    </a:lnTo>
                    <a:lnTo>
                      <a:pt x="8637" y="2073"/>
                    </a:lnTo>
                    <a:cubicBezTo>
                      <a:pt x="8615" y="2231"/>
                      <a:pt x="8593" y="2392"/>
                      <a:pt x="8571" y="2551"/>
                    </a:cubicBezTo>
                    <a:cubicBezTo>
                      <a:pt x="8528" y="2483"/>
                      <a:pt x="8484" y="2415"/>
                      <a:pt x="8441" y="2347"/>
                    </a:cubicBezTo>
                    <a:lnTo>
                      <a:pt x="8320" y="2347"/>
                    </a:lnTo>
                    <a:cubicBezTo>
                      <a:pt x="8276" y="2120"/>
                      <a:pt x="8233" y="1892"/>
                      <a:pt x="8189" y="1665"/>
                    </a:cubicBezTo>
                    <a:lnTo>
                      <a:pt x="7874" y="1665"/>
                    </a:lnTo>
                    <a:lnTo>
                      <a:pt x="7784" y="2073"/>
                    </a:lnTo>
                    <a:lnTo>
                      <a:pt x="7622" y="1768"/>
                    </a:lnTo>
                    <a:lnTo>
                      <a:pt x="7459" y="1869"/>
                    </a:lnTo>
                    <a:cubicBezTo>
                      <a:pt x="7470" y="1699"/>
                      <a:pt x="7481" y="1531"/>
                      <a:pt x="7492" y="1361"/>
                    </a:cubicBezTo>
                    <a:lnTo>
                      <a:pt x="7362" y="1361"/>
                    </a:lnTo>
                    <a:cubicBezTo>
                      <a:pt x="7289" y="1599"/>
                      <a:pt x="7215" y="1835"/>
                      <a:pt x="7142" y="2073"/>
                    </a:cubicBezTo>
                    <a:cubicBezTo>
                      <a:pt x="7131" y="1903"/>
                      <a:pt x="7120" y="1734"/>
                      <a:pt x="7109" y="1565"/>
                    </a:cubicBezTo>
                    <a:lnTo>
                      <a:pt x="6923" y="1565"/>
                    </a:lnTo>
                    <a:cubicBezTo>
                      <a:pt x="6880" y="1633"/>
                      <a:pt x="6836" y="1700"/>
                      <a:pt x="6793" y="1768"/>
                    </a:cubicBezTo>
                    <a:cubicBezTo>
                      <a:pt x="6836" y="1961"/>
                      <a:pt x="6880" y="2154"/>
                      <a:pt x="6923" y="2347"/>
                    </a:cubicBezTo>
                    <a:lnTo>
                      <a:pt x="6858" y="2347"/>
                    </a:lnTo>
                    <a:lnTo>
                      <a:pt x="6858" y="2551"/>
                    </a:lnTo>
                    <a:lnTo>
                      <a:pt x="6729" y="2551"/>
                    </a:lnTo>
                    <a:cubicBezTo>
                      <a:pt x="6699" y="2518"/>
                      <a:pt x="6670" y="2484"/>
                      <a:pt x="6640" y="2451"/>
                    </a:cubicBezTo>
                    <a:lnTo>
                      <a:pt x="6476" y="2855"/>
                    </a:lnTo>
                    <a:cubicBezTo>
                      <a:pt x="6487" y="2981"/>
                      <a:pt x="6499" y="3107"/>
                      <a:pt x="6510" y="3234"/>
                    </a:cubicBezTo>
                    <a:cubicBezTo>
                      <a:pt x="6455" y="3140"/>
                      <a:pt x="6401" y="3045"/>
                      <a:pt x="6346" y="2951"/>
                    </a:cubicBezTo>
                    <a:cubicBezTo>
                      <a:pt x="6324" y="2851"/>
                      <a:pt x="6303" y="2752"/>
                      <a:pt x="6281" y="2651"/>
                    </a:cubicBezTo>
                    <a:lnTo>
                      <a:pt x="6193" y="2651"/>
                    </a:lnTo>
                    <a:lnTo>
                      <a:pt x="6193" y="2451"/>
                    </a:lnTo>
                    <a:lnTo>
                      <a:pt x="6031" y="1869"/>
                    </a:lnTo>
                    <a:lnTo>
                      <a:pt x="5811" y="1869"/>
                    </a:lnTo>
                    <a:cubicBezTo>
                      <a:pt x="5790" y="1903"/>
                      <a:pt x="5768" y="1935"/>
                      <a:pt x="5747" y="1969"/>
                    </a:cubicBezTo>
                    <a:cubicBezTo>
                      <a:pt x="5758" y="2071"/>
                      <a:pt x="5768" y="2172"/>
                      <a:pt x="5779" y="2274"/>
                    </a:cubicBezTo>
                    <a:lnTo>
                      <a:pt x="5494" y="2451"/>
                    </a:lnTo>
                    <a:cubicBezTo>
                      <a:pt x="5483" y="2416"/>
                      <a:pt x="5473" y="2382"/>
                      <a:pt x="5462" y="2347"/>
                    </a:cubicBezTo>
                    <a:cubicBezTo>
                      <a:pt x="5451" y="2322"/>
                      <a:pt x="5441" y="2298"/>
                      <a:pt x="5430" y="2274"/>
                    </a:cubicBezTo>
                    <a:lnTo>
                      <a:pt x="5211" y="2451"/>
                    </a:lnTo>
                    <a:lnTo>
                      <a:pt x="4919" y="2347"/>
                    </a:lnTo>
                    <a:lnTo>
                      <a:pt x="4919" y="2651"/>
                    </a:lnTo>
                    <a:cubicBezTo>
                      <a:pt x="4889" y="2719"/>
                      <a:pt x="4860" y="2787"/>
                      <a:pt x="4830" y="2855"/>
                    </a:cubicBezTo>
                    <a:cubicBezTo>
                      <a:pt x="4797" y="2981"/>
                      <a:pt x="4765" y="3107"/>
                      <a:pt x="4732" y="3234"/>
                    </a:cubicBezTo>
                    <a:cubicBezTo>
                      <a:pt x="4721" y="3200"/>
                      <a:pt x="4711" y="3167"/>
                      <a:pt x="4700" y="3133"/>
                    </a:cubicBezTo>
                    <a:cubicBezTo>
                      <a:pt x="4732" y="2871"/>
                      <a:pt x="4765" y="2609"/>
                      <a:pt x="4797" y="2347"/>
                    </a:cubicBezTo>
                    <a:cubicBezTo>
                      <a:pt x="4816" y="2256"/>
                      <a:pt x="4834" y="2164"/>
                      <a:pt x="4853" y="2073"/>
                    </a:cubicBezTo>
                    <a:lnTo>
                      <a:pt x="4853" y="1768"/>
                    </a:lnTo>
                    <a:cubicBezTo>
                      <a:pt x="4864" y="1632"/>
                      <a:pt x="4874" y="1497"/>
                      <a:pt x="4885" y="1361"/>
                    </a:cubicBezTo>
                    <a:cubicBezTo>
                      <a:pt x="4867" y="1235"/>
                      <a:pt x="4848" y="1108"/>
                      <a:pt x="4830" y="982"/>
                    </a:cubicBezTo>
                    <a:lnTo>
                      <a:pt x="4830" y="682"/>
                    </a:lnTo>
                    <a:lnTo>
                      <a:pt x="4610" y="482"/>
                    </a:lnTo>
                    <a:cubicBezTo>
                      <a:pt x="4556" y="447"/>
                      <a:pt x="4501" y="413"/>
                      <a:pt x="4447" y="378"/>
                    </a:cubicBezTo>
                    <a:cubicBezTo>
                      <a:pt x="4426" y="413"/>
                      <a:pt x="4404" y="447"/>
                      <a:pt x="4383" y="482"/>
                    </a:cubicBezTo>
                    <a:lnTo>
                      <a:pt x="4383" y="782"/>
                    </a:lnTo>
                    <a:lnTo>
                      <a:pt x="4317" y="782"/>
                    </a:lnTo>
                    <a:cubicBezTo>
                      <a:pt x="4295" y="682"/>
                      <a:pt x="4273" y="583"/>
                      <a:pt x="4251" y="482"/>
                    </a:cubicBezTo>
                    <a:cubicBezTo>
                      <a:pt x="4211" y="414"/>
                      <a:pt x="4170" y="346"/>
                      <a:pt x="4130" y="278"/>
                    </a:cubicBezTo>
                    <a:cubicBezTo>
                      <a:pt x="4109" y="186"/>
                      <a:pt x="4087" y="92"/>
                      <a:pt x="4066" y="0"/>
                    </a:cubicBezTo>
                    <a:cubicBezTo>
                      <a:pt x="4044" y="24"/>
                      <a:pt x="4023" y="49"/>
                      <a:pt x="4001" y="73"/>
                    </a:cubicBezTo>
                    <a:cubicBezTo>
                      <a:pt x="3980" y="209"/>
                      <a:pt x="3958" y="346"/>
                      <a:pt x="3937" y="482"/>
                    </a:cubicBezTo>
                    <a:lnTo>
                      <a:pt x="3937" y="682"/>
                    </a:lnTo>
                    <a:lnTo>
                      <a:pt x="4066" y="883"/>
                    </a:lnTo>
                    <a:cubicBezTo>
                      <a:pt x="4056" y="915"/>
                      <a:pt x="4045" y="949"/>
                      <a:pt x="4035" y="982"/>
                    </a:cubicBezTo>
                    <a:cubicBezTo>
                      <a:pt x="4054" y="1043"/>
                      <a:pt x="4072" y="1104"/>
                      <a:pt x="4091" y="1165"/>
                    </a:cubicBezTo>
                    <a:lnTo>
                      <a:pt x="4035" y="1165"/>
                    </a:lnTo>
                    <a:cubicBezTo>
                      <a:pt x="4002" y="1298"/>
                      <a:pt x="3970" y="1431"/>
                      <a:pt x="3937" y="1565"/>
                    </a:cubicBezTo>
                    <a:lnTo>
                      <a:pt x="3742" y="1665"/>
                    </a:lnTo>
                    <a:cubicBezTo>
                      <a:pt x="3723" y="1631"/>
                      <a:pt x="3703" y="1599"/>
                      <a:pt x="3684" y="1565"/>
                    </a:cubicBezTo>
                    <a:cubicBezTo>
                      <a:pt x="3652" y="1599"/>
                      <a:pt x="3619" y="1631"/>
                      <a:pt x="3587" y="1665"/>
                    </a:cubicBezTo>
                    <a:lnTo>
                      <a:pt x="3620" y="1869"/>
                    </a:lnTo>
                    <a:cubicBezTo>
                      <a:pt x="3555" y="2028"/>
                      <a:pt x="3491" y="2188"/>
                      <a:pt x="3426" y="2347"/>
                    </a:cubicBezTo>
                    <a:cubicBezTo>
                      <a:pt x="3418" y="2548"/>
                      <a:pt x="3409" y="2750"/>
                      <a:pt x="3401" y="2951"/>
                    </a:cubicBezTo>
                    <a:cubicBezTo>
                      <a:pt x="3430" y="3113"/>
                      <a:pt x="3460" y="3276"/>
                      <a:pt x="3489" y="3437"/>
                    </a:cubicBezTo>
                    <a:cubicBezTo>
                      <a:pt x="3460" y="3402"/>
                      <a:pt x="3430" y="3368"/>
                      <a:pt x="3401" y="3333"/>
                    </a:cubicBezTo>
                    <a:lnTo>
                      <a:pt x="3207" y="3633"/>
                    </a:lnTo>
                    <a:cubicBezTo>
                      <a:pt x="3185" y="3667"/>
                      <a:pt x="3163" y="3700"/>
                      <a:pt x="3141" y="3734"/>
                    </a:cubicBezTo>
                    <a:cubicBezTo>
                      <a:pt x="3152" y="3936"/>
                      <a:pt x="3162" y="4140"/>
                      <a:pt x="3173" y="4342"/>
                    </a:cubicBezTo>
                    <a:lnTo>
                      <a:pt x="3367" y="4415"/>
                    </a:lnTo>
                    <a:cubicBezTo>
                      <a:pt x="3387" y="4517"/>
                      <a:pt x="3406" y="4618"/>
                      <a:pt x="3426" y="4720"/>
                    </a:cubicBezTo>
                    <a:cubicBezTo>
                      <a:pt x="3469" y="4914"/>
                      <a:pt x="3511" y="5108"/>
                      <a:pt x="3554" y="5302"/>
                    </a:cubicBezTo>
                    <a:cubicBezTo>
                      <a:pt x="3576" y="5503"/>
                      <a:pt x="3598" y="5706"/>
                      <a:pt x="3620" y="5907"/>
                    </a:cubicBezTo>
                    <a:cubicBezTo>
                      <a:pt x="3566" y="5773"/>
                      <a:pt x="3511" y="5640"/>
                      <a:pt x="3457" y="5506"/>
                    </a:cubicBezTo>
                    <a:lnTo>
                      <a:pt x="3367" y="4720"/>
                    </a:lnTo>
                    <a:cubicBezTo>
                      <a:pt x="3292" y="4618"/>
                      <a:pt x="3216" y="4517"/>
                      <a:pt x="3141" y="4415"/>
                    </a:cubicBezTo>
                    <a:lnTo>
                      <a:pt x="3075" y="4415"/>
                    </a:lnTo>
                    <a:cubicBezTo>
                      <a:pt x="3067" y="4483"/>
                      <a:pt x="3058" y="4552"/>
                      <a:pt x="3050" y="4620"/>
                    </a:cubicBezTo>
                    <a:cubicBezTo>
                      <a:pt x="3007" y="4722"/>
                      <a:pt x="2965" y="4823"/>
                      <a:pt x="2922" y="4925"/>
                    </a:cubicBezTo>
                    <a:cubicBezTo>
                      <a:pt x="2933" y="4957"/>
                      <a:pt x="2943" y="4991"/>
                      <a:pt x="2954" y="5024"/>
                    </a:cubicBezTo>
                    <a:lnTo>
                      <a:pt x="3075" y="5024"/>
                    </a:lnTo>
                    <a:cubicBezTo>
                      <a:pt x="3086" y="5116"/>
                      <a:pt x="3098" y="5210"/>
                      <a:pt x="3109" y="5302"/>
                    </a:cubicBezTo>
                    <a:cubicBezTo>
                      <a:pt x="3057" y="5269"/>
                      <a:pt x="3006" y="5235"/>
                      <a:pt x="2954" y="5202"/>
                    </a:cubicBezTo>
                    <a:lnTo>
                      <a:pt x="2792" y="4824"/>
                    </a:lnTo>
                    <a:lnTo>
                      <a:pt x="2792" y="5202"/>
                    </a:lnTo>
                    <a:cubicBezTo>
                      <a:pt x="2835" y="5437"/>
                      <a:pt x="2879" y="5672"/>
                      <a:pt x="2922" y="5907"/>
                    </a:cubicBezTo>
                    <a:lnTo>
                      <a:pt x="2922" y="6110"/>
                    </a:lnTo>
                    <a:cubicBezTo>
                      <a:pt x="2955" y="6168"/>
                      <a:pt x="2987" y="6226"/>
                      <a:pt x="3020" y="6284"/>
                    </a:cubicBezTo>
                    <a:lnTo>
                      <a:pt x="3173" y="6284"/>
                    </a:lnTo>
                    <a:cubicBezTo>
                      <a:pt x="3216" y="6486"/>
                      <a:pt x="3260" y="6690"/>
                      <a:pt x="3303" y="6893"/>
                    </a:cubicBezTo>
                    <a:cubicBezTo>
                      <a:pt x="3324" y="6927"/>
                      <a:pt x="3346" y="6959"/>
                      <a:pt x="3367" y="6993"/>
                    </a:cubicBezTo>
                    <a:cubicBezTo>
                      <a:pt x="3292" y="6825"/>
                      <a:pt x="3216" y="6658"/>
                      <a:pt x="3141" y="6489"/>
                    </a:cubicBezTo>
                    <a:lnTo>
                      <a:pt x="3075" y="6489"/>
                    </a:lnTo>
                    <a:cubicBezTo>
                      <a:pt x="3046" y="6591"/>
                      <a:pt x="3016" y="6692"/>
                      <a:pt x="2987" y="6793"/>
                    </a:cubicBezTo>
                    <a:cubicBezTo>
                      <a:pt x="3008" y="6952"/>
                      <a:pt x="3029" y="7113"/>
                      <a:pt x="3050" y="7271"/>
                    </a:cubicBezTo>
                    <a:cubicBezTo>
                      <a:pt x="3029" y="7474"/>
                      <a:pt x="3008" y="7678"/>
                      <a:pt x="2987" y="7880"/>
                    </a:cubicBezTo>
                    <a:cubicBezTo>
                      <a:pt x="2943" y="7911"/>
                      <a:pt x="2900" y="7944"/>
                      <a:pt x="2856" y="7975"/>
                    </a:cubicBezTo>
                    <a:lnTo>
                      <a:pt x="2703" y="7880"/>
                    </a:lnTo>
                    <a:lnTo>
                      <a:pt x="2824" y="7675"/>
                    </a:lnTo>
                    <a:cubicBezTo>
                      <a:pt x="2846" y="7448"/>
                      <a:pt x="2868" y="7220"/>
                      <a:pt x="2890" y="6993"/>
                    </a:cubicBezTo>
                    <a:lnTo>
                      <a:pt x="2890" y="6489"/>
                    </a:lnTo>
                    <a:cubicBezTo>
                      <a:pt x="2817" y="6094"/>
                      <a:pt x="2743" y="5697"/>
                      <a:pt x="2670" y="5302"/>
                    </a:cubicBezTo>
                    <a:cubicBezTo>
                      <a:pt x="2638" y="5041"/>
                      <a:pt x="2605" y="4781"/>
                      <a:pt x="2573" y="4520"/>
                    </a:cubicBezTo>
                    <a:cubicBezTo>
                      <a:pt x="2540" y="4485"/>
                      <a:pt x="2508" y="4450"/>
                      <a:pt x="2475" y="4415"/>
                    </a:cubicBezTo>
                    <a:cubicBezTo>
                      <a:pt x="2454" y="4744"/>
                      <a:pt x="2432" y="5074"/>
                      <a:pt x="2411" y="5403"/>
                    </a:cubicBezTo>
                    <a:cubicBezTo>
                      <a:pt x="2421" y="5639"/>
                      <a:pt x="2431" y="5874"/>
                      <a:pt x="2441" y="6110"/>
                    </a:cubicBezTo>
                    <a:lnTo>
                      <a:pt x="2573" y="6588"/>
                    </a:lnTo>
                    <a:lnTo>
                      <a:pt x="2573" y="6689"/>
                    </a:lnTo>
                    <a:lnTo>
                      <a:pt x="2441" y="6489"/>
                    </a:lnTo>
                    <a:cubicBezTo>
                      <a:pt x="2401" y="6396"/>
                      <a:pt x="2360" y="6304"/>
                      <a:pt x="2320" y="6211"/>
                    </a:cubicBezTo>
                    <a:lnTo>
                      <a:pt x="2061" y="6284"/>
                    </a:lnTo>
                    <a:lnTo>
                      <a:pt x="2094" y="6689"/>
                    </a:lnTo>
                    <a:lnTo>
                      <a:pt x="2094" y="6993"/>
                    </a:lnTo>
                    <a:lnTo>
                      <a:pt x="2029" y="6993"/>
                    </a:lnTo>
                    <a:cubicBezTo>
                      <a:pt x="2021" y="6891"/>
                      <a:pt x="2014" y="6791"/>
                      <a:pt x="2006" y="6689"/>
                    </a:cubicBezTo>
                    <a:lnTo>
                      <a:pt x="1744" y="7197"/>
                    </a:lnTo>
                    <a:cubicBezTo>
                      <a:pt x="1726" y="7164"/>
                      <a:pt x="1707" y="7131"/>
                      <a:pt x="1689" y="7098"/>
                    </a:cubicBezTo>
                    <a:cubicBezTo>
                      <a:pt x="1678" y="7030"/>
                      <a:pt x="1666" y="6960"/>
                      <a:pt x="1655" y="6893"/>
                    </a:cubicBezTo>
                    <a:lnTo>
                      <a:pt x="1427" y="7271"/>
                    </a:lnTo>
                    <a:cubicBezTo>
                      <a:pt x="1417" y="7373"/>
                      <a:pt x="1407" y="7474"/>
                      <a:pt x="1397" y="7576"/>
                    </a:cubicBezTo>
                    <a:lnTo>
                      <a:pt x="1306" y="7576"/>
                    </a:lnTo>
                    <a:cubicBezTo>
                      <a:pt x="1274" y="7678"/>
                      <a:pt x="1241" y="7778"/>
                      <a:pt x="1209" y="7880"/>
                    </a:cubicBezTo>
                    <a:cubicBezTo>
                      <a:pt x="1198" y="7812"/>
                      <a:pt x="1188" y="7743"/>
                      <a:pt x="1177" y="7675"/>
                    </a:cubicBezTo>
                    <a:lnTo>
                      <a:pt x="1177" y="7197"/>
                    </a:lnTo>
                    <a:cubicBezTo>
                      <a:pt x="1145" y="7222"/>
                      <a:pt x="1112" y="7246"/>
                      <a:pt x="1080" y="7271"/>
                    </a:cubicBezTo>
                    <a:cubicBezTo>
                      <a:pt x="1069" y="7373"/>
                      <a:pt x="1057" y="7474"/>
                      <a:pt x="1046" y="7576"/>
                    </a:cubicBezTo>
                    <a:cubicBezTo>
                      <a:pt x="1057" y="7744"/>
                      <a:pt x="1069" y="7911"/>
                      <a:pt x="1080" y="8080"/>
                    </a:cubicBezTo>
                    <a:cubicBezTo>
                      <a:pt x="1058" y="8146"/>
                      <a:pt x="1036" y="8213"/>
                      <a:pt x="1014" y="8279"/>
                    </a:cubicBezTo>
                    <a:cubicBezTo>
                      <a:pt x="984" y="8305"/>
                      <a:pt x="955" y="8332"/>
                      <a:pt x="925" y="8358"/>
                    </a:cubicBezTo>
                    <a:cubicBezTo>
                      <a:pt x="892" y="8492"/>
                      <a:pt x="860" y="8627"/>
                      <a:pt x="827" y="8761"/>
                    </a:cubicBezTo>
                    <a:cubicBezTo>
                      <a:pt x="838" y="8828"/>
                      <a:pt x="849" y="8894"/>
                      <a:pt x="860" y="8961"/>
                    </a:cubicBezTo>
                    <a:cubicBezTo>
                      <a:pt x="849" y="9029"/>
                      <a:pt x="838" y="9098"/>
                      <a:pt x="827" y="9166"/>
                    </a:cubicBezTo>
                    <a:cubicBezTo>
                      <a:pt x="776" y="9064"/>
                      <a:pt x="724" y="8964"/>
                      <a:pt x="673" y="8862"/>
                    </a:cubicBezTo>
                    <a:cubicBezTo>
                      <a:pt x="662" y="8964"/>
                      <a:pt x="652" y="9064"/>
                      <a:pt x="641" y="9166"/>
                    </a:cubicBezTo>
                    <a:lnTo>
                      <a:pt x="641" y="9370"/>
                    </a:lnTo>
                    <a:lnTo>
                      <a:pt x="478" y="8961"/>
                    </a:lnTo>
                    <a:cubicBezTo>
                      <a:pt x="489" y="8802"/>
                      <a:pt x="499" y="8642"/>
                      <a:pt x="510" y="8483"/>
                    </a:cubicBezTo>
                    <a:lnTo>
                      <a:pt x="381" y="8179"/>
                    </a:lnTo>
                    <a:lnTo>
                      <a:pt x="324" y="7975"/>
                    </a:lnTo>
                    <a:lnTo>
                      <a:pt x="510" y="8179"/>
                    </a:lnTo>
                    <a:cubicBezTo>
                      <a:pt x="554" y="8212"/>
                      <a:pt x="597" y="8246"/>
                      <a:pt x="641" y="8279"/>
                    </a:cubicBezTo>
                    <a:cubicBezTo>
                      <a:pt x="682" y="8246"/>
                      <a:pt x="722" y="8212"/>
                      <a:pt x="763" y="8179"/>
                    </a:cubicBezTo>
                    <a:cubicBezTo>
                      <a:pt x="795" y="8080"/>
                      <a:pt x="828" y="7979"/>
                      <a:pt x="860" y="7880"/>
                    </a:cubicBezTo>
                    <a:lnTo>
                      <a:pt x="641" y="7098"/>
                    </a:lnTo>
                    <a:cubicBezTo>
                      <a:pt x="597" y="7030"/>
                      <a:pt x="554" y="6960"/>
                      <a:pt x="510" y="6893"/>
                    </a:cubicBezTo>
                    <a:lnTo>
                      <a:pt x="324" y="6893"/>
                    </a:lnTo>
                    <a:cubicBezTo>
                      <a:pt x="291" y="6825"/>
                      <a:pt x="259" y="6757"/>
                      <a:pt x="226" y="6689"/>
                    </a:cubicBezTo>
                    <a:cubicBezTo>
                      <a:pt x="196" y="6587"/>
                      <a:pt x="167" y="6486"/>
                      <a:pt x="137" y="6385"/>
                    </a:cubicBezTo>
                    <a:lnTo>
                      <a:pt x="105" y="6385"/>
                    </a:lnTo>
                    <a:lnTo>
                      <a:pt x="32" y="6436"/>
                    </a:lnTo>
                    <a:cubicBezTo>
                      <a:pt x="21" y="6538"/>
                      <a:pt x="11" y="6639"/>
                      <a:pt x="0" y="6740"/>
                    </a:cubicBezTo>
                    <a:cubicBezTo>
                      <a:pt x="19" y="6875"/>
                      <a:pt x="37" y="7011"/>
                      <a:pt x="56" y="7145"/>
                    </a:cubicBezTo>
                    <a:cubicBezTo>
                      <a:pt x="59" y="7289"/>
                      <a:pt x="61" y="7432"/>
                      <a:pt x="64" y="7576"/>
                    </a:cubicBezTo>
                    <a:cubicBezTo>
                      <a:pt x="91" y="7726"/>
                      <a:pt x="118" y="7876"/>
                      <a:pt x="145" y="8027"/>
                    </a:cubicBezTo>
                    <a:cubicBezTo>
                      <a:pt x="148" y="8137"/>
                      <a:pt x="151" y="8248"/>
                      <a:pt x="154" y="8358"/>
                    </a:cubicBezTo>
                    <a:cubicBezTo>
                      <a:pt x="172" y="8468"/>
                      <a:pt x="191" y="8578"/>
                      <a:pt x="209" y="8688"/>
                    </a:cubicBezTo>
                    <a:lnTo>
                      <a:pt x="209" y="9066"/>
                    </a:lnTo>
                    <a:lnTo>
                      <a:pt x="595" y="10703"/>
                    </a:lnTo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2" name="Freeform 498"/>
              <p:cNvSpPr>
                <a:spLocks/>
              </p:cNvSpPr>
              <p:nvPr/>
            </p:nvSpPr>
            <p:spPr bwMode="auto">
              <a:xfrm>
                <a:off x="1558" y="559"/>
                <a:ext cx="43" cy="45"/>
              </a:xfrm>
              <a:custGeom>
                <a:avLst/>
                <a:gdLst>
                  <a:gd name="T0" fmla="*/ 21 w 344"/>
                  <a:gd name="T1" fmla="*/ 0 h 359"/>
                  <a:gd name="T2" fmla="*/ 21 w 344"/>
                  <a:gd name="T3" fmla="*/ 12 h 359"/>
                  <a:gd name="T4" fmla="*/ 23 w 344"/>
                  <a:gd name="T5" fmla="*/ 26 h 359"/>
                  <a:gd name="T6" fmla="*/ 37 w 344"/>
                  <a:gd name="T7" fmla="*/ 39 h 359"/>
                  <a:gd name="T8" fmla="*/ 43 w 344"/>
                  <a:gd name="T9" fmla="*/ 45 h 359"/>
                  <a:gd name="T10" fmla="*/ 25 w 344"/>
                  <a:gd name="T11" fmla="*/ 42 h 359"/>
                  <a:gd name="T12" fmla="*/ 18 w 344"/>
                  <a:gd name="T13" fmla="*/ 31 h 359"/>
                  <a:gd name="T14" fmla="*/ 6 w 344"/>
                  <a:gd name="T15" fmla="*/ 28 h 359"/>
                  <a:gd name="T16" fmla="*/ 3 w 344"/>
                  <a:gd name="T17" fmla="*/ 28 h 359"/>
                  <a:gd name="T18" fmla="*/ 0 w 344"/>
                  <a:gd name="T19" fmla="*/ 20 h 359"/>
                  <a:gd name="T20" fmla="*/ 3 w 344"/>
                  <a:gd name="T21" fmla="*/ 20 h 359"/>
                  <a:gd name="T22" fmla="*/ 3 w 344"/>
                  <a:gd name="T23" fmla="*/ 14 h 359"/>
                  <a:gd name="T24" fmla="*/ 9 w 344"/>
                  <a:gd name="T25" fmla="*/ 9 h 359"/>
                  <a:gd name="T26" fmla="*/ 6 w 344"/>
                  <a:gd name="T27" fmla="*/ 0 h 359"/>
                  <a:gd name="T28" fmla="*/ 15 w 344"/>
                  <a:gd name="T29" fmla="*/ 0 h 359"/>
                  <a:gd name="T30" fmla="*/ 21 w 344"/>
                  <a:gd name="T31" fmla="*/ 0 h 35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44"/>
                  <a:gd name="T49" fmla="*/ 0 h 359"/>
                  <a:gd name="T50" fmla="*/ 344 w 344"/>
                  <a:gd name="T51" fmla="*/ 359 h 35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44" h="359">
                    <a:moveTo>
                      <a:pt x="164" y="0"/>
                    </a:moveTo>
                    <a:lnTo>
                      <a:pt x="164" y="92"/>
                    </a:lnTo>
                    <a:lnTo>
                      <a:pt x="187" y="209"/>
                    </a:lnTo>
                    <a:lnTo>
                      <a:pt x="297" y="313"/>
                    </a:lnTo>
                    <a:lnTo>
                      <a:pt x="344" y="359"/>
                    </a:lnTo>
                    <a:lnTo>
                      <a:pt x="204" y="336"/>
                    </a:lnTo>
                    <a:lnTo>
                      <a:pt x="140" y="249"/>
                    </a:lnTo>
                    <a:lnTo>
                      <a:pt x="47" y="226"/>
                    </a:lnTo>
                    <a:lnTo>
                      <a:pt x="24" y="226"/>
                    </a:lnTo>
                    <a:lnTo>
                      <a:pt x="0" y="156"/>
                    </a:lnTo>
                    <a:lnTo>
                      <a:pt x="24" y="156"/>
                    </a:lnTo>
                    <a:lnTo>
                      <a:pt x="24" y="115"/>
                    </a:lnTo>
                    <a:lnTo>
                      <a:pt x="70" y="69"/>
                    </a:lnTo>
                    <a:lnTo>
                      <a:pt x="47" y="0"/>
                    </a:lnTo>
                    <a:lnTo>
                      <a:pt x="117" y="0"/>
                    </a:lnTo>
                    <a:lnTo>
                      <a:pt x="16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3" name="Freeform 499"/>
              <p:cNvSpPr>
                <a:spLocks/>
              </p:cNvSpPr>
              <p:nvPr/>
            </p:nvSpPr>
            <p:spPr bwMode="auto">
              <a:xfrm>
                <a:off x="1604" y="601"/>
                <a:ext cx="8" cy="6"/>
              </a:xfrm>
              <a:custGeom>
                <a:avLst/>
                <a:gdLst>
                  <a:gd name="T0" fmla="*/ 0 w 65"/>
                  <a:gd name="T1" fmla="*/ 0 h 47"/>
                  <a:gd name="T2" fmla="*/ 2 w 65"/>
                  <a:gd name="T3" fmla="*/ 6 h 47"/>
                  <a:gd name="T4" fmla="*/ 6 w 65"/>
                  <a:gd name="T5" fmla="*/ 6 h 47"/>
                  <a:gd name="T6" fmla="*/ 8 w 65"/>
                  <a:gd name="T7" fmla="*/ 3 h 47"/>
                  <a:gd name="T8" fmla="*/ 8 w 65"/>
                  <a:gd name="T9" fmla="*/ 0 h 47"/>
                  <a:gd name="T10" fmla="*/ 0 w 65"/>
                  <a:gd name="T11" fmla="*/ 0 h 4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65"/>
                  <a:gd name="T19" fmla="*/ 0 h 47"/>
                  <a:gd name="T20" fmla="*/ 65 w 65"/>
                  <a:gd name="T21" fmla="*/ 47 h 4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65" h="47">
                    <a:moveTo>
                      <a:pt x="0" y="0"/>
                    </a:moveTo>
                    <a:lnTo>
                      <a:pt x="18" y="47"/>
                    </a:lnTo>
                    <a:lnTo>
                      <a:pt x="47" y="47"/>
                    </a:lnTo>
                    <a:lnTo>
                      <a:pt x="65" y="23"/>
                    </a:lnTo>
                    <a:lnTo>
                      <a:pt x="65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4" name="Freeform 500"/>
              <p:cNvSpPr>
                <a:spLocks/>
              </p:cNvSpPr>
              <p:nvPr/>
            </p:nvSpPr>
            <p:spPr bwMode="auto">
              <a:xfrm>
                <a:off x="1567" y="482"/>
                <a:ext cx="60" cy="71"/>
              </a:xfrm>
              <a:custGeom>
                <a:avLst/>
                <a:gdLst>
                  <a:gd name="T0" fmla="*/ 12 w 477"/>
                  <a:gd name="T1" fmla="*/ 71 h 564"/>
                  <a:gd name="T2" fmla="*/ 20 w 477"/>
                  <a:gd name="T3" fmla="*/ 53 h 564"/>
                  <a:gd name="T4" fmla="*/ 26 w 477"/>
                  <a:gd name="T5" fmla="*/ 51 h 564"/>
                  <a:gd name="T6" fmla="*/ 29 w 477"/>
                  <a:gd name="T7" fmla="*/ 45 h 564"/>
                  <a:gd name="T8" fmla="*/ 34 w 477"/>
                  <a:gd name="T9" fmla="*/ 37 h 564"/>
                  <a:gd name="T10" fmla="*/ 54 w 477"/>
                  <a:gd name="T11" fmla="*/ 23 h 564"/>
                  <a:gd name="T12" fmla="*/ 60 w 477"/>
                  <a:gd name="T13" fmla="*/ 12 h 564"/>
                  <a:gd name="T14" fmla="*/ 57 w 477"/>
                  <a:gd name="T15" fmla="*/ 3 h 564"/>
                  <a:gd name="T16" fmla="*/ 54 w 477"/>
                  <a:gd name="T17" fmla="*/ 0 h 564"/>
                  <a:gd name="T18" fmla="*/ 48 w 477"/>
                  <a:gd name="T19" fmla="*/ 3 h 564"/>
                  <a:gd name="T20" fmla="*/ 43 w 477"/>
                  <a:gd name="T21" fmla="*/ 3 h 564"/>
                  <a:gd name="T22" fmla="*/ 32 w 477"/>
                  <a:gd name="T23" fmla="*/ 15 h 564"/>
                  <a:gd name="T24" fmla="*/ 32 w 477"/>
                  <a:gd name="T25" fmla="*/ 18 h 564"/>
                  <a:gd name="T26" fmla="*/ 20 w 477"/>
                  <a:gd name="T27" fmla="*/ 23 h 564"/>
                  <a:gd name="T28" fmla="*/ 17 w 477"/>
                  <a:gd name="T29" fmla="*/ 31 h 564"/>
                  <a:gd name="T30" fmla="*/ 17 w 477"/>
                  <a:gd name="T31" fmla="*/ 40 h 564"/>
                  <a:gd name="T32" fmla="*/ 12 w 477"/>
                  <a:gd name="T33" fmla="*/ 43 h 564"/>
                  <a:gd name="T34" fmla="*/ 3 w 477"/>
                  <a:gd name="T35" fmla="*/ 43 h 564"/>
                  <a:gd name="T36" fmla="*/ 0 w 477"/>
                  <a:gd name="T37" fmla="*/ 45 h 564"/>
                  <a:gd name="T38" fmla="*/ 6 w 477"/>
                  <a:gd name="T39" fmla="*/ 48 h 564"/>
                  <a:gd name="T40" fmla="*/ 3 w 477"/>
                  <a:gd name="T41" fmla="*/ 57 h 564"/>
                  <a:gd name="T42" fmla="*/ 9 w 477"/>
                  <a:gd name="T43" fmla="*/ 63 h 564"/>
                  <a:gd name="T44" fmla="*/ 3 w 477"/>
                  <a:gd name="T45" fmla="*/ 68 h 564"/>
                  <a:gd name="T46" fmla="*/ 6 w 477"/>
                  <a:gd name="T47" fmla="*/ 71 h 564"/>
                  <a:gd name="T48" fmla="*/ 12 w 477"/>
                  <a:gd name="T49" fmla="*/ 71 h 56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77"/>
                  <a:gd name="T76" fmla="*/ 0 h 564"/>
                  <a:gd name="T77" fmla="*/ 477 w 477"/>
                  <a:gd name="T78" fmla="*/ 564 h 56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77" h="564">
                    <a:moveTo>
                      <a:pt x="94" y="564"/>
                    </a:moveTo>
                    <a:lnTo>
                      <a:pt x="157" y="424"/>
                    </a:lnTo>
                    <a:lnTo>
                      <a:pt x="204" y="407"/>
                    </a:lnTo>
                    <a:lnTo>
                      <a:pt x="227" y="361"/>
                    </a:lnTo>
                    <a:lnTo>
                      <a:pt x="274" y="297"/>
                    </a:lnTo>
                    <a:lnTo>
                      <a:pt x="430" y="180"/>
                    </a:lnTo>
                    <a:lnTo>
                      <a:pt x="477" y="93"/>
                    </a:lnTo>
                    <a:lnTo>
                      <a:pt x="453" y="23"/>
                    </a:lnTo>
                    <a:lnTo>
                      <a:pt x="430" y="0"/>
                    </a:lnTo>
                    <a:lnTo>
                      <a:pt x="384" y="23"/>
                    </a:lnTo>
                    <a:lnTo>
                      <a:pt x="343" y="23"/>
                    </a:lnTo>
                    <a:lnTo>
                      <a:pt x="251" y="117"/>
                    </a:lnTo>
                    <a:lnTo>
                      <a:pt x="251" y="140"/>
                    </a:lnTo>
                    <a:lnTo>
                      <a:pt x="157" y="180"/>
                    </a:lnTo>
                    <a:lnTo>
                      <a:pt x="134" y="250"/>
                    </a:lnTo>
                    <a:lnTo>
                      <a:pt x="134" y="320"/>
                    </a:lnTo>
                    <a:lnTo>
                      <a:pt x="94" y="344"/>
                    </a:lnTo>
                    <a:lnTo>
                      <a:pt x="24" y="344"/>
                    </a:lnTo>
                    <a:lnTo>
                      <a:pt x="0" y="361"/>
                    </a:lnTo>
                    <a:lnTo>
                      <a:pt x="47" y="384"/>
                    </a:lnTo>
                    <a:lnTo>
                      <a:pt x="24" y="454"/>
                    </a:lnTo>
                    <a:lnTo>
                      <a:pt x="70" y="499"/>
                    </a:lnTo>
                    <a:lnTo>
                      <a:pt x="24" y="541"/>
                    </a:lnTo>
                    <a:lnTo>
                      <a:pt x="47" y="564"/>
                    </a:lnTo>
                    <a:lnTo>
                      <a:pt x="94" y="56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5" name="Freeform 501"/>
              <p:cNvSpPr>
                <a:spLocks/>
              </p:cNvSpPr>
              <p:nvPr/>
            </p:nvSpPr>
            <p:spPr bwMode="auto">
              <a:xfrm>
                <a:off x="1694" y="367"/>
                <a:ext cx="23" cy="28"/>
              </a:xfrm>
              <a:custGeom>
                <a:avLst/>
                <a:gdLst>
                  <a:gd name="T0" fmla="*/ 0 w 181"/>
                  <a:gd name="T1" fmla="*/ 11 h 226"/>
                  <a:gd name="T2" fmla="*/ 2 w 181"/>
                  <a:gd name="T3" fmla="*/ 14 h 226"/>
                  <a:gd name="T4" fmla="*/ 2 w 181"/>
                  <a:gd name="T5" fmla="*/ 19 h 226"/>
                  <a:gd name="T6" fmla="*/ 14 w 181"/>
                  <a:gd name="T7" fmla="*/ 22 h 226"/>
                  <a:gd name="T8" fmla="*/ 17 w 181"/>
                  <a:gd name="T9" fmla="*/ 28 h 226"/>
                  <a:gd name="T10" fmla="*/ 20 w 181"/>
                  <a:gd name="T11" fmla="*/ 28 h 226"/>
                  <a:gd name="T12" fmla="*/ 20 w 181"/>
                  <a:gd name="T13" fmla="*/ 25 h 226"/>
                  <a:gd name="T14" fmla="*/ 20 w 181"/>
                  <a:gd name="T15" fmla="*/ 17 h 226"/>
                  <a:gd name="T16" fmla="*/ 23 w 181"/>
                  <a:gd name="T17" fmla="*/ 14 h 226"/>
                  <a:gd name="T18" fmla="*/ 23 w 181"/>
                  <a:gd name="T19" fmla="*/ 9 h 226"/>
                  <a:gd name="T20" fmla="*/ 14 w 181"/>
                  <a:gd name="T21" fmla="*/ 0 h 226"/>
                  <a:gd name="T22" fmla="*/ 8 w 181"/>
                  <a:gd name="T23" fmla="*/ 3 h 226"/>
                  <a:gd name="T24" fmla="*/ 5 w 181"/>
                  <a:gd name="T25" fmla="*/ 0 h 226"/>
                  <a:gd name="T26" fmla="*/ 2 w 181"/>
                  <a:gd name="T27" fmla="*/ 9 h 226"/>
                  <a:gd name="T28" fmla="*/ 0 w 181"/>
                  <a:gd name="T29" fmla="*/ 11 h 22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81"/>
                  <a:gd name="T46" fmla="*/ 0 h 226"/>
                  <a:gd name="T47" fmla="*/ 181 w 181"/>
                  <a:gd name="T48" fmla="*/ 226 h 22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81" h="226">
                    <a:moveTo>
                      <a:pt x="0" y="92"/>
                    </a:moveTo>
                    <a:lnTo>
                      <a:pt x="17" y="116"/>
                    </a:lnTo>
                    <a:lnTo>
                      <a:pt x="17" y="156"/>
                    </a:lnTo>
                    <a:lnTo>
                      <a:pt x="111" y="179"/>
                    </a:lnTo>
                    <a:lnTo>
                      <a:pt x="134" y="226"/>
                    </a:lnTo>
                    <a:lnTo>
                      <a:pt x="157" y="226"/>
                    </a:lnTo>
                    <a:lnTo>
                      <a:pt x="157" y="203"/>
                    </a:lnTo>
                    <a:lnTo>
                      <a:pt x="157" y="134"/>
                    </a:lnTo>
                    <a:lnTo>
                      <a:pt x="181" y="116"/>
                    </a:lnTo>
                    <a:lnTo>
                      <a:pt x="181" y="69"/>
                    </a:lnTo>
                    <a:lnTo>
                      <a:pt x="111" y="0"/>
                    </a:lnTo>
                    <a:lnTo>
                      <a:pt x="64" y="22"/>
                    </a:lnTo>
                    <a:lnTo>
                      <a:pt x="41" y="0"/>
                    </a:lnTo>
                    <a:lnTo>
                      <a:pt x="17" y="69"/>
                    </a:lnTo>
                    <a:lnTo>
                      <a:pt x="0" y="9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6" name="Freeform 502"/>
              <p:cNvSpPr>
                <a:spLocks/>
              </p:cNvSpPr>
              <p:nvPr/>
            </p:nvSpPr>
            <p:spPr bwMode="auto">
              <a:xfrm>
                <a:off x="1719" y="389"/>
                <a:ext cx="32" cy="32"/>
              </a:xfrm>
              <a:custGeom>
                <a:avLst/>
                <a:gdLst>
                  <a:gd name="T0" fmla="*/ 0 w 249"/>
                  <a:gd name="T1" fmla="*/ 3 h 251"/>
                  <a:gd name="T2" fmla="*/ 0 w 249"/>
                  <a:gd name="T3" fmla="*/ 12 h 251"/>
                  <a:gd name="T4" fmla="*/ 3 w 249"/>
                  <a:gd name="T5" fmla="*/ 20 h 251"/>
                  <a:gd name="T6" fmla="*/ 17 w 249"/>
                  <a:gd name="T7" fmla="*/ 23 h 251"/>
                  <a:gd name="T8" fmla="*/ 29 w 249"/>
                  <a:gd name="T9" fmla="*/ 32 h 251"/>
                  <a:gd name="T10" fmla="*/ 32 w 249"/>
                  <a:gd name="T11" fmla="*/ 26 h 251"/>
                  <a:gd name="T12" fmla="*/ 23 w 249"/>
                  <a:gd name="T13" fmla="*/ 17 h 251"/>
                  <a:gd name="T14" fmla="*/ 26 w 249"/>
                  <a:gd name="T15" fmla="*/ 6 h 251"/>
                  <a:gd name="T16" fmla="*/ 23 w 249"/>
                  <a:gd name="T17" fmla="*/ 0 h 251"/>
                  <a:gd name="T18" fmla="*/ 11 w 249"/>
                  <a:gd name="T19" fmla="*/ 0 h 251"/>
                  <a:gd name="T20" fmla="*/ 9 w 249"/>
                  <a:gd name="T21" fmla="*/ 0 h 251"/>
                  <a:gd name="T22" fmla="*/ 0 w 249"/>
                  <a:gd name="T23" fmla="*/ 3 h 251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49"/>
                  <a:gd name="T37" fmla="*/ 0 h 251"/>
                  <a:gd name="T38" fmla="*/ 249 w 249"/>
                  <a:gd name="T39" fmla="*/ 251 h 251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49" h="251">
                    <a:moveTo>
                      <a:pt x="0" y="24"/>
                    </a:moveTo>
                    <a:lnTo>
                      <a:pt x="0" y="94"/>
                    </a:lnTo>
                    <a:lnTo>
                      <a:pt x="23" y="157"/>
                    </a:lnTo>
                    <a:lnTo>
                      <a:pt x="134" y="181"/>
                    </a:lnTo>
                    <a:lnTo>
                      <a:pt x="226" y="251"/>
                    </a:lnTo>
                    <a:lnTo>
                      <a:pt x="249" y="204"/>
                    </a:lnTo>
                    <a:lnTo>
                      <a:pt x="180" y="134"/>
                    </a:lnTo>
                    <a:lnTo>
                      <a:pt x="204" y="47"/>
                    </a:lnTo>
                    <a:lnTo>
                      <a:pt x="180" y="0"/>
                    </a:lnTo>
                    <a:lnTo>
                      <a:pt x="87" y="0"/>
                    </a:lnTo>
                    <a:lnTo>
                      <a:pt x="69" y="0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7" name="Freeform 503"/>
              <p:cNvSpPr>
                <a:spLocks/>
              </p:cNvSpPr>
              <p:nvPr/>
            </p:nvSpPr>
            <p:spPr bwMode="auto">
              <a:xfrm>
                <a:off x="1759" y="398"/>
                <a:ext cx="28" cy="31"/>
              </a:xfrm>
              <a:custGeom>
                <a:avLst/>
                <a:gdLst>
                  <a:gd name="T0" fmla="*/ 0 w 226"/>
                  <a:gd name="T1" fmla="*/ 3 h 251"/>
                  <a:gd name="T2" fmla="*/ 0 w 226"/>
                  <a:gd name="T3" fmla="*/ 11 h 251"/>
                  <a:gd name="T4" fmla="*/ 6 w 226"/>
                  <a:gd name="T5" fmla="*/ 14 h 251"/>
                  <a:gd name="T6" fmla="*/ 6 w 226"/>
                  <a:gd name="T7" fmla="*/ 22 h 251"/>
                  <a:gd name="T8" fmla="*/ 6 w 226"/>
                  <a:gd name="T9" fmla="*/ 31 h 251"/>
                  <a:gd name="T10" fmla="*/ 17 w 226"/>
                  <a:gd name="T11" fmla="*/ 27 h 251"/>
                  <a:gd name="T12" fmla="*/ 25 w 226"/>
                  <a:gd name="T13" fmla="*/ 25 h 251"/>
                  <a:gd name="T14" fmla="*/ 28 w 226"/>
                  <a:gd name="T15" fmla="*/ 19 h 251"/>
                  <a:gd name="T16" fmla="*/ 28 w 226"/>
                  <a:gd name="T17" fmla="*/ 14 h 251"/>
                  <a:gd name="T18" fmla="*/ 19 w 226"/>
                  <a:gd name="T19" fmla="*/ 8 h 251"/>
                  <a:gd name="T20" fmla="*/ 17 w 226"/>
                  <a:gd name="T21" fmla="*/ 3 h 251"/>
                  <a:gd name="T22" fmla="*/ 11 w 226"/>
                  <a:gd name="T23" fmla="*/ 0 h 251"/>
                  <a:gd name="T24" fmla="*/ 6 w 226"/>
                  <a:gd name="T25" fmla="*/ 6 h 251"/>
                  <a:gd name="T26" fmla="*/ 6 w 226"/>
                  <a:gd name="T27" fmla="*/ 3 h 251"/>
                  <a:gd name="T28" fmla="*/ 0 w 226"/>
                  <a:gd name="T29" fmla="*/ 3 h 2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6"/>
                  <a:gd name="T46" fmla="*/ 0 h 251"/>
                  <a:gd name="T47" fmla="*/ 226 w 226"/>
                  <a:gd name="T48" fmla="*/ 251 h 25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6" h="251">
                    <a:moveTo>
                      <a:pt x="0" y="24"/>
                    </a:moveTo>
                    <a:lnTo>
                      <a:pt x="0" y="87"/>
                    </a:lnTo>
                    <a:lnTo>
                      <a:pt x="47" y="111"/>
                    </a:lnTo>
                    <a:lnTo>
                      <a:pt x="47" y="181"/>
                    </a:lnTo>
                    <a:lnTo>
                      <a:pt x="47" y="251"/>
                    </a:lnTo>
                    <a:lnTo>
                      <a:pt x="134" y="221"/>
                    </a:lnTo>
                    <a:lnTo>
                      <a:pt x="203" y="204"/>
                    </a:lnTo>
                    <a:lnTo>
                      <a:pt x="226" y="157"/>
                    </a:lnTo>
                    <a:lnTo>
                      <a:pt x="226" y="111"/>
                    </a:lnTo>
                    <a:lnTo>
                      <a:pt x="157" y="64"/>
                    </a:lnTo>
                    <a:lnTo>
                      <a:pt x="134" y="24"/>
                    </a:lnTo>
                    <a:lnTo>
                      <a:pt x="87" y="0"/>
                    </a:lnTo>
                    <a:lnTo>
                      <a:pt x="47" y="47"/>
                    </a:lnTo>
                    <a:lnTo>
                      <a:pt x="47" y="24"/>
                    </a:lnTo>
                    <a:lnTo>
                      <a:pt x="0" y="24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8" name="Freeform 504"/>
              <p:cNvSpPr>
                <a:spLocks/>
              </p:cNvSpPr>
              <p:nvPr/>
            </p:nvSpPr>
            <p:spPr bwMode="auto">
              <a:xfrm>
                <a:off x="1696" y="398"/>
                <a:ext cx="15" cy="8"/>
              </a:xfrm>
              <a:custGeom>
                <a:avLst/>
                <a:gdLst>
                  <a:gd name="T0" fmla="*/ 12 w 117"/>
                  <a:gd name="T1" fmla="*/ 0 h 64"/>
                  <a:gd name="T2" fmla="*/ 0 w 117"/>
                  <a:gd name="T3" fmla="*/ 3 h 64"/>
                  <a:gd name="T4" fmla="*/ 12 w 117"/>
                  <a:gd name="T5" fmla="*/ 8 h 64"/>
                  <a:gd name="T6" fmla="*/ 15 w 117"/>
                  <a:gd name="T7" fmla="*/ 6 h 64"/>
                  <a:gd name="T8" fmla="*/ 12 w 117"/>
                  <a:gd name="T9" fmla="*/ 0 h 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17"/>
                  <a:gd name="T16" fmla="*/ 0 h 64"/>
                  <a:gd name="T17" fmla="*/ 117 w 117"/>
                  <a:gd name="T18" fmla="*/ 64 h 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17" h="64">
                    <a:moveTo>
                      <a:pt x="94" y="0"/>
                    </a:moveTo>
                    <a:lnTo>
                      <a:pt x="0" y="24"/>
                    </a:lnTo>
                    <a:lnTo>
                      <a:pt x="94" y="64"/>
                    </a:lnTo>
                    <a:lnTo>
                      <a:pt x="117" y="47"/>
                    </a:lnTo>
                    <a:lnTo>
                      <a:pt x="94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79" name="Freeform 505"/>
              <p:cNvSpPr>
                <a:spLocks/>
              </p:cNvSpPr>
              <p:nvPr/>
            </p:nvSpPr>
            <p:spPr bwMode="auto">
              <a:xfrm>
                <a:off x="1985" y="406"/>
                <a:ext cx="39" cy="34"/>
              </a:xfrm>
              <a:custGeom>
                <a:avLst/>
                <a:gdLst>
                  <a:gd name="T0" fmla="*/ 3 w 314"/>
                  <a:gd name="T1" fmla="*/ 0 h 274"/>
                  <a:gd name="T2" fmla="*/ 0 w 314"/>
                  <a:gd name="T3" fmla="*/ 12 h 274"/>
                  <a:gd name="T4" fmla="*/ 6 w 314"/>
                  <a:gd name="T5" fmla="*/ 19 h 274"/>
                  <a:gd name="T6" fmla="*/ 3 w 314"/>
                  <a:gd name="T7" fmla="*/ 28 h 274"/>
                  <a:gd name="T8" fmla="*/ 11 w 314"/>
                  <a:gd name="T9" fmla="*/ 34 h 274"/>
                  <a:gd name="T10" fmla="*/ 17 w 314"/>
                  <a:gd name="T11" fmla="*/ 34 h 274"/>
                  <a:gd name="T12" fmla="*/ 20 w 314"/>
                  <a:gd name="T13" fmla="*/ 25 h 274"/>
                  <a:gd name="T14" fmla="*/ 28 w 314"/>
                  <a:gd name="T15" fmla="*/ 28 h 274"/>
                  <a:gd name="T16" fmla="*/ 34 w 314"/>
                  <a:gd name="T17" fmla="*/ 19 h 274"/>
                  <a:gd name="T18" fmla="*/ 25 w 314"/>
                  <a:gd name="T19" fmla="*/ 15 h 274"/>
                  <a:gd name="T20" fmla="*/ 25 w 314"/>
                  <a:gd name="T21" fmla="*/ 9 h 274"/>
                  <a:gd name="T22" fmla="*/ 37 w 314"/>
                  <a:gd name="T23" fmla="*/ 17 h 274"/>
                  <a:gd name="T24" fmla="*/ 39 w 314"/>
                  <a:gd name="T25" fmla="*/ 15 h 274"/>
                  <a:gd name="T26" fmla="*/ 39 w 314"/>
                  <a:gd name="T27" fmla="*/ 9 h 274"/>
                  <a:gd name="T28" fmla="*/ 28 w 314"/>
                  <a:gd name="T29" fmla="*/ 0 h 274"/>
                  <a:gd name="T30" fmla="*/ 22 w 314"/>
                  <a:gd name="T31" fmla="*/ 0 h 274"/>
                  <a:gd name="T32" fmla="*/ 17 w 314"/>
                  <a:gd name="T33" fmla="*/ 3 h 274"/>
                  <a:gd name="T34" fmla="*/ 14 w 314"/>
                  <a:gd name="T35" fmla="*/ 9 h 274"/>
                  <a:gd name="T36" fmla="*/ 9 w 314"/>
                  <a:gd name="T37" fmla="*/ 3 h 274"/>
                  <a:gd name="T38" fmla="*/ 3 w 314"/>
                  <a:gd name="T39" fmla="*/ 0 h 2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314"/>
                  <a:gd name="T61" fmla="*/ 0 h 274"/>
                  <a:gd name="T62" fmla="*/ 314 w 314"/>
                  <a:gd name="T63" fmla="*/ 274 h 27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314" h="274">
                    <a:moveTo>
                      <a:pt x="23" y="0"/>
                    </a:moveTo>
                    <a:lnTo>
                      <a:pt x="0" y="93"/>
                    </a:lnTo>
                    <a:lnTo>
                      <a:pt x="47" y="157"/>
                    </a:lnTo>
                    <a:lnTo>
                      <a:pt x="23" y="227"/>
                    </a:lnTo>
                    <a:lnTo>
                      <a:pt x="87" y="274"/>
                    </a:lnTo>
                    <a:lnTo>
                      <a:pt x="134" y="274"/>
                    </a:lnTo>
                    <a:lnTo>
                      <a:pt x="157" y="204"/>
                    </a:lnTo>
                    <a:lnTo>
                      <a:pt x="227" y="227"/>
                    </a:lnTo>
                    <a:lnTo>
                      <a:pt x="273" y="157"/>
                    </a:lnTo>
                    <a:lnTo>
                      <a:pt x="204" y="117"/>
                    </a:lnTo>
                    <a:lnTo>
                      <a:pt x="204" y="70"/>
                    </a:lnTo>
                    <a:lnTo>
                      <a:pt x="296" y="140"/>
                    </a:lnTo>
                    <a:lnTo>
                      <a:pt x="314" y="117"/>
                    </a:lnTo>
                    <a:lnTo>
                      <a:pt x="314" y="70"/>
                    </a:lnTo>
                    <a:lnTo>
                      <a:pt x="227" y="0"/>
                    </a:lnTo>
                    <a:lnTo>
                      <a:pt x="180" y="0"/>
                    </a:lnTo>
                    <a:lnTo>
                      <a:pt x="134" y="23"/>
                    </a:lnTo>
                    <a:lnTo>
                      <a:pt x="116" y="70"/>
                    </a:lnTo>
                    <a:lnTo>
                      <a:pt x="70" y="23"/>
                    </a:lnTo>
                    <a:lnTo>
                      <a:pt x="23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0" name="Freeform 507"/>
              <p:cNvSpPr>
                <a:spLocks/>
              </p:cNvSpPr>
              <p:nvPr/>
            </p:nvSpPr>
            <p:spPr bwMode="auto">
              <a:xfrm>
                <a:off x="1396" y="916"/>
                <a:ext cx="19" cy="17"/>
              </a:xfrm>
              <a:custGeom>
                <a:avLst/>
                <a:gdLst>
                  <a:gd name="T0" fmla="*/ 0 w 152"/>
                  <a:gd name="T1" fmla="*/ 2 h 128"/>
                  <a:gd name="T2" fmla="*/ 4 w 152"/>
                  <a:gd name="T3" fmla="*/ 0 h 128"/>
                  <a:gd name="T4" fmla="*/ 11 w 152"/>
                  <a:gd name="T5" fmla="*/ 2 h 128"/>
                  <a:gd name="T6" fmla="*/ 19 w 152"/>
                  <a:gd name="T7" fmla="*/ 12 h 128"/>
                  <a:gd name="T8" fmla="*/ 14 w 152"/>
                  <a:gd name="T9" fmla="*/ 16 h 128"/>
                  <a:gd name="T10" fmla="*/ 10 w 152"/>
                  <a:gd name="T11" fmla="*/ 17 h 128"/>
                  <a:gd name="T12" fmla="*/ 2 w 152"/>
                  <a:gd name="T13" fmla="*/ 15 h 128"/>
                  <a:gd name="T14" fmla="*/ 2 w 152"/>
                  <a:gd name="T15" fmla="*/ 8 h 128"/>
                  <a:gd name="T16" fmla="*/ 0 w 152"/>
                  <a:gd name="T17" fmla="*/ 2 h 1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52"/>
                  <a:gd name="T28" fmla="*/ 0 h 128"/>
                  <a:gd name="T29" fmla="*/ 152 w 152"/>
                  <a:gd name="T30" fmla="*/ 128 h 1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52" h="128">
                    <a:moveTo>
                      <a:pt x="0" y="12"/>
                    </a:moveTo>
                    <a:lnTo>
                      <a:pt x="35" y="0"/>
                    </a:lnTo>
                    <a:lnTo>
                      <a:pt x="87" y="17"/>
                    </a:lnTo>
                    <a:lnTo>
                      <a:pt x="152" y="93"/>
                    </a:lnTo>
                    <a:lnTo>
                      <a:pt x="111" y="122"/>
                    </a:lnTo>
                    <a:lnTo>
                      <a:pt x="82" y="128"/>
                    </a:lnTo>
                    <a:lnTo>
                      <a:pt x="18" y="111"/>
                    </a:lnTo>
                    <a:lnTo>
                      <a:pt x="18" y="59"/>
                    </a:lnTo>
                    <a:lnTo>
                      <a:pt x="0" y="12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1" name="Freeform 508"/>
              <p:cNvSpPr>
                <a:spLocks/>
              </p:cNvSpPr>
              <p:nvPr/>
            </p:nvSpPr>
            <p:spPr bwMode="auto">
              <a:xfrm>
                <a:off x="1987" y="1222"/>
                <a:ext cx="29" cy="44"/>
              </a:xfrm>
              <a:custGeom>
                <a:avLst/>
                <a:gdLst>
                  <a:gd name="T0" fmla="*/ 0 w 232"/>
                  <a:gd name="T1" fmla="*/ 0 h 354"/>
                  <a:gd name="T2" fmla="*/ 3 w 232"/>
                  <a:gd name="T3" fmla="*/ 14 h 354"/>
                  <a:gd name="T4" fmla="*/ 9 w 232"/>
                  <a:gd name="T5" fmla="*/ 30 h 354"/>
                  <a:gd name="T6" fmla="*/ 29 w 232"/>
                  <a:gd name="T7" fmla="*/ 44 h 354"/>
                  <a:gd name="T8" fmla="*/ 29 w 232"/>
                  <a:gd name="T9" fmla="*/ 32 h 354"/>
                  <a:gd name="T10" fmla="*/ 23 w 232"/>
                  <a:gd name="T11" fmla="*/ 27 h 354"/>
                  <a:gd name="T12" fmla="*/ 23 w 232"/>
                  <a:gd name="T13" fmla="*/ 11 h 354"/>
                  <a:gd name="T14" fmla="*/ 18 w 232"/>
                  <a:gd name="T15" fmla="*/ 1 h 354"/>
                  <a:gd name="T16" fmla="*/ 9 w 232"/>
                  <a:gd name="T17" fmla="*/ 1 h 354"/>
                  <a:gd name="T18" fmla="*/ 2 w 232"/>
                  <a:gd name="T19" fmla="*/ 1 h 354"/>
                  <a:gd name="T20" fmla="*/ 0 w 232"/>
                  <a:gd name="T21" fmla="*/ 0 h 35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32"/>
                  <a:gd name="T34" fmla="*/ 0 h 354"/>
                  <a:gd name="T35" fmla="*/ 232 w 232"/>
                  <a:gd name="T36" fmla="*/ 354 h 35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32" h="354">
                    <a:moveTo>
                      <a:pt x="0" y="0"/>
                    </a:moveTo>
                    <a:lnTo>
                      <a:pt x="23" y="110"/>
                    </a:lnTo>
                    <a:lnTo>
                      <a:pt x="70" y="244"/>
                    </a:lnTo>
                    <a:lnTo>
                      <a:pt x="232" y="354"/>
                    </a:lnTo>
                    <a:lnTo>
                      <a:pt x="232" y="255"/>
                    </a:lnTo>
                    <a:lnTo>
                      <a:pt x="187" y="220"/>
                    </a:lnTo>
                    <a:lnTo>
                      <a:pt x="187" y="87"/>
                    </a:lnTo>
                    <a:lnTo>
                      <a:pt x="145" y="12"/>
                    </a:lnTo>
                    <a:lnTo>
                      <a:pt x="70" y="12"/>
                    </a:lnTo>
                    <a:lnTo>
                      <a:pt x="12" y="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2" name="Freeform 509"/>
              <p:cNvSpPr>
                <a:spLocks/>
              </p:cNvSpPr>
              <p:nvPr/>
            </p:nvSpPr>
            <p:spPr bwMode="auto">
              <a:xfrm>
                <a:off x="2064" y="1223"/>
                <a:ext cx="56" cy="51"/>
              </a:xfrm>
              <a:custGeom>
                <a:avLst/>
                <a:gdLst>
                  <a:gd name="T0" fmla="*/ 0 w 448"/>
                  <a:gd name="T1" fmla="*/ 46 h 407"/>
                  <a:gd name="T2" fmla="*/ 3 w 448"/>
                  <a:gd name="T3" fmla="*/ 49 h 407"/>
                  <a:gd name="T4" fmla="*/ 8 w 448"/>
                  <a:gd name="T5" fmla="*/ 51 h 407"/>
                  <a:gd name="T6" fmla="*/ 14 w 448"/>
                  <a:gd name="T7" fmla="*/ 51 h 407"/>
                  <a:gd name="T8" fmla="*/ 18 w 448"/>
                  <a:gd name="T9" fmla="*/ 47 h 407"/>
                  <a:gd name="T10" fmla="*/ 23 w 448"/>
                  <a:gd name="T11" fmla="*/ 44 h 407"/>
                  <a:gd name="T12" fmla="*/ 28 w 448"/>
                  <a:gd name="T13" fmla="*/ 41 h 407"/>
                  <a:gd name="T14" fmla="*/ 31 w 448"/>
                  <a:gd name="T15" fmla="*/ 35 h 407"/>
                  <a:gd name="T16" fmla="*/ 35 w 448"/>
                  <a:gd name="T17" fmla="*/ 28 h 407"/>
                  <a:gd name="T18" fmla="*/ 36 w 448"/>
                  <a:gd name="T19" fmla="*/ 25 h 407"/>
                  <a:gd name="T20" fmla="*/ 42 w 448"/>
                  <a:gd name="T21" fmla="*/ 20 h 407"/>
                  <a:gd name="T22" fmla="*/ 48 w 448"/>
                  <a:gd name="T23" fmla="*/ 17 h 407"/>
                  <a:gd name="T24" fmla="*/ 53 w 448"/>
                  <a:gd name="T25" fmla="*/ 17 h 407"/>
                  <a:gd name="T26" fmla="*/ 56 w 448"/>
                  <a:gd name="T27" fmla="*/ 15 h 407"/>
                  <a:gd name="T28" fmla="*/ 56 w 448"/>
                  <a:gd name="T29" fmla="*/ 12 h 407"/>
                  <a:gd name="T30" fmla="*/ 51 w 448"/>
                  <a:gd name="T31" fmla="*/ 3 h 407"/>
                  <a:gd name="T32" fmla="*/ 47 w 448"/>
                  <a:gd name="T33" fmla="*/ 0 h 407"/>
                  <a:gd name="T34" fmla="*/ 44 w 448"/>
                  <a:gd name="T35" fmla="*/ 0 h 407"/>
                  <a:gd name="T36" fmla="*/ 38 w 448"/>
                  <a:gd name="T37" fmla="*/ 6 h 407"/>
                  <a:gd name="T38" fmla="*/ 37 w 448"/>
                  <a:gd name="T39" fmla="*/ 15 h 407"/>
                  <a:gd name="T40" fmla="*/ 34 w 448"/>
                  <a:gd name="T41" fmla="*/ 19 h 407"/>
                  <a:gd name="T42" fmla="*/ 34 w 448"/>
                  <a:gd name="T43" fmla="*/ 23 h 407"/>
                  <a:gd name="T44" fmla="*/ 34 w 448"/>
                  <a:gd name="T45" fmla="*/ 28 h 407"/>
                  <a:gd name="T46" fmla="*/ 30 w 448"/>
                  <a:gd name="T47" fmla="*/ 28 h 407"/>
                  <a:gd name="T48" fmla="*/ 27 w 448"/>
                  <a:gd name="T49" fmla="*/ 24 h 407"/>
                  <a:gd name="T50" fmla="*/ 20 w 448"/>
                  <a:gd name="T51" fmla="*/ 32 h 407"/>
                  <a:gd name="T52" fmla="*/ 11 w 448"/>
                  <a:gd name="T53" fmla="*/ 38 h 407"/>
                  <a:gd name="T54" fmla="*/ 9 w 448"/>
                  <a:gd name="T55" fmla="*/ 44 h 407"/>
                  <a:gd name="T56" fmla="*/ 4 w 448"/>
                  <a:gd name="T57" fmla="*/ 45 h 407"/>
                  <a:gd name="T58" fmla="*/ 2 w 448"/>
                  <a:gd name="T59" fmla="*/ 45 h 407"/>
                  <a:gd name="T60" fmla="*/ 0 w 448"/>
                  <a:gd name="T61" fmla="*/ 46 h 40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48"/>
                  <a:gd name="T94" fmla="*/ 0 h 407"/>
                  <a:gd name="T95" fmla="*/ 448 w 448"/>
                  <a:gd name="T96" fmla="*/ 407 h 40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48" h="407">
                    <a:moveTo>
                      <a:pt x="0" y="365"/>
                    </a:moveTo>
                    <a:lnTo>
                      <a:pt x="24" y="389"/>
                    </a:lnTo>
                    <a:lnTo>
                      <a:pt x="64" y="407"/>
                    </a:lnTo>
                    <a:lnTo>
                      <a:pt x="111" y="407"/>
                    </a:lnTo>
                    <a:lnTo>
                      <a:pt x="140" y="377"/>
                    </a:lnTo>
                    <a:lnTo>
                      <a:pt x="181" y="348"/>
                    </a:lnTo>
                    <a:lnTo>
                      <a:pt x="221" y="325"/>
                    </a:lnTo>
                    <a:lnTo>
                      <a:pt x="251" y="278"/>
                    </a:lnTo>
                    <a:lnTo>
                      <a:pt x="279" y="220"/>
                    </a:lnTo>
                    <a:lnTo>
                      <a:pt x="291" y="197"/>
                    </a:lnTo>
                    <a:lnTo>
                      <a:pt x="332" y="163"/>
                    </a:lnTo>
                    <a:lnTo>
                      <a:pt x="384" y="139"/>
                    </a:lnTo>
                    <a:lnTo>
                      <a:pt x="425" y="139"/>
                    </a:lnTo>
                    <a:lnTo>
                      <a:pt x="448" y="121"/>
                    </a:lnTo>
                    <a:lnTo>
                      <a:pt x="448" y="98"/>
                    </a:lnTo>
                    <a:lnTo>
                      <a:pt x="408" y="23"/>
                    </a:lnTo>
                    <a:lnTo>
                      <a:pt x="378" y="0"/>
                    </a:lnTo>
                    <a:lnTo>
                      <a:pt x="349" y="0"/>
                    </a:lnTo>
                    <a:lnTo>
                      <a:pt x="303" y="51"/>
                    </a:lnTo>
                    <a:lnTo>
                      <a:pt x="297" y="121"/>
                    </a:lnTo>
                    <a:lnTo>
                      <a:pt x="268" y="151"/>
                    </a:lnTo>
                    <a:lnTo>
                      <a:pt x="274" y="185"/>
                    </a:lnTo>
                    <a:lnTo>
                      <a:pt x="268" y="220"/>
                    </a:lnTo>
                    <a:lnTo>
                      <a:pt x="239" y="220"/>
                    </a:lnTo>
                    <a:lnTo>
                      <a:pt x="216" y="191"/>
                    </a:lnTo>
                    <a:lnTo>
                      <a:pt x="157" y="255"/>
                    </a:lnTo>
                    <a:lnTo>
                      <a:pt x="87" y="307"/>
                    </a:lnTo>
                    <a:lnTo>
                      <a:pt x="70" y="348"/>
                    </a:lnTo>
                    <a:lnTo>
                      <a:pt x="35" y="360"/>
                    </a:lnTo>
                    <a:lnTo>
                      <a:pt x="12" y="360"/>
                    </a:lnTo>
                    <a:lnTo>
                      <a:pt x="0" y="365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3" name="Freeform 510"/>
              <p:cNvSpPr>
                <a:spLocks/>
              </p:cNvSpPr>
              <p:nvPr/>
            </p:nvSpPr>
            <p:spPr bwMode="auto">
              <a:xfrm>
                <a:off x="2091" y="1241"/>
                <a:ext cx="7" cy="10"/>
              </a:xfrm>
              <a:custGeom>
                <a:avLst/>
                <a:gdLst>
                  <a:gd name="T0" fmla="*/ 0 w 53"/>
                  <a:gd name="T1" fmla="*/ 5 h 75"/>
                  <a:gd name="T2" fmla="*/ 2 w 53"/>
                  <a:gd name="T3" fmla="*/ 10 h 75"/>
                  <a:gd name="T4" fmla="*/ 5 w 53"/>
                  <a:gd name="T5" fmla="*/ 10 h 75"/>
                  <a:gd name="T6" fmla="*/ 7 w 53"/>
                  <a:gd name="T7" fmla="*/ 5 h 75"/>
                  <a:gd name="T8" fmla="*/ 5 w 53"/>
                  <a:gd name="T9" fmla="*/ 0 h 75"/>
                  <a:gd name="T10" fmla="*/ 1 w 53"/>
                  <a:gd name="T11" fmla="*/ 5 h 75"/>
                  <a:gd name="T12" fmla="*/ 0 w 53"/>
                  <a:gd name="T13" fmla="*/ 5 h 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3"/>
                  <a:gd name="T22" fmla="*/ 0 h 75"/>
                  <a:gd name="T23" fmla="*/ 53 w 53"/>
                  <a:gd name="T24" fmla="*/ 75 h 7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3" h="75">
                    <a:moveTo>
                      <a:pt x="0" y="40"/>
                    </a:moveTo>
                    <a:lnTo>
                      <a:pt x="12" y="75"/>
                    </a:lnTo>
                    <a:lnTo>
                      <a:pt x="41" y="75"/>
                    </a:lnTo>
                    <a:lnTo>
                      <a:pt x="53" y="40"/>
                    </a:lnTo>
                    <a:lnTo>
                      <a:pt x="41" y="0"/>
                    </a:lnTo>
                    <a:lnTo>
                      <a:pt x="6" y="4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4" name="Freeform 511"/>
              <p:cNvSpPr>
                <a:spLocks/>
              </p:cNvSpPr>
              <p:nvPr/>
            </p:nvSpPr>
            <p:spPr bwMode="auto">
              <a:xfrm>
                <a:off x="2222" y="1304"/>
                <a:ext cx="77" cy="80"/>
              </a:xfrm>
              <a:custGeom>
                <a:avLst/>
                <a:gdLst>
                  <a:gd name="T0" fmla="*/ 77 w 616"/>
                  <a:gd name="T1" fmla="*/ 29 h 645"/>
                  <a:gd name="T2" fmla="*/ 65 w 616"/>
                  <a:gd name="T3" fmla="*/ 19 h 645"/>
                  <a:gd name="T4" fmla="*/ 57 w 616"/>
                  <a:gd name="T5" fmla="*/ 15 h 645"/>
                  <a:gd name="T6" fmla="*/ 51 w 616"/>
                  <a:gd name="T7" fmla="*/ 17 h 645"/>
                  <a:gd name="T8" fmla="*/ 42 w 616"/>
                  <a:gd name="T9" fmla="*/ 22 h 645"/>
                  <a:gd name="T10" fmla="*/ 35 w 616"/>
                  <a:gd name="T11" fmla="*/ 23 h 645"/>
                  <a:gd name="T12" fmla="*/ 27 w 616"/>
                  <a:gd name="T13" fmla="*/ 22 h 645"/>
                  <a:gd name="T14" fmla="*/ 25 w 616"/>
                  <a:gd name="T15" fmla="*/ 6 h 645"/>
                  <a:gd name="T16" fmla="*/ 17 w 616"/>
                  <a:gd name="T17" fmla="*/ 0 h 645"/>
                  <a:gd name="T18" fmla="*/ 10 w 616"/>
                  <a:gd name="T19" fmla="*/ 0 h 645"/>
                  <a:gd name="T20" fmla="*/ 1 w 616"/>
                  <a:gd name="T21" fmla="*/ 3 h 645"/>
                  <a:gd name="T22" fmla="*/ 0 w 616"/>
                  <a:gd name="T23" fmla="*/ 6 h 645"/>
                  <a:gd name="T24" fmla="*/ 7 w 616"/>
                  <a:gd name="T25" fmla="*/ 7 h 645"/>
                  <a:gd name="T26" fmla="*/ 8 w 616"/>
                  <a:gd name="T27" fmla="*/ 12 h 645"/>
                  <a:gd name="T28" fmla="*/ 12 w 616"/>
                  <a:gd name="T29" fmla="*/ 16 h 645"/>
                  <a:gd name="T30" fmla="*/ 17 w 616"/>
                  <a:gd name="T31" fmla="*/ 18 h 645"/>
                  <a:gd name="T32" fmla="*/ 20 w 616"/>
                  <a:gd name="T33" fmla="*/ 18 h 645"/>
                  <a:gd name="T34" fmla="*/ 14 w 616"/>
                  <a:gd name="T35" fmla="*/ 22 h 645"/>
                  <a:gd name="T36" fmla="*/ 12 w 616"/>
                  <a:gd name="T37" fmla="*/ 25 h 645"/>
                  <a:gd name="T38" fmla="*/ 14 w 616"/>
                  <a:gd name="T39" fmla="*/ 30 h 645"/>
                  <a:gd name="T40" fmla="*/ 24 w 616"/>
                  <a:gd name="T41" fmla="*/ 30 h 645"/>
                  <a:gd name="T42" fmla="*/ 28 w 616"/>
                  <a:gd name="T43" fmla="*/ 29 h 645"/>
                  <a:gd name="T44" fmla="*/ 39 w 616"/>
                  <a:gd name="T45" fmla="*/ 35 h 645"/>
                  <a:gd name="T46" fmla="*/ 50 w 616"/>
                  <a:gd name="T47" fmla="*/ 46 h 645"/>
                  <a:gd name="T48" fmla="*/ 52 w 616"/>
                  <a:gd name="T49" fmla="*/ 50 h 645"/>
                  <a:gd name="T50" fmla="*/ 51 w 616"/>
                  <a:gd name="T51" fmla="*/ 54 h 645"/>
                  <a:gd name="T52" fmla="*/ 55 w 616"/>
                  <a:gd name="T53" fmla="*/ 56 h 645"/>
                  <a:gd name="T54" fmla="*/ 45 w 616"/>
                  <a:gd name="T55" fmla="*/ 60 h 645"/>
                  <a:gd name="T56" fmla="*/ 46 w 616"/>
                  <a:gd name="T57" fmla="*/ 62 h 645"/>
                  <a:gd name="T58" fmla="*/ 52 w 616"/>
                  <a:gd name="T59" fmla="*/ 65 h 645"/>
                  <a:gd name="T60" fmla="*/ 49 w 616"/>
                  <a:gd name="T61" fmla="*/ 70 h 645"/>
                  <a:gd name="T62" fmla="*/ 49 w 616"/>
                  <a:gd name="T63" fmla="*/ 76 h 645"/>
                  <a:gd name="T64" fmla="*/ 58 w 616"/>
                  <a:gd name="T65" fmla="*/ 74 h 645"/>
                  <a:gd name="T66" fmla="*/ 61 w 616"/>
                  <a:gd name="T67" fmla="*/ 79 h 645"/>
                  <a:gd name="T68" fmla="*/ 64 w 616"/>
                  <a:gd name="T69" fmla="*/ 80 h 645"/>
                  <a:gd name="T70" fmla="*/ 77 w 616"/>
                  <a:gd name="T71" fmla="*/ 29 h 6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616"/>
                  <a:gd name="T109" fmla="*/ 0 h 645"/>
                  <a:gd name="T110" fmla="*/ 616 w 616"/>
                  <a:gd name="T111" fmla="*/ 645 h 64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616" h="645">
                    <a:moveTo>
                      <a:pt x="616" y="233"/>
                    </a:moveTo>
                    <a:lnTo>
                      <a:pt x="523" y="157"/>
                    </a:lnTo>
                    <a:lnTo>
                      <a:pt x="459" y="122"/>
                    </a:lnTo>
                    <a:lnTo>
                      <a:pt x="406" y="134"/>
                    </a:lnTo>
                    <a:lnTo>
                      <a:pt x="337" y="181"/>
                    </a:lnTo>
                    <a:lnTo>
                      <a:pt x="279" y="186"/>
                    </a:lnTo>
                    <a:lnTo>
                      <a:pt x="215" y="174"/>
                    </a:lnTo>
                    <a:lnTo>
                      <a:pt x="197" y="52"/>
                    </a:lnTo>
                    <a:lnTo>
                      <a:pt x="139" y="0"/>
                    </a:lnTo>
                    <a:lnTo>
                      <a:pt x="80" y="0"/>
                    </a:lnTo>
                    <a:lnTo>
                      <a:pt x="5" y="24"/>
                    </a:lnTo>
                    <a:lnTo>
                      <a:pt x="0" y="52"/>
                    </a:lnTo>
                    <a:lnTo>
                      <a:pt x="58" y="59"/>
                    </a:lnTo>
                    <a:lnTo>
                      <a:pt x="63" y="99"/>
                    </a:lnTo>
                    <a:lnTo>
                      <a:pt x="98" y="129"/>
                    </a:lnTo>
                    <a:lnTo>
                      <a:pt x="133" y="146"/>
                    </a:lnTo>
                    <a:lnTo>
                      <a:pt x="162" y="146"/>
                    </a:lnTo>
                    <a:lnTo>
                      <a:pt x="115" y="174"/>
                    </a:lnTo>
                    <a:lnTo>
                      <a:pt x="98" y="204"/>
                    </a:lnTo>
                    <a:lnTo>
                      <a:pt x="115" y="239"/>
                    </a:lnTo>
                    <a:lnTo>
                      <a:pt x="192" y="239"/>
                    </a:lnTo>
                    <a:lnTo>
                      <a:pt x="227" y="233"/>
                    </a:lnTo>
                    <a:lnTo>
                      <a:pt x="314" y="279"/>
                    </a:lnTo>
                    <a:lnTo>
                      <a:pt x="401" y="373"/>
                    </a:lnTo>
                    <a:lnTo>
                      <a:pt x="418" y="401"/>
                    </a:lnTo>
                    <a:lnTo>
                      <a:pt x="412" y="436"/>
                    </a:lnTo>
                    <a:lnTo>
                      <a:pt x="441" y="453"/>
                    </a:lnTo>
                    <a:lnTo>
                      <a:pt x="360" y="483"/>
                    </a:lnTo>
                    <a:lnTo>
                      <a:pt x="366" y="500"/>
                    </a:lnTo>
                    <a:lnTo>
                      <a:pt x="418" y="523"/>
                    </a:lnTo>
                    <a:lnTo>
                      <a:pt x="394" y="564"/>
                    </a:lnTo>
                    <a:lnTo>
                      <a:pt x="394" y="610"/>
                    </a:lnTo>
                    <a:lnTo>
                      <a:pt x="464" y="593"/>
                    </a:lnTo>
                    <a:lnTo>
                      <a:pt x="488" y="634"/>
                    </a:lnTo>
                    <a:lnTo>
                      <a:pt x="511" y="645"/>
                    </a:lnTo>
                    <a:lnTo>
                      <a:pt x="616" y="233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5" name="Freeform 512"/>
              <p:cNvSpPr>
                <a:spLocks/>
              </p:cNvSpPr>
              <p:nvPr/>
            </p:nvSpPr>
            <p:spPr bwMode="auto">
              <a:xfrm>
                <a:off x="2258" y="1370"/>
                <a:ext cx="9" cy="10"/>
              </a:xfrm>
              <a:custGeom>
                <a:avLst/>
                <a:gdLst>
                  <a:gd name="T0" fmla="*/ 5 w 70"/>
                  <a:gd name="T1" fmla="*/ 0 h 75"/>
                  <a:gd name="T2" fmla="*/ 1 w 70"/>
                  <a:gd name="T3" fmla="*/ 0 h 75"/>
                  <a:gd name="T4" fmla="*/ 0 w 70"/>
                  <a:gd name="T5" fmla="*/ 4 h 75"/>
                  <a:gd name="T6" fmla="*/ 3 w 70"/>
                  <a:gd name="T7" fmla="*/ 9 h 75"/>
                  <a:gd name="T8" fmla="*/ 4 w 70"/>
                  <a:gd name="T9" fmla="*/ 10 h 75"/>
                  <a:gd name="T10" fmla="*/ 9 w 70"/>
                  <a:gd name="T11" fmla="*/ 3 h 75"/>
                  <a:gd name="T12" fmla="*/ 8 w 70"/>
                  <a:gd name="T13" fmla="*/ 1 h 75"/>
                  <a:gd name="T14" fmla="*/ 5 w 70"/>
                  <a:gd name="T15" fmla="*/ 0 h 7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0"/>
                  <a:gd name="T25" fmla="*/ 0 h 75"/>
                  <a:gd name="T26" fmla="*/ 70 w 70"/>
                  <a:gd name="T27" fmla="*/ 75 h 7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0" h="75">
                    <a:moveTo>
                      <a:pt x="41" y="0"/>
                    </a:moveTo>
                    <a:lnTo>
                      <a:pt x="6" y="0"/>
                    </a:lnTo>
                    <a:lnTo>
                      <a:pt x="0" y="29"/>
                    </a:lnTo>
                    <a:lnTo>
                      <a:pt x="24" y="64"/>
                    </a:lnTo>
                    <a:lnTo>
                      <a:pt x="29" y="75"/>
                    </a:lnTo>
                    <a:lnTo>
                      <a:pt x="70" y="23"/>
                    </a:lnTo>
                    <a:lnTo>
                      <a:pt x="59" y="6"/>
                    </a:lnTo>
                    <a:lnTo>
                      <a:pt x="41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6" name="Freeform 513"/>
              <p:cNvSpPr>
                <a:spLocks/>
              </p:cNvSpPr>
              <p:nvPr/>
            </p:nvSpPr>
            <p:spPr bwMode="auto">
              <a:xfrm>
                <a:off x="2285" y="1331"/>
                <a:ext cx="74" cy="85"/>
              </a:xfrm>
              <a:custGeom>
                <a:avLst/>
                <a:gdLst>
                  <a:gd name="T0" fmla="*/ 14 w 591"/>
                  <a:gd name="T1" fmla="*/ 0 h 680"/>
                  <a:gd name="T2" fmla="*/ 0 w 591"/>
                  <a:gd name="T3" fmla="*/ 53 h 680"/>
                  <a:gd name="T4" fmla="*/ 7 w 591"/>
                  <a:gd name="T5" fmla="*/ 59 h 680"/>
                  <a:gd name="T6" fmla="*/ 12 w 591"/>
                  <a:gd name="T7" fmla="*/ 57 h 680"/>
                  <a:gd name="T8" fmla="*/ 13 w 591"/>
                  <a:gd name="T9" fmla="*/ 60 h 680"/>
                  <a:gd name="T10" fmla="*/ 21 w 591"/>
                  <a:gd name="T11" fmla="*/ 60 h 680"/>
                  <a:gd name="T12" fmla="*/ 22 w 591"/>
                  <a:gd name="T13" fmla="*/ 59 h 680"/>
                  <a:gd name="T14" fmla="*/ 20 w 591"/>
                  <a:gd name="T15" fmla="*/ 52 h 680"/>
                  <a:gd name="T16" fmla="*/ 12 w 591"/>
                  <a:gd name="T17" fmla="*/ 49 h 680"/>
                  <a:gd name="T18" fmla="*/ 22 w 591"/>
                  <a:gd name="T19" fmla="*/ 49 h 680"/>
                  <a:gd name="T20" fmla="*/ 26 w 591"/>
                  <a:gd name="T21" fmla="*/ 49 h 680"/>
                  <a:gd name="T22" fmla="*/ 38 w 591"/>
                  <a:gd name="T23" fmla="*/ 54 h 680"/>
                  <a:gd name="T24" fmla="*/ 46 w 591"/>
                  <a:gd name="T25" fmla="*/ 60 h 680"/>
                  <a:gd name="T26" fmla="*/ 50 w 591"/>
                  <a:gd name="T27" fmla="*/ 65 h 680"/>
                  <a:gd name="T28" fmla="*/ 50 w 591"/>
                  <a:gd name="T29" fmla="*/ 68 h 680"/>
                  <a:gd name="T30" fmla="*/ 54 w 591"/>
                  <a:gd name="T31" fmla="*/ 71 h 680"/>
                  <a:gd name="T32" fmla="*/ 56 w 591"/>
                  <a:gd name="T33" fmla="*/ 79 h 680"/>
                  <a:gd name="T34" fmla="*/ 66 w 591"/>
                  <a:gd name="T35" fmla="*/ 85 h 680"/>
                  <a:gd name="T36" fmla="*/ 74 w 591"/>
                  <a:gd name="T37" fmla="*/ 85 h 680"/>
                  <a:gd name="T38" fmla="*/ 70 w 591"/>
                  <a:gd name="T39" fmla="*/ 81 h 680"/>
                  <a:gd name="T40" fmla="*/ 73 w 591"/>
                  <a:gd name="T41" fmla="*/ 79 h 680"/>
                  <a:gd name="T42" fmla="*/ 69 w 591"/>
                  <a:gd name="T43" fmla="*/ 74 h 680"/>
                  <a:gd name="T44" fmla="*/ 55 w 591"/>
                  <a:gd name="T45" fmla="*/ 59 h 680"/>
                  <a:gd name="T46" fmla="*/ 51 w 591"/>
                  <a:gd name="T47" fmla="*/ 49 h 680"/>
                  <a:gd name="T48" fmla="*/ 53 w 591"/>
                  <a:gd name="T49" fmla="*/ 45 h 680"/>
                  <a:gd name="T50" fmla="*/ 55 w 591"/>
                  <a:gd name="T51" fmla="*/ 41 h 680"/>
                  <a:gd name="T52" fmla="*/ 54 w 591"/>
                  <a:gd name="T53" fmla="*/ 38 h 680"/>
                  <a:gd name="T54" fmla="*/ 47 w 591"/>
                  <a:gd name="T55" fmla="*/ 32 h 680"/>
                  <a:gd name="T56" fmla="*/ 44 w 591"/>
                  <a:gd name="T57" fmla="*/ 30 h 680"/>
                  <a:gd name="T58" fmla="*/ 44 w 591"/>
                  <a:gd name="T59" fmla="*/ 24 h 680"/>
                  <a:gd name="T60" fmla="*/ 35 w 591"/>
                  <a:gd name="T61" fmla="*/ 13 h 680"/>
                  <a:gd name="T62" fmla="*/ 25 w 591"/>
                  <a:gd name="T63" fmla="*/ 7 h 680"/>
                  <a:gd name="T64" fmla="*/ 19 w 591"/>
                  <a:gd name="T65" fmla="*/ 3 h 680"/>
                  <a:gd name="T66" fmla="*/ 14 w 591"/>
                  <a:gd name="T67" fmla="*/ 0 h 68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591"/>
                  <a:gd name="T103" fmla="*/ 0 h 680"/>
                  <a:gd name="T104" fmla="*/ 591 w 591"/>
                  <a:gd name="T105" fmla="*/ 680 h 68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591" h="680">
                    <a:moveTo>
                      <a:pt x="115" y="0"/>
                    </a:moveTo>
                    <a:lnTo>
                      <a:pt x="0" y="424"/>
                    </a:lnTo>
                    <a:lnTo>
                      <a:pt x="57" y="471"/>
                    </a:lnTo>
                    <a:lnTo>
                      <a:pt x="98" y="459"/>
                    </a:lnTo>
                    <a:lnTo>
                      <a:pt x="104" y="483"/>
                    </a:lnTo>
                    <a:lnTo>
                      <a:pt x="167" y="483"/>
                    </a:lnTo>
                    <a:lnTo>
                      <a:pt x="174" y="471"/>
                    </a:lnTo>
                    <a:lnTo>
                      <a:pt x="157" y="419"/>
                    </a:lnTo>
                    <a:lnTo>
                      <a:pt x="92" y="396"/>
                    </a:lnTo>
                    <a:lnTo>
                      <a:pt x="174" y="396"/>
                    </a:lnTo>
                    <a:lnTo>
                      <a:pt x="209" y="389"/>
                    </a:lnTo>
                    <a:lnTo>
                      <a:pt x="307" y="431"/>
                    </a:lnTo>
                    <a:lnTo>
                      <a:pt x="366" y="483"/>
                    </a:lnTo>
                    <a:lnTo>
                      <a:pt x="401" y="518"/>
                    </a:lnTo>
                    <a:lnTo>
                      <a:pt x="401" y="546"/>
                    </a:lnTo>
                    <a:lnTo>
                      <a:pt x="434" y="569"/>
                    </a:lnTo>
                    <a:lnTo>
                      <a:pt x="446" y="628"/>
                    </a:lnTo>
                    <a:lnTo>
                      <a:pt x="528" y="680"/>
                    </a:lnTo>
                    <a:lnTo>
                      <a:pt x="591" y="680"/>
                    </a:lnTo>
                    <a:lnTo>
                      <a:pt x="563" y="645"/>
                    </a:lnTo>
                    <a:lnTo>
                      <a:pt x="586" y="628"/>
                    </a:lnTo>
                    <a:lnTo>
                      <a:pt x="551" y="593"/>
                    </a:lnTo>
                    <a:lnTo>
                      <a:pt x="441" y="471"/>
                    </a:lnTo>
                    <a:lnTo>
                      <a:pt x="406" y="389"/>
                    </a:lnTo>
                    <a:lnTo>
                      <a:pt x="424" y="361"/>
                    </a:lnTo>
                    <a:lnTo>
                      <a:pt x="441" y="326"/>
                    </a:lnTo>
                    <a:lnTo>
                      <a:pt x="434" y="302"/>
                    </a:lnTo>
                    <a:lnTo>
                      <a:pt x="377" y="256"/>
                    </a:lnTo>
                    <a:lnTo>
                      <a:pt x="354" y="239"/>
                    </a:lnTo>
                    <a:lnTo>
                      <a:pt x="354" y="192"/>
                    </a:lnTo>
                    <a:lnTo>
                      <a:pt x="279" y="105"/>
                    </a:lnTo>
                    <a:lnTo>
                      <a:pt x="197" y="53"/>
                    </a:lnTo>
                    <a:lnTo>
                      <a:pt x="150" y="23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  <p:sp>
            <p:nvSpPr>
              <p:cNvPr id="187" name="Freeform 514"/>
              <p:cNvSpPr>
                <a:spLocks/>
              </p:cNvSpPr>
              <p:nvPr/>
            </p:nvSpPr>
            <p:spPr bwMode="auto">
              <a:xfrm>
                <a:off x="2057" y="1386"/>
                <a:ext cx="292" cy="260"/>
              </a:xfrm>
              <a:custGeom>
                <a:avLst/>
                <a:gdLst>
                  <a:gd name="T0" fmla="*/ 164 w 2343"/>
                  <a:gd name="T1" fmla="*/ 10 h 2074"/>
                  <a:gd name="T2" fmla="*/ 143 w 2343"/>
                  <a:gd name="T3" fmla="*/ 14 h 2074"/>
                  <a:gd name="T4" fmla="*/ 138 w 2343"/>
                  <a:gd name="T5" fmla="*/ 24 h 2074"/>
                  <a:gd name="T6" fmla="*/ 124 w 2343"/>
                  <a:gd name="T7" fmla="*/ 21 h 2074"/>
                  <a:gd name="T8" fmla="*/ 105 w 2343"/>
                  <a:gd name="T9" fmla="*/ 21 h 2074"/>
                  <a:gd name="T10" fmla="*/ 83 w 2343"/>
                  <a:gd name="T11" fmla="*/ 33 h 2074"/>
                  <a:gd name="T12" fmla="*/ 78 w 2343"/>
                  <a:gd name="T13" fmla="*/ 44 h 2074"/>
                  <a:gd name="T14" fmla="*/ 62 w 2343"/>
                  <a:gd name="T15" fmla="*/ 56 h 2074"/>
                  <a:gd name="T16" fmla="*/ 32 w 2343"/>
                  <a:gd name="T17" fmla="*/ 62 h 2074"/>
                  <a:gd name="T18" fmla="*/ 11 w 2343"/>
                  <a:gd name="T19" fmla="*/ 63 h 2074"/>
                  <a:gd name="T20" fmla="*/ 12 w 2343"/>
                  <a:gd name="T21" fmla="*/ 104 h 2074"/>
                  <a:gd name="T22" fmla="*/ 1 w 2343"/>
                  <a:gd name="T23" fmla="*/ 113 h 2074"/>
                  <a:gd name="T24" fmla="*/ 7 w 2343"/>
                  <a:gd name="T25" fmla="*/ 160 h 2074"/>
                  <a:gd name="T26" fmla="*/ 6 w 2343"/>
                  <a:gd name="T27" fmla="*/ 179 h 2074"/>
                  <a:gd name="T28" fmla="*/ 14 w 2343"/>
                  <a:gd name="T29" fmla="*/ 185 h 2074"/>
                  <a:gd name="T30" fmla="*/ 36 w 2343"/>
                  <a:gd name="T31" fmla="*/ 178 h 2074"/>
                  <a:gd name="T32" fmla="*/ 57 w 2343"/>
                  <a:gd name="T33" fmla="*/ 182 h 2074"/>
                  <a:gd name="T34" fmla="*/ 72 w 2343"/>
                  <a:gd name="T35" fmla="*/ 171 h 2074"/>
                  <a:gd name="T36" fmla="*/ 96 w 2343"/>
                  <a:gd name="T37" fmla="*/ 167 h 2074"/>
                  <a:gd name="T38" fmla="*/ 135 w 2343"/>
                  <a:gd name="T39" fmla="*/ 179 h 2074"/>
                  <a:gd name="T40" fmla="*/ 147 w 2343"/>
                  <a:gd name="T41" fmla="*/ 197 h 2074"/>
                  <a:gd name="T42" fmla="*/ 164 w 2343"/>
                  <a:gd name="T43" fmla="*/ 194 h 2074"/>
                  <a:gd name="T44" fmla="*/ 169 w 2343"/>
                  <a:gd name="T45" fmla="*/ 195 h 2074"/>
                  <a:gd name="T46" fmla="*/ 156 w 2343"/>
                  <a:gd name="T47" fmla="*/ 209 h 2074"/>
                  <a:gd name="T48" fmla="*/ 180 w 2343"/>
                  <a:gd name="T49" fmla="*/ 199 h 2074"/>
                  <a:gd name="T50" fmla="*/ 164 w 2343"/>
                  <a:gd name="T51" fmla="*/ 217 h 2074"/>
                  <a:gd name="T52" fmla="*/ 179 w 2343"/>
                  <a:gd name="T53" fmla="*/ 213 h 2074"/>
                  <a:gd name="T54" fmla="*/ 172 w 2343"/>
                  <a:gd name="T55" fmla="*/ 230 h 2074"/>
                  <a:gd name="T56" fmla="*/ 189 w 2343"/>
                  <a:gd name="T57" fmla="*/ 249 h 2074"/>
                  <a:gd name="T58" fmla="*/ 204 w 2343"/>
                  <a:gd name="T59" fmla="*/ 252 h 2074"/>
                  <a:gd name="T60" fmla="*/ 212 w 2343"/>
                  <a:gd name="T61" fmla="*/ 256 h 2074"/>
                  <a:gd name="T62" fmla="*/ 233 w 2343"/>
                  <a:gd name="T63" fmla="*/ 256 h 2074"/>
                  <a:gd name="T64" fmla="*/ 250 w 2343"/>
                  <a:gd name="T65" fmla="*/ 252 h 2074"/>
                  <a:gd name="T66" fmla="*/ 267 w 2343"/>
                  <a:gd name="T67" fmla="*/ 223 h 2074"/>
                  <a:gd name="T68" fmla="*/ 281 w 2343"/>
                  <a:gd name="T69" fmla="*/ 197 h 2074"/>
                  <a:gd name="T70" fmla="*/ 292 w 2343"/>
                  <a:gd name="T71" fmla="*/ 156 h 2074"/>
                  <a:gd name="T72" fmla="*/ 281 w 2343"/>
                  <a:gd name="T73" fmla="*/ 106 h 2074"/>
                  <a:gd name="T74" fmla="*/ 266 w 2343"/>
                  <a:gd name="T75" fmla="*/ 87 h 2074"/>
                  <a:gd name="T76" fmla="*/ 256 w 2343"/>
                  <a:gd name="T77" fmla="*/ 74 h 2074"/>
                  <a:gd name="T78" fmla="*/ 253 w 2343"/>
                  <a:gd name="T79" fmla="*/ 48 h 2074"/>
                  <a:gd name="T80" fmla="*/ 244 w 2343"/>
                  <a:gd name="T81" fmla="*/ 29 h 2074"/>
                  <a:gd name="T82" fmla="*/ 236 w 2343"/>
                  <a:gd name="T83" fmla="*/ 22 h 2074"/>
                  <a:gd name="T84" fmla="*/ 228 w 2343"/>
                  <a:gd name="T85" fmla="*/ 54 h 2074"/>
                  <a:gd name="T86" fmla="*/ 217 w 2343"/>
                  <a:gd name="T87" fmla="*/ 57 h 2074"/>
                  <a:gd name="T88" fmla="*/ 197 w 2343"/>
                  <a:gd name="T89" fmla="*/ 43 h 2074"/>
                  <a:gd name="T90" fmla="*/ 190 w 2343"/>
                  <a:gd name="T91" fmla="*/ 31 h 2074"/>
                  <a:gd name="T92" fmla="*/ 197 w 2343"/>
                  <a:gd name="T93" fmla="*/ 15 h 2074"/>
                  <a:gd name="T94" fmla="*/ 193 w 2343"/>
                  <a:gd name="T95" fmla="*/ 14 h 2074"/>
                  <a:gd name="T96" fmla="*/ 172 w 2343"/>
                  <a:gd name="T97" fmla="*/ 0 h 207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343"/>
                  <a:gd name="T148" fmla="*/ 0 h 2074"/>
                  <a:gd name="T149" fmla="*/ 2343 w 2343"/>
                  <a:gd name="T150" fmla="*/ 2074 h 207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343" h="2074">
                    <a:moveTo>
                      <a:pt x="1337" y="0"/>
                    </a:moveTo>
                    <a:lnTo>
                      <a:pt x="1314" y="81"/>
                    </a:lnTo>
                    <a:lnTo>
                      <a:pt x="1250" y="58"/>
                    </a:lnTo>
                    <a:lnTo>
                      <a:pt x="1145" y="110"/>
                    </a:lnTo>
                    <a:lnTo>
                      <a:pt x="1145" y="191"/>
                    </a:lnTo>
                    <a:lnTo>
                      <a:pt x="1105" y="191"/>
                    </a:lnTo>
                    <a:lnTo>
                      <a:pt x="1029" y="168"/>
                    </a:lnTo>
                    <a:lnTo>
                      <a:pt x="994" y="168"/>
                    </a:lnTo>
                    <a:lnTo>
                      <a:pt x="948" y="127"/>
                    </a:lnTo>
                    <a:lnTo>
                      <a:pt x="843" y="168"/>
                    </a:lnTo>
                    <a:lnTo>
                      <a:pt x="785" y="249"/>
                    </a:lnTo>
                    <a:lnTo>
                      <a:pt x="663" y="261"/>
                    </a:lnTo>
                    <a:lnTo>
                      <a:pt x="628" y="290"/>
                    </a:lnTo>
                    <a:lnTo>
                      <a:pt x="623" y="354"/>
                    </a:lnTo>
                    <a:lnTo>
                      <a:pt x="536" y="447"/>
                    </a:lnTo>
                    <a:lnTo>
                      <a:pt x="494" y="447"/>
                    </a:lnTo>
                    <a:lnTo>
                      <a:pt x="466" y="493"/>
                    </a:lnTo>
                    <a:lnTo>
                      <a:pt x="257" y="493"/>
                    </a:lnTo>
                    <a:lnTo>
                      <a:pt x="134" y="465"/>
                    </a:lnTo>
                    <a:lnTo>
                      <a:pt x="88" y="505"/>
                    </a:lnTo>
                    <a:lnTo>
                      <a:pt x="70" y="667"/>
                    </a:lnTo>
                    <a:lnTo>
                      <a:pt x="93" y="831"/>
                    </a:lnTo>
                    <a:lnTo>
                      <a:pt x="6" y="789"/>
                    </a:lnTo>
                    <a:lnTo>
                      <a:pt x="6" y="901"/>
                    </a:lnTo>
                    <a:lnTo>
                      <a:pt x="53" y="1202"/>
                    </a:lnTo>
                    <a:lnTo>
                      <a:pt x="53" y="1278"/>
                    </a:lnTo>
                    <a:lnTo>
                      <a:pt x="0" y="1382"/>
                    </a:lnTo>
                    <a:lnTo>
                      <a:pt x="47" y="1424"/>
                    </a:lnTo>
                    <a:lnTo>
                      <a:pt x="76" y="1429"/>
                    </a:lnTo>
                    <a:lnTo>
                      <a:pt x="110" y="1476"/>
                    </a:lnTo>
                    <a:lnTo>
                      <a:pt x="180" y="1476"/>
                    </a:lnTo>
                    <a:lnTo>
                      <a:pt x="291" y="1417"/>
                    </a:lnTo>
                    <a:lnTo>
                      <a:pt x="367" y="1424"/>
                    </a:lnTo>
                    <a:lnTo>
                      <a:pt x="459" y="1452"/>
                    </a:lnTo>
                    <a:lnTo>
                      <a:pt x="518" y="1446"/>
                    </a:lnTo>
                    <a:lnTo>
                      <a:pt x="576" y="1365"/>
                    </a:lnTo>
                    <a:lnTo>
                      <a:pt x="663" y="1365"/>
                    </a:lnTo>
                    <a:lnTo>
                      <a:pt x="773" y="1336"/>
                    </a:lnTo>
                    <a:lnTo>
                      <a:pt x="965" y="1342"/>
                    </a:lnTo>
                    <a:lnTo>
                      <a:pt x="1087" y="1429"/>
                    </a:lnTo>
                    <a:lnTo>
                      <a:pt x="1162" y="1534"/>
                    </a:lnTo>
                    <a:lnTo>
                      <a:pt x="1180" y="1568"/>
                    </a:lnTo>
                    <a:lnTo>
                      <a:pt x="1209" y="1579"/>
                    </a:lnTo>
                    <a:lnTo>
                      <a:pt x="1314" y="1544"/>
                    </a:lnTo>
                    <a:lnTo>
                      <a:pt x="1424" y="1464"/>
                    </a:lnTo>
                    <a:lnTo>
                      <a:pt x="1354" y="1556"/>
                    </a:lnTo>
                    <a:lnTo>
                      <a:pt x="1314" y="1632"/>
                    </a:lnTo>
                    <a:lnTo>
                      <a:pt x="1250" y="1666"/>
                    </a:lnTo>
                    <a:lnTo>
                      <a:pt x="1354" y="1638"/>
                    </a:lnTo>
                    <a:lnTo>
                      <a:pt x="1441" y="1591"/>
                    </a:lnTo>
                    <a:lnTo>
                      <a:pt x="1378" y="1696"/>
                    </a:lnTo>
                    <a:lnTo>
                      <a:pt x="1319" y="1731"/>
                    </a:lnTo>
                    <a:lnTo>
                      <a:pt x="1413" y="1708"/>
                    </a:lnTo>
                    <a:lnTo>
                      <a:pt x="1436" y="1701"/>
                    </a:lnTo>
                    <a:lnTo>
                      <a:pt x="1418" y="1766"/>
                    </a:lnTo>
                    <a:lnTo>
                      <a:pt x="1384" y="1835"/>
                    </a:lnTo>
                    <a:lnTo>
                      <a:pt x="1406" y="1900"/>
                    </a:lnTo>
                    <a:lnTo>
                      <a:pt x="1518" y="1987"/>
                    </a:lnTo>
                    <a:lnTo>
                      <a:pt x="1546" y="2004"/>
                    </a:lnTo>
                    <a:lnTo>
                      <a:pt x="1640" y="2010"/>
                    </a:lnTo>
                    <a:lnTo>
                      <a:pt x="1720" y="1987"/>
                    </a:lnTo>
                    <a:lnTo>
                      <a:pt x="1698" y="2045"/>
                    </a:lnTo>
                    <a:lnTo>
                      <a:pt x="1738" y="2074"/>
                    </a:lnTo>
                    <a:lnTo>
                      <a:pt x="1866" y="2045"/>
                    </a:lnTo>
                    <a:lnTo>
                      <a:pt x="1930" y="2039"/>
                    </a:lnTo>
                    <a:lnTo>
                      <a:pt x="2006" y="2010"/>
                    </a:lnTo>
                    <a:lnTo>
                      <a:pt x="2081" y="1905"/>
                    </a:lnTo>
                    <a:lnTo>
                      <a:pt x="2145" y="1778"/>
                    </a:lnTo>
                    <a:lnTo>
                      <a:pt x="2198" y="1719"/>
                    </a:lnTo>
                    <a:lnTo>
                      <a:pt x="2256" y="1568"/>
                    </a:lnTo>
                    <a:lnTo>
                      <a:pt x="2343" y="1429"/>
                    </a:lnTo>
                    <a:lnTo>
                      <a:pt x="2343" y="1243"/>
                    </a:lnTo>
                    <a:lnTo>
                      <a:pt x="2313" y="1033"/>
                    </a:lnTo>
                    <a:lnTo>
                      <a:pt x="2256" y="848"/>
                    </a:lnTo>
                    <a:lnTo>
                      <a:pt x="2191" y="755"/>
                    </a:lnTo>
                    <a:lnTo>
                      <a:pt x="2134" y="691"/>
                    </a:lnTo>
                    <a:lnTo>
                      <a:pt x="2069" y="615"/>
                    </a:lnTo>
                    <a:lnTo>
                      <a:pt x="2052" y="587"/>
                    </a:lnTo>
                    <a:lnTo>
                      <a:pt x="2041" y="458"/>
                    </a:lnTo>
                    <a:lnTo>
                      <a:pt x="2029" y="383"/>
                    </a:lnTo>
                    <a:lnTo>
                      <a:pt x="1977" y="343"/>
                    </a:lnTo>
                    <a:lnTo>
                      <a:pt x="1959" y="232"/>
                    </a:lnTo>
                    <a:lnTo>
                      <a:pt x="1930" y="139"/>
                    </a:lnTo>
                    <a:lnTo>
                      <a:pt x="1895" y="179"/>
                    </a:lnTo>
                    <a:lnTo>
                      <a:pt x="1872" y="266"/>
                    </a:lnTo>
                    <a:lnTo>
                      <a:pt x="1832" y="430"/>
                    </a:lnTo>
                    <a:lnTo>
                      <a:pt x="1785" y="458"/>
                    </a:lnTo>
                    <a:lnTo>
                      <a:pt x="1744" y="458"/>
                    </a:lnTo>
                    <a:lnTo>
                      <a:pt x="1651" y="383"/>
                    </a:lnTo>
                    <a:lnTo>
                      <a:pt x="1581" y="343"/>
                    </a:lnTo>
                    <a:lnTo>
                      <a:pt x="1541" y="301"/>
                    </a:lnTo>
                    <a:lnTo>
                      <a:pt x="1523" y="249"/>
                    </a:lnTo>
                    <a:lnTo>
                      <a:pt x="1570" y="179"/>
                    </a:lnTo>
                    <a:lnTo>
                      <a:pt x="1581" y="122"/>
                    </a:lnTo>
                    <a:lnTo>
                      <a:pt x="1593" y="99"/>
                    </a:lnTo>
                    <a:lnTo>
                      <a:pt x="1546" y="110"/>
                    </a:lnTo>
                    <a:lnTo>
                      <a:pt x="1424" y="41"/>
                    </a:lnTo>
                    <a:lnTo>
                      <a:pt x="1378" y="0"/>
                    </a:lnTo>
                    <a:lnTo>
                      <a:pt x="1337" y="0"/>
                    </a:lnTo>
                    <a:close/>
                  </a:path>
                </a:pathLst>
              </a:custGeom>
              <a:grpFill/>
              <a:ln w="12700">
                <a:solidFill>
                  <a:srgbClr val="40404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/>
                <a:endParaRPr lang="zh-CN" altLang="en-US" kern="1200">
                  <a:solidFill>
                    <a:prstClr val="black"/>
                  </a:solidFill>
                  <a:latin typeface="Calibri"/>
                  <a:ea typeface="宋体"/>
                  <a:cs typeface="+mn-cs"/>
                </a:endParaRPr>
              </a:p>
            </p:txBody>
          </p:sp>
        </p:grpSp>
      </p:grpSp>
      <p:sp>
        <p:nvSpPr>
          <p:cNvPr id="17" name="文本框 16"/>
          <p:cNvSpPr txBox="1"/>
          <p:nvPr/>
        </p:nvSpPr>
        <p:spPr>
          <a:xfrm>
            <a:off x="1036604" y="1457216"/>
            <a:ext cx="2233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EUROPE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32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3" name="文本框 252"/>
          <p:cNvSpPr txBox="1"/>
          <p:nvPr/>
        </p:nvSpPr>
        <p:spPr>
          <a:xfrm>
            <a:off x="4040631" y="2312444"/>
            <a:ext cx="2233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ASIA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24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4" name="文本框 253"/>
          <p:cNvSpPr txBox="1"/>
          <p:nvPr/>
        </p:nvSpPr>
        <p:spPr>
          <a:xfrm>
            <a:off x="7997853" y="1385497"/>
            <a:ext cx="28072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NORTH AMERICAN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5" name="文本框 254"/>
          <p:cNvSpPr txBox="1"/>
          <p:nvPr/>
        </p:nvSpPr>
        <p:spPr>
          <a:xfrm>
            <a:off x="228787" y="6099403"/>
            <a:ext cx="93257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>
                <a:solidFill>
                  <a:schemeClr val="bg1"/>
                </a:solidFill>
              </a:rPr>
              <a:t>QS</a:t>
            </a:r>
            <a:r>
              <a:rPr lang="zh-CN" altLang="en-US" sz="1600" b="1" dirty="0">
                <a:solidFill>
                  <a:schemeClr val="bg1"/>
                </a:solidFill>
              </a:rPr>
              <a:t>建筑学排名</a:t>
            </a:r>
            <a:r>
              <a:rPr lang="en-US" altLang="zh-CN" sz="1600" b="1" dirty="0">
                <a:solidFill>
                  <a:schemeClr val="bg1"/>
                </a:solidFill>
              </a:rPr>
              <a:t>/QS World University Rankings by Subject 2015 - Architecture / Built Environment</a:t>
            </a:r>
          </a:p>
        </p:txBody>
      </p:sp>
      <p:sp>
        <p:nvSpPr>
          <p:cNvPr id="256" name="文本框 255"/>
          <p:cNvSpPr txBox="1"/>
          <p:nvPr/>
        </p:nvSpPr>
        <p:spPr>
          <a:xfrm>
            <a:off x="9116261" y="3899012"/>
            <a:ext cx="29296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LATIN AMERICAN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7" name="文本框 256"/>
          <p:cNvSpPr txBox="1"/>
          <p:nvPr/>
        </p:nvSpPr>
        <p:spPr>
          <a:xfrm>
            <a:off x="6355416" y="4767109"/>
            <a:ext cx="2233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OCEANIA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12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8" name="文本框 257"/>
          <p:cNvSpPr txBox="1"/>
          <p:nvPr/>
        </p:nvSpPr>
        <p:spPr>
          <a:xfrm>
            <a:off x="985041" y="3317409"/>
            <a:ext cx="22335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AFIRCA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</a:t>
            </a:r>
            <a:endParaRPr lang="en-US" altLang="zh-CN" sz="3200" b="1" dirty="0">
              <a:solidFill>
                <a:schemeClr val="accent4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5365446" y="2645993"/>
            <a:ext cx="2233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CHINA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6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660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40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3590122" y="3947458"/>
            <a:ext cx="9288422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3840" b="1" dirty="0">
                <a:solidFill>
                  <a:srgbClr val="FFC000"/>
                </a:solidFill>
                <a:ea typeface="바탕체" pitchFamily="49" charset="-127"/>
              </a:rPr>
              <a:t>PRACTICE RELATED PUBLICATION  &amp; DOCUMENTATION UPDATE</a:t>
            </a:r>
          </a:p>
        </p:txBody>
      </p:sp>
    </p:spTree>
    <p:extLst>
      <p:ext uri="{BB962C8B-B14F-4D97-AF65-F5344CB8AC3E}">
        <p14:creationId xmlns:p14="http://schemas.microsoft.com/office/powerpoint/2010/main" val="1291189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41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6271988"/>
              </p:ext>
            </p:extLst>
          </p:nvPr>
        </p:nvGraphicFramePr>
        <p:xfrm>
          <a:off x="1602701" y="1873628"/>
          <a:ext cx="8806865" cy="3542427"/>
        </p:xfrm>
        <a:graphic>
          <a:graphicData uri="http://schemas.openxmlformats.org/drawingml/2006/table">
            <a:tbl>
              <a:tblPr/>
              <a:tblGrid>
                <a:gridCol w="6760345"/>
                <a:gridCol w="2046520"/>
              </a:tblGrid>
              <a:tr h="1121450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Published 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Ethics &amp; Code of Conduct</a:t>
                      </a:r>
                    </a:p>
                  </a:txBody>
                  <a:tcPr marL="11430" marR="11430" marT="1143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NO</a:t>
                      </a:r>
                      <a:endParaRPr lang="zh-CN" altLang="en-US" sz="2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3325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Published 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Standard form of Agreement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YES</a:t>
                      </a:r>
                      <a:endParaRPr lang="zh-CN" altLang="en-US" sz="2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97652">
                <a:tc>
                  <a:txBody>
                    <a:bodyPr/>
                    <a:lstStyle/>
                    <a:p>
                      <a:pPr algn="l" fontAlgn="t"/>
                      <a:endParaRPr lang="en-US" sz="2400" b="0" i="0" u="none" strike="noStrike" dirty="0" smtClean="0">
                        <a:solidFill>
                          <a:schemeClr val="bg1"/>
                        </a:solidFill>
                        <a:effectLst/>
                        <a:latin typeface="+mj-lt"/>
                        <a:ea typeface="宋体" panose="02010600030101010101" pitchFamily="2" charset="-122"/>
                      </a:endParaRPr>
                    </a:p>
                    <a:p>
                      <a:pPr algn="l" fontAlgn="t"/>
                      <a:r>
                        <a:rPr lang="en-US" sz="24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Architects </a:t>
                      </a:r>
                      <a:r>
                        <a:rPr lang="en-US" sz="24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宋体" panose="02010600030101010101" pitchFamily="2" charset="-122"/>
                        </a:rPr>
                        <a:t>Practice Hand Book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  <a:latin typeface="+mj-lt"/>
                        </a:rPr>
                        <a:t>NO</a:t>
                      </a:r>
                      <a:endParaRPr lang="zh-CN" altLang="en-US" sz="22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501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42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0485077"/>
              </p:ext>
            </p:extLst>
          </p:nvPr>
        </p:nvGraphicFramePr>
        <p:xfrm>
          <a:off x="1861930" y="663893"/>
          <a:ext cx="8445732" cy="2121408"/>
        </p:xfrm>
        <a:graphic>
          <a:graphicData uri="http://schemas.openxmlformats.org/drawingml/2006/table">
            <a:tbl>
              <a:tblPr/>
              <a:tblGrid>
                <a:gridCol w="4222866"/>
                <a:gridCol w="4222866"/>
              </a:tblGrid>
              <a:tr h="2084832">
                <a:tc>
                  <a:txBody>
                    <a:bodyPr/>
                    <a:lstStyle/>
                    <a:p>
                      <a:r>
                        <a:rPr lang="en-US" altLang="zh-CN" sz="2900" dirty="0" smtClean="0">
                          <a:solidFill>
                            <a:schemeClr val="bg1"/>
                          </a:solidFill>
                        </a:rPr>
                        <a:t>Any other forms and Documentation</a:t>
                      </a:r>
                      <a:endParaRPr lang="zh-CN" altLang="en-US" sz="29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UIA</a:t>
                      </a:r>
                      <a:r>
                        <a:rPr lang="en-US" altLang="zh-CN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Accord</a:t>
                      </a:r>
                    </a:p>
                    <a:p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Handbook of Professional</a:t>
                      </a:r>
                      <a:r>
                        <a:rPr lang="en-US" altLang="zh-CN" sz="2200" baseline="0" dirty="0" smtClean="0">
                          <a:solidFill>
                            <a:schemeClr val="bg1"/>
                          </a:solidFill>
                        </a:rPr>
                        <a:t> Practice for Architects (HOPPA) in Japan, Korea and China</a:t>
                      </a:r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218" y="3111861"/>
            <a:ext cx="1987421" cy="2826182"/>
          </a:xfrm>
          <a:prstGeom prst="rect">
            <a:avLst/>
          </a:prstGeom>
        </p:spPr>
      </p:pic>
      <p:pic>
        <p:nvPicPr>
          <p:cNvPr id="1026" name="Picture 2" descr="C:\Users\renyehui\Desktop\d436960e-4b2d-4fca-8990-1aee1481b52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3" r="17271"/>
          <a:stretch/>
        </p:blipFill>
        <p:spPr bwMode="auto">
          <a:xfrm>
            <a:off x="2293978" y="3083364"/>
            <a:ext cx="1858241" cy="281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687" y="3118151"/>
            <a:ext cx="2073830" cy="28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21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43</a:t>
            </a:fld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94989" y="4033867"/>
            <a:ext cx="6891182" cy="6832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3840" b="1" dirty="0">
                <a:solidFill>
                  <a:srgbClr val="FFC000"/>
                </a:solidFill>
                <a:ea typeface="바탕체" pitchFamily="49" charset="-127"/>
              </a:rPr>
              <a:t>PRACTICE &amp; EDUCATION UPDATE</a:t>
            </a:r>
          </a:p>
        </p:txBody>
      </p:sp>
    </p:spTree>
    <p:extLst>
      <p:ext uri="{BB962C8B-B14F-4D97-AF65-F5344CB8AC3E}">
        <p14:creationId xmlns:p14="http://schemas.microsoft.com/office/powerpoint/2010/main" val="2995049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44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3813589"/>
              </p:ext>
            </p:extLst>
          </p:nvPr>
        </p:nvGraphicFramePr>
        <p:xfrm>
          <a:off x="1343472" y="1009532"/>
          <a:ext cx="9577061" cy="4542742"/>
        </p:xfrm>
        <a:graphic>
          <a:graphicData uri="http://schemas.openxmlformats.org/drawingml/2006/table">
            <a:tbl>
              <a:tblPr/>
              <a:tblGrid>
                <a:gridCol w="7836185"/>
                <a:gridCol w="1740876"/>
              </a:tblGrid>
              <a:tr h="908548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Update on School </a:t>
                      </a:r>
                      <a:r>
                        <a:rPr lang="en-US" sz="2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Acerbation </a:t>
                      </a:r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process</a:t>
                      </a:r>
                    </a:p>
                  </a:txBody>
                  <a:tcPr marL="11430" marR="11430" marT="1143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60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549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Number of </a:t>
                      </a:r>
                      <a:r>
                        <a:rPr lang="en-US" sz="2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Accredited </a:t>
                      </a:r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School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60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548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Number Of Non </a:t>
                      </a:r>
                      <a:r>
                        <a:rPr lang="en-US" sz="2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Accredited </a:t>
                      </a:r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School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282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548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Duration of the Courses offered at most school  4Year  / 5 year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549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Number of students passing out as an </a:t>
                      </a:r>
                      <a:r>
                        <a:rPr lang="en-US" sz="2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architects </a:t>
                      </a:r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each year from the school 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0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</a:rPr>
                        <a:t>        16,143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6898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45</a:t>
            </a:fld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305735" y="3861048"/>
            <a:ext cx="3438827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320" b="1" dirty="0">
                <a:solidFill>
                  <a:srgbClr val="FFC000"/>
                </a:solidFill>
                <a:ea typeface="바탕체" pitchFamily="49" charset="-127"/>
              </a:rPr>
              <a:t>OTHER ISSUES</a:t>
            </a:r>
          </a:p>
        </p:txBody>
      </p:sp>
    </p:spTree>
    <p:extLst>
      <p:ext uri="{BB962C8B-B14F-4D97-AF65-F5344CB8AC3E}">
        <p14:creationId xmlns:p14="http://schemas.microsoft.com/office/powerpoint/2010/main" val="2592647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46</a:t>
            </a:fld>
            <a:endParaRPr lang="zh-CN" altLang="en-US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453826"/>
              </p:ext>
            </p:extLst>
          </p:nvPr>
        </p:nvGraphicFramePr>
        <p:xfrm>
          <a:off x="1516291" y="1441580"/>
          <a:ext cx="9096170" cy="4061250"/>
        </p:xfrm>
        <a:graphic>
          <a:graphicData uri="http://schemas.openxmlformats.org/drawingml/2006/table">
            <a:tbl>
              <a:tblPr/>
              <a:tblGrid>
                <a:gridCol w="6912768"/>
                <a:gridCol w="2183402"/>
              </a:tblGrid>
              <a:tr h="1229339">
                <a:tc>
                  <a:txBody>
                    <a:bodyPr/>
                    <a:lstStyle/>
                    <a:p>
                      <a:pPr algn="l" fontAlgn="t"/>
                      <a:endParaRPr lang="en-US" sz="2200" b="0" i="0" u="none" strike="noStrike" dirty="0" smtClean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  <a:p>
                      <a:pPr algn="l" fontAlgn="t"/>
                      <a:r>
                        <a:rPr lang="en-US" sz="2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The </a:t>
                      </a:r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practice Govern by Architects Act  or any Other Legislation - status</a:t>
                      </a:r>
                    </a:p>
                  </a:txBody>
                  <a:tcPr marL="11430" marR="11430" marT="11430" marB="0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/>
                      </a:r>
                      <a:b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</a:br>
                      <a:r>
                        <a:rPr lang="en-US" altLang="zh-CN" sz="1900" dirty="0" smtClean="0">
                          <a:solidFill>
                            <a:schemeClr val="bg1"/>
                          </a:solidFill>
                        </a:rPr>
                        <a:t>The people's Republic of China registered architects regulations</a:t>
                      </a:r>
                      <a:endParaRPr lang="en-US" sz="19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1547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Any Litigation or Hearing on Architects Mal practice  or any other dispute in practice - status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NO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0364">
                <a:tc>
                  <a:txBody>
                    <a:bodyPr/>
                    <a:lstStyle/>
                    <a:p>
                      <a:pPr algn="l" fontAlgn="t"/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Cross Border Practice situation -                                                                                    </a:t>
                      </a:r>
                      <a:r>
                        <a:rPr lang="en-US" sz="2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what’s </a:t>
                      </a:r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happening?       Any MRA (Mutual Recognition Agreement) </a:t>
                      </a:r>
                      <a:r>
                        <a:rPr lang="en-US" sz="22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exist                                                                                                       </a:t>
                      </a:r>
                      <a:r>
                        <a:rPr lang="en-US" sz="22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does it allow foreign architects to practice?  (If Yes — what is the procedure ?</a:t>
                      </a:r>
                    </a:p>
                  </a:txBody>
                  <a:tcPr marL="11430" marR="11430" marT="1143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en-US" altLang="zh-CN" sz="22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YES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76895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7" name="泪滴形 6"/>
          <p:cNvSpPr/>
          <p:nvPr/>
        </p:nvSpPr>
        <p:spPr>
          <a:xfrm>
            <a:off x="1254663" y="1712393"/>
            <a:ext cx="2970135" cy="2970135"/>
          </a:xfrm>
          <a:prstGeom prst="teardrop">
            <a:avLst/>
          </a:prstGeom>
          <a:solidFill>
            <a:srgbClr val="FF83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altLang="zh-CN" sz="13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13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4"/>
          <p:cNvSpPr txBox="1"/>
          <p:nvPr/>
        </p:nvSpPr>
        <p:spPr>
          <a:xfrm>
            <a:off x="3713324" y="2300369"/>
            <a:ext cx="7677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建筑市场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81210" y="2827471"/>
            <a:ext cx="59847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STATUTES </a:t>
            </a:r>
            <a:r>
              <a:rPr lang="en-US" altLang="ko-KR" sz="2000" dirty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OF </a:t>
            </a:r>
            <a:r>
              <a:rPr lang="en-US" altLang="ko-KR" sz="2000" dirty="0" smtClean="0">
                <a:solidFill>
                  <a:srgbClr val="C00000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ARCHITECTURAL MARKET</a:t>
            </a:r>
            <a:endParaRPr lang="en-US" altLang="ko-KR" sz="2000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  <a:p>
            <a:endParaRPr lang="en-US" altLang="zh-CN" sz="2000" dirty="0">
              <a:solidFill>
                <a:srgbClr val="C00000"/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60001" y="6458908"/>
            <a:ext cx="9050299" cy="261610"/>
          </a:xfrm>
          <a:prstGeom prst="rect">
            <a:avLst/>
          </a:prstGeom>
        </p:spPr>
        <p:txBody>
          <a:bodyPr wrap="square" lIns="0">
            <a:spAutoFit/>
          </a:bodyPr>
          <a:lstStyle/>
          <a:p>
            <a:pPr algn="l"/>
            <a:r>
              <a:rPr lang="en-US" altLang="zh-CN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ZHANG WEI     TSINGHUA ARCHITECTURAL DESIGN AND RESEARCH INSTITUTE</a:t>
            </a:r>
            <a:endParaRPr lang="zh-CN" altLang="en-US" sz="11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238751" y="-1011229"/>
            <a:ext cx="11131211" cy="11387511"/>
            <a:chOff x="4257352" y="-1696970"/>
            <a:chExt cx="11131210" cy="11387511"/>
          </a:xfrm>
        </p:grpSpPr>
        <p:cxnSp>
          <p:nvCxnSpPr>
            <p:cNvPr id="18" name="直接连接符 17"/>
            <p:cNvCxnSpPr/>
            <p:nvPr/>
          </p:nvCxnSpPr>
          <p:spPr>
            <a:xfrm>
              <a:off x="9329443" y="-1238767"/>
              <a:ext cx="0" cy="8025459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4257352" y="3643313"/>
              <a:ext cx="8146832" cy="0"/>
            </a:xfrm>
            <a:prstGeom prst="line">
              <a:avLst/>
            </a:prstGeom>
            <a:ln w="1270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079888" y="1393434"/>
              <a:ext cx="8308674" cy="8297107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 flipH="1">
              <a:off x="6559703" y="-1696970"/>
              <a:ext cx="8097404" cy="8113645"/>
            </a:xfrm>
            <a:prstGeom prst="line">
              <a:avLst/>
            </a:prstGeom>
            <a:ln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753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48</a:t>
            </a:fld>
            <a:endParaRPr lang="zh-CN" altLang="en-US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7769282"/>
              </p:ext>
            </p:extLst>
          </p:nvPr>
        </p:nvGraphicFramePr>
        <p:xfrm>
          <a:off x="2207568" y="2392085"/>
          <a:ext cx="7604044" cy="2189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2022"/>
                <a:gridCol w="3802022"/>
              </a:tblGrid>
              <a:tr h="547261">
                <a:tc>
                  <a:txBody>
                    <a:bodyPr/>
                    <a:lstStyle/>
                    <a:p>
                      <a:endParaRPr lang="zh-CN" altLang="en-US" sz="2200" dirty="0"/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200" dirty="0" smtClean="0"/>
                        <a:t>Number (thousand)</a:t>
                      </a:r>
                      <a:endParaRPr lang="zh-CN" altLang="en-US" sz="2200" dirty="0"/>
                    </a:p>
                  </a:txBody>
                  <a:tcPr marL="109728" marR="109728" marT="54864" marB="54864">
                    <a:noFill/>
                  </a:tcPr>
                </a:tc>
              </a:tr>
              <a:tr h="547261">
                <a:tc>
                  <a:txBody>
                    <a:bodyPr/>
                    <a:lstStyle/>
                    <a:p>
                      <a:r>
                        <a:rPr lang="en-US" altLang="zh-CN" sz="2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Design Agency Unit Number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20.48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</a:tr>
              <a:tr h="547261">
                <a:tc>
                  <a:txBody>
                    <a:bodyPr/>
                    <a:lstStyle/>
                    <a:p>
                      <a:r>
                        <a:rPr lang="en-US" altLang="zh-CN" sz="22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Employees of Design Agency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2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3,043.0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</a:tr>
              <a:tr h="547261">
                <a:tc>
                  <a:txBody>
                    <a:bodyPr/>
                    <a:lstStyle/>
                    <a:p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Professionals</a:t>
                      </a:r>
                      <a:r>
                        <a:rPr lang="en-US" altLang="zh-CN" sz="22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200" dirty="0" smtClean="0">
                          <a:solidFill>
                            <a:schemeClr val="bg1"/>
                          </a:solidFill>
                        </a:rPr>
                        <a:t>1,371.0</a:t>
                      </a:r>
                      <a:endParaRPr lang="zh-CN" alt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09728" marR="109728" marT="54864" marB="54864">
                    <a:noFill/>
                  </a:tcPr>
                </a:tc>
              </a:tr>
            </a:tbl>
          </a:graphicData>
        </a:graphic>
      </p:graphicFrame>
      <p:sp>
        <p:nvSpPr>
          <p:cNvPr id="6" name="标题 3"/>
          <p:cNvSpPr txBox="1">
            <a:spLocks/>
          </p:cNvSpPr>
          <p:nvPr/>
        </p:nvSpPr>
        <p:spPr>
          <a:xfrm>
            <a:off x="1158240" y="274639"/>
            <a:ext cx="9875520" cy="82130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algn="l"/>
            <a:r>
              <a:rPr lang="en-US" altLang="zh-CN" sz="3360" dirty="0">
                <a:solidFill>
                  <a:schemeClr val="bg1"/>
                </a:solidFill>
                <a:latin typeface="+mj-lt"/>
              </a:rPr>
              <a:t>At the end of 2015</a:t>
            </a:r>
            <a:endParaRPr lang="zh-CN" altLang="en-US" sz="336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1424" y="6194108"/>
            <a:ext cx="7171997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80" dirty="0">
                <a:solidFill>
                  <a:schemeClr val="bg1"/>
                </a:solidFill>
              </a:rPr>
              <a:t>Data Source: The National Bureau of Statistics website    2016</a:t>
            </a:r>
          </a:p>
        </p:txBody>
      </p:sp>
    </p:spTree>
    <p:extLst>
      <p:ext uri="{BB962C8B-B14F-4D97-AF65-F5344CB8AC3E}">
        <p14:creationId xmlns:p14="http://schemas.microsoft.com/office/powerpoint/2010/main" val="763166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49</a:t>
            </a:fld>
            <a:endParaRPr lang="zh-CN" altLang="en-US"/>
          </a:p>
        </p:txBody>
      </p:sp>
      <p:sp>
        <p:nvSpPr>
          <p:cNvPr id="3" name="标题 3"/>
          <p:cNvSpPr txBox="1">
            <a:spLocks/>
          </p:cNvSpPr>
          <p:nvPr/>
        </p:nvSpPr>
        <p:spPr>
          <a:xfrm>
            <a:off x="738605" y="145435"/>
            <a:ext cx="10930205" cy="8213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algn="l"/>
            <a:r>
              <a:rPr lang="en-US" altLang="zh-CN" sz="3360" dirty="0">
                <a:latin typeface="+mj-lt"/>
              </a:rPr>
              <a:t>2015 Scale </a:t>
            </a:r>
            <a:r>
              <a:rPr lang="en-US" altLang="ko-KR" sz="3360" dirty="0">
                <a:latin typeface="+mj-lt"/>
              </a:rPr>
              <a:t>0f Registered Professionals   9.9%</a:t>
            </a:r>
            <a:r>
              <a:rPr lang="en-US" altLang="zh-CN" sz="3360" dirty="0">
                <a:latin typeface="+mj-lt"/>
              </a:rPr>
              <a:t> </a:t>
            </a:r>
            <a:endParaRPr lang="zh-CN" altLang="en-US" sz="3360" dirty="0">
              <a:latin typeface="+mj-lt"/>
            </a:endParaRPr>
          </a:p>
        </p:txBody>
      </p:sp>
      <p:graphicFrame>
        <p:nvGraphicFramePr>
          <p:cNvPr id="4" name="图表 3"/>
          <p:cNvGraphicFramePr/>
          <p:nvPr/>
        </p:nvGraphicFramePr>
        <p:xfrm>
          <a:off x="2438400" y="990600"/>
          <a:ext cx="7315200" cy="4876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729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19971" t="17778" r="47083" b="15079"/>
          <a:stretch/>
        </p:blipFill>
        <p:spPr>
          <a:xfrm>
            <a:off x="6018989" y="0"/>
            <a:ext cx="5982512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972050" cy="83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61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-2506133" y="292116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>
                <a:solidFill>
                  <a:schemeClr val="bg1"/>
                </a:solidFill>
              </a:rPr>
              <a:t>THANK YOU</a:t>
            </a:r>
            <a:endParaRPr lang="zh-CN" alt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95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395" y="0"/>
            <a:ext cx="7621521" cy="6858000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294276" y="654449"/>
            <a:ext cx="76771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ARCHITEUTURAL</a:t>
            </a:r>
          </a:p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SCHOOL </a:t>
            </a:r>
          </a:p>
          <a:p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DIRECTORY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4276" y="6153745"/>
            <a:ext cx="8110775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DATA from ARCASIA ACAE website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571019" y="2279073"/>
            <a:ext cx="755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/>
              <a:t>/282</a:t>
            </a:r>
            <a:endParaRPr lang="zh-CN" altLang="en-US" sz="1100" dirty="0"/>
          </a:p>
        </p:txBody>
      </p:sp>
      <p:sp>
        <p:nvSpPr>
          <p:cNvPr id="7" name="矩形 6"/>
          <p:cNvSpPr/>
          <p:nvPr/>
        </p:nvSpPr>
        <p:spPr>
          <a:xfrm>
            <a:off x="10287615" y="2308011"/>
            <a:ext cx="351099" cy="20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dirty="0" smtClean="0">
                <a:solidFill>
                  <a:schemeClr val="tx1"/>
                </a:solidFill>
              </a:rPr>
              <a:t>60</a:t>
            </a:r>
            <a:endParaRPr lang="zh-CN" alt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3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654175" y="2306639"/>
            <a:ext cx="3016250" cy="362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China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has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begun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to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apply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accreditation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system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to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architectural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education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since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1992.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NBAA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(National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Board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of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Architectural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Accrediting)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is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charged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for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the assessment.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   </a:t>
            </a:r>
            <a:endParaRPr lang="en-US" altLang="zh-CN" sz="1400" dirty="0">
              <a:solidFill>
                <a:srgbClr val="333333"/>
              </a:solidFill>
              <a:latin typeface="Lucida Sans Unicode" pitchFamily="34" charset="0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By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May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of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 smtClean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2016,</a:t>
            </a:r>
            <a:r>
              <a:rPr lang="zh-CN" altLang="en-US" sz="1400" dirty="0" smtClean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only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 smtClean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60</a:t>
            </a:r>
            <a:r>
              <a:rPr lang="zh-CN" altLang="en-US" sz="1400" dirty="0" smtClean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universities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 smtClean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(21</a:t>
            </a:r>
            <a:r>
              <a:rPr lang="zh-CN" altLang="en-US" sz="1400" dirty="0" smtClean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%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of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the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universities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offering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architectural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programs)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had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won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the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accreditations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from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 smtClean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NBAA.</a:t>
            </a:r>
            <a:endParaRPr lang="en-US" altLang="zh-CN" sz="1400" dirty="0">
              <a:solidFill>
                <a:srgbClr val="333333"/>
              </a:solidFill>
              <a:latin typeface="Lucida Sans Unicode" pitchFamily="34" charset="0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Map at right side presents the distribution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of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all the accredited</a:t>
            </a:r>
            <a:r>
              <a:rPr lang="zh-CN" altLang="en-US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 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universities over the </a:t>
            </a:r>
            <a:r>
              <a:rPr lang="en-US" altLang="zh-CN" sz="1400" dirty="0" err="1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contury</a:t>
            </a:r>
            <a:r>
              <a:rPr lang="en-US" altLang="zh-CN" sz="1400" dirty="0">
                <a:solidFill>
                  <a:srgbClr val="333333"/>
                </a:solidFill>
                <a:latin typeface="Lucida Sans Unicode" pitchFamily="34" charset="0"/>
                <a:sym typeface="Wingdings" pitchFamily="2" charset="2"/>
              </a:rPr>
              <a:t>. </a:t>
            </a:r>
          </a:p>
        </p:txBody>
      </p:sp>
      <p:sp>
        <p:nvSpPr>
          <p:cNvPr id="12291" name="矩形 9"/>
          <p:cNvSpPr>
            <a:spLocks noChangeArrowheads="1"/>
          </p:cNvSpPr>
          <p:nvPr/>
        </p:nvSpPr>
        <p:spPr bwMode="auto">
          <a:xfrm>
            <a:off x="2689225" y="253923"/>
            <a:ext cx="668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400" dirty="0">
                <a:latin typeface="Lucida Sans Unicode" pitchFamily="34" charset="0"/>
                <a:ea typeface="微软雅黑" pitchFamily="34" charset="-122"/>
              </a:rPr>
              <a:t>Overview </a:t>
            </a:r>
            <a:r>
              <a:rPr lang="en-US" altLang="zh-CN" sz="2400" b="1" dirty="0">
                <a:latin typeface="Lucida Sans Unicode" pitchFamily="34" charset="0"/>
                <a:ea typeface="微软雅黑" pitchFamily="34" charset="-122"/>
              </a:rPr>
              <a:t>|</a:t>
            </a:r>
            <a:r>
              <a:rPr lang="en-US" altLang="zh-CN" sz="2400" dirty="0">
                <a:latin typeface="Lucida Sans Unicode" pitchFamily="34" charset="0"/>
                <a:ea typeface="微软雅黑" pitchFamily="34" charset="-122"/>
              </a:rPr>
              <a:t> </a:t>
            </a:r>
            <a:r>
              <a:rPr lang="en-US" altLang="zh-CN" dirty="0">
                <a:latin typeface="Lucida Sans Unicode" pitchFamily="34" charset="0"/>
                <a:ea typeface="微软雅黑" pitchFamily="34" charset="-122"/>
              </a:rPr>
              <a:t>China’s Accreditation System</a:t>
            </a:r>
          </a:p>
        </p:txBody>
      </p:sp>
      <p:sp>
        <p:nvSpPr>
          <p:cNvPr id="12292" name="矩形 9"/>
          <p:cNvSpPr>
            <a:spLocks noChangeArrowheads="1"/>
          </p:cNvSpPr>
          <p:nvPr/>
        </p:nvSpPr>
        <p:spPr bwMode="auto">
          <a:xfrm>
            <a:off x="10186989" y="374651"/>
            <a:ext cx="7127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zh-CN" sz="2000">
                <a:solidFill>
                  <a:srgbClr val="FFEFE7"/>
                </a:solidFill>
                <a:latin typeface="Lucida Sans Unicode" pitchFamily="34" charset="0"/>
                <a:ea typeface="微软雅黑" pitchFamily="34" charset="-122"/>
              </a:rPr>
              <a:t>6/</a:t>
            </a:r>
            <a:r>
              <a:rPr lang="en-US" altLang="zh-CN" sz="1200">
                <a:solidFill>
                  <a:srgbClr val="FFEFE7"/>
                </a:solidFill>
                <a:latin typeface="Lucida Sans Unicode" pitchFamily="34" charset="0"/>
                <a:ea typeface="微软雅黑" pitchFamily="34" charset="-122"/>
              </a:rPr>
              <a:t>49</a:t>
            </a:r>
            <a:endParaRPr lang="zh-CN" altLang="en-US">
              <a:solidFill>
                <a:schemeClr val="bg1"/>
              </a:solidFill>
              <a:latin typeface="Lucida Sans Unicode" pitchFamily="34" charset="0"/>
              <a:ea typeface="微软雅黑" pitchFamily="34" charset="-122"/>
            </a:endParaRPr>
          </a:p>
        </p:txBody>
      </p:sp>
      <p:pic>
        <p:nvPicPr>
          <p:cNvPr id="12293" name="图片 1" descr="0中英工作坊论坛20130420_Page_08.png"/>
          <p:cNvPicPr>
            <a:picLocks noChangeAspect="1"/>
          </p:cNvPicPr>
          <p:nvPr/>
        </p:nvPicPr>
        <p:blipFill>
          <a:blip r:embed="rId2" cstate="print"/>
          <a:srcRect l="35938" t="12231"/>
          <a:stretch>
            <a:fillRect/>
          </a:stretch>
        </p:blipFill>
        <p:spPr bwMode="auto">
          <a:xfrm>
            <a:off x="4703764" y="1343025"/>
            <a:ext cx="6345237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41DD97-D5C8-4086-9B2C-4CFD98BE1D80}" type="slidenum">
              <a:rPr lang="zh-CN" altLang="en-US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97204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33399" y="352175"/>
            <a:ext cx="489970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Calibri-Bold"/>
              </a:rPr>
              <a:t>1 HISTORY OF ARCHITECTURAL EDUCATION OF CHINA</a:t>
            </a:r>
          </a:p>
          <a:p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Architectural education in China initiated from the early of the 20th Century. The </a:t>
            </a:r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first department </a:t>
            </a: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of architecture was founded in the late of 1920s. After 1949, architectural </a:t>
            </a:r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education came </a:t>
            </a: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to a new stage. There were eight main universities: Tsinghua University, </a:t>
            </a:r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Southeast University</a:t>
            </a: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, </a:t>
            </a:r>
            <a:r>
              <a:rPr lang="en-US" altLang="zh-CN" sz="2400" dirty="0" err="1">
                <a:solidFill>
                  <a:schemeClr val="bg1"/>
                </a:solidFill>
                <a:latin typeface="Calibri" panose="020F0502020204030204" pitchFamily="34" charset="0"/>
              </a:rPr>
              <a:t>Tongji</a:t>
            </a: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 University, Tianjin University, South China University of Technology, </a:t>
            </a:r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Chongqing University</a:t>
            </a: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, Xi’an University of Architecture and Technology, Harbin Institute of Technology.</a:t>
            </a:r>
          </a:p>
          <a:p>
            <a:endParaRPr lang="en-US" altLang="zh-CN" sz="2400" dirty="0" smtClean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图片 1" descr="0中英工作坊论坛20130420_Page_08.png"/>
          <p:cNvPicPr>
            <a:picLocks noChangeAspect="1"/>
          </p:cNvPicPr>
          <p:nvPr/>
        </p:nvPicPr>
        <p:blipFill>
          <a:blip r:embed="rId2" cstate="print"/>
          <a:srcRect l="35938" t="12231"/>
          <a:stretch>
            <a:fillRect/>
          </a:stretch>
        </p:blipFill>
        <p:spPr bwMode="auto">
          <a:xfrm>
            <a:off x="5570922" y="644286"/>
            <a:ext cx="6345237" cy="506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6" r="24374"/>
          <a:stretch/>
        </p:blipFill>
        <p:spPr>
          <a:xfrm>
            <a:off x="8381858" y="1478074"/>
            <a:ext cx="849564" cy="82321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3817" y="3174761"/>
            <a:ext cx="849558" cy="849558"/>
          </a:xfrm>
          <a:prstGeom prst="rect">
            <a:avLst/>
          </a:prstGeom>
        </p:spPr>
      </p:pic>
      <p:pic>
        <p:nvPicPr>
          <p:cNvPr id="1027" name="Picture 3" descr="http://i04.pic.sogou.com/7333618c57774671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6" t="5668" r="6121" b="6334"/>
          <a:stretch/>
        </p:blipFill>
        <p:spPr bwMode="auto">
          <a:xfrm>
            <a:off x="11093416" y="1661448"/>
            <a:ext cx="828136" cy="81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49"/>
          <a:stretch/>
        </p:blipFill>
        <p:spPr>
          <a:xfrm>
            <a:off x="8743540" y="644286"/>
            <a:ext cx="917387" cy="72731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33" y="4028602"/>
            <a:ext cx="751272" cy="7512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888" y="4355676"/>
            <a:ext cx="843951" cy="84395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380" b="14379"/>
          <a:stretch/>
        </p:blipFill>
        <p:spPr>
          <a:xfrm>
            <a:off x="6797378" y="1984076"/>
            <a:ext cx="1009527" cy="993763"/>
          </a:xfrm>
          <a:prstGeom prst="rect">
            <a:avLst/>
          </a:prstGeom>
        </p:spPr>
      </p:pic>
      <p:pic>
        <p:nvPicPr>
          <p:cNvPr id="1029" name="Picture 5" descr="http://i04.pic.sogou.com/a0aa91871a98f21d">
            <a:hlinkClick r:id="rId11"/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6" r="63930" b="20874"/>
          <a:stretch/>
        </p:blipFill>
        <p:spPr bwMode="auto">
          <a:xfrm>
            <a:off x="10453822" y="2484491"/>
            <a:ext cx="840366" cy="79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直接连接符 11"/>
          <p:cNvCxnSpPr/>
          <p:nvPr/>
        </p:nvCxnSpPr>
        <p:spPr>
          <a:xfrm>
            <a:off x="9202233" y="2301293"/>
            <a:ext cx="458694" cy="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9660927" y="1306381"/>
            <a:ext cx="807936" cy="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9948166" y="2216989"/>
            <a:ext cx="1147571" cy="193078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 flipH="1">
            <a:off x="10146618" y="2977839"/>
            <a:ext cx="322245" cy="86530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>
            <a:stCxn id="6" idx="1"/>
          </p:cNvCxnSpPr>
          <p:nvPr/>
        </p:nvCxnSpPr>
        <p:spPr>
          <a:xfrm flipH="1" flipV="1">
            <a:off x="10409616" y="3218026"/>
            <a:ext cx="634201" cy="381514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 flipH="1" flipV="1">
            <a:off x="9631066" y="4056146"/>
            <a:ext cx="515552" cy="348092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 flipV="1">
            <a:off x="7595625" y="3429000"/>
            <a:ext cx="1375847" cy="627146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7730794" y="2611384"/>
            <a:ext cx="1396950" cy="289511"/>
          </a:xfrm>
          <a:prstGeom prst="line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281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298D4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241189" y="5192834"/>
            <a:ext cx="117096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In the past decades, architectural education of China has been developing in a rapid speed, especially in the past ten years. Each year, about 15-20 universities initiate </a:t>
            </a:r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their architecture </a:t>
            </a: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</a:rPr>
              <a:t>program. By May of 2016, there are in total 282 universities that offer architectural education in China. 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02470" y="1042911"/>
            <a:ext cx="864520" cy="47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231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98116" y="262786"/>
            <a:ext cx="864520" cy="47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Calibri" panose="020F0502020204030204" pitchFamily="34" charset="0"/>
              </a:rPr>
              <a:t>282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74763" y="4755143"/>
            <a:ext cx="864520" cy="47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2009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42473" y="4755143"/>
            <a:ext cx="864520" cy="474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2016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14" name="图表 13"/>
          <p:cNvGraphicFramePr/>
          <p:nvPr>
            <p:extLst/>
          </p:nvPr>
        </p:nvGraphicFramePr>
        <p:xfrm>
          <a:off x="1568156" y="116733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矩形 14"/>
          <p:cNvSpPr/>
          <p:nvPr/>
        </p:nvSpPr>
        <p:spPr>
          <a:xfrm>
            <a:off x="6095999" y="500129"/>
            <a:ext cx="304801" cy="4255014"/>
          </a:xfrm>
          <a:prstGeom prst="rect">
            <a:avLst/>
          </a:prstGeom>
          <a:noFill/>
          <a:ln w="38100">
            <a:solidFill>
              <a:srgbClr val="3CA4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6095999" y="38547"/>
            <a:ext cx="719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?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645825" y="4761653"/>
            <a:ext cx="150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</a:rPr>
              <a:t>FUTURE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45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8182</TotalTime>
  <Words>1770</Words>
  <Application>Microsoft Office PowerPoint</Application>
  <PresentationFormat>宽屏</PresentationFormat>
  <Paragraphs>286</Paragraphs>
  <Slides>50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50</vt:i4>
      </vt:variant>
    </vt:vector>
  </HeadingPairs>
  <TitlesOfParts>
    <vt:vector size="71" baseType="lpstr">
      <vt:lpstr>AECOM Sans</vt:lpstr>
      <vt:lpstr>Arial Unicode MS</vt:lpstr>
      <vt:lpstr>바탕체</vt:lpstr>
      <vt:lpstr>Calibri-Bold</vt:lpstr>
      <vt:lpstr>Calibri-Italic</vt:lpstr>
      <vt:lpstr>맑은 고딕</vt:lpstr>
      <vt:lpstr>宋体</vt:lpstr>
      <vt:lpstr>微软雅黑</vt:lpstr>
      <vt:lpstr>-윤고딕130</vt:lpstr>
      <vt:lpstr>Arial</vt:lpstr>
      <vt:lpstr>Arial Black</vt:lpstr>
      <vt:lpstr>Calibri</vt:lpstr>
      <vt:lpstr>Calibri Light</vt:lpstr>
      <vt:lpstr>Lucida Sans Unicode</vt:lpstr>
      <vt:lpstr>Wingdings</vt:lpstr>
      <vt:lpstr>Office 主题</vt:lpstr>
      <vt:lpstr>1_Office 主题</vt:lpstr>
      <vt:lpstr>2_Office 主题</vt:lpstr>
      <vt:lpstr>3_Office 主题</vt:lpstr>
      <vt:lpstr>4_Office 主题</vt:lpstr>
      <vt:lpstr>5_Office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CONTENT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Wilson Qian</dc:creator>
  <cp:lastModifiedBy>lenovo</cp:lastModifiedBy>
  <cp:revision>802</cp:revision>
  <dcterms:created xsi:type="dcterms:W3CDTF">2016-08-26T07:01:41Z</dcterms:created>
  <dcterms:modified xsi:type="dcterms:W3CDTF">2017-05-23T04:59:46Z</dcterms:modified>
</cp:coreProperties>
</file>