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1" r:id="rId3"/>
    <p:sldId id="272" r:id="rId4"/>
    <p:sldId id="283" r:id="rId5"/>
    <p:sldId id="266" r:id="rId6"/>
    <p:sldId id="273" r:id="rId7"/>
    <p:sldId id="280" r:id="rId8"/>
    <p:sldId id="282" r:id="rId9"/>
    <p:sldId id="277" r:id="rId10"/>
    <p:sldId id="276" r:id="rId11"/>
    <p:sldId id="284" r:id="rId12"/>
    <p:sldId id="270" r:id="rId13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722" y="-72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kumimoji="1" lang="en-US" altLang="ja-JP" dirty="0" smtClean="0"/>
              <a:t>2013/9/6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EFF48D7-0CD4-4E63-A6F6-E64275CCBCF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7FA9036-2FC3-42A8-B13C-4915DDE3E0C5}" type="datetimeFigureOut">
              <a:rPr kumimoji="1" lang="ja-JP" altLang="en-US" smtClean="0"/>
              <a:pPr/>
              <a:t>2017/5/23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4FB2D25-96B0-4561-B343-A3B36FCE7E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en-US" smtClean="0"/>
              <a:t>３・１１ 東日本大震災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397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85320"/>
            <a:fld id="{E8C95C5B-9B56-4480-BA43-EC6166136743}" type="slidenum">
              <a:rPr lang="en-US" altLang="ja-JP" smtClean="0">
                <a:latin typeface="Arial" pitchFamily="34" charset="0"/>
              </a:rPr>
              <a:pPr defTabSz="985320"/>
              <a:t>4</a:t>
            </a:fld>
            <a:endParaRPr lang="en-US" altLang="ja-JP" dirty="0" smtClean="0">
              <a:latin typeface="Arial" pitchFamily="34" charset="0"/>
            </a:endParaRPr>
          </a:p>
        </p:txBody>
      </p:sp>
      <p:sp>
        <p:nvSpPr>
          <p:cNvPr id="83973" name="フッター プレースホルダー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85320"/>
            <a:endParaRPr lang="ja-JP" altLang="en-US" dirty="0" smtClean="0">
              <a:latin typeface="Arial" pitchFamily="34" charset="0"/>
            </a:endParaRPr>
          </a:p>
        </p:txBody>
      </p:sp>
      <p:sp>
        <p:nvSpPr>
          <p:cNvPr id="83974" name="ヘッダー プレースホルダー 2"/>
          <p:cNvSpPr>
            <a:spLocks noGrp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85320"/>
            <a:r>
              <a:rPr lang="en-US" altLang="ja-JP" dirty="0" smtClean="0">
                <a:latin typeface="Arial" pitchFamily="34" charset="0"/>
              </a:rPr>
              <a:t>JIA</a:t>
            </a:r>
            <a:r>
              <a:rPr lang="ja-JP" altLang="en-US" dirty="0" smtClean="0">
                <a:latin typeface="Arial" pitchFamily="34" charset="0"/>
              </a:rPr>
              <a:t>連続シンポ</a:t>
            </a:r>
          </a:p>
        </p:txBody>
      </p:sp>
      <p:sp>
        <p:nvSpPr>
          <p:cNvPr id="83975" name="日付プレースホルダー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85320"/>
            <a:r>
              <a:rPr lang="en-US" altLang="ja-JP" dirty="0" smtClean="0">
                <a:latin typeface="Arial" pitchFamily="34" charset="0"/>
              </a:rPr>
              <a:t>2011/9/27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7941-427E-41B9-9D76-A5C042B90848}" type="datetimeFigureOut">
              <a:rPr kumimoji="1" lang="ja-JP" altLang="en-US" smtClean="0"/>
              <a:pPr/>
              <a:t>2017/5/23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45EB-1555-4567-9228-FF29284C59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7941-427E-41B9-9D76-A5C042B90848}" type="datetimeFigureOut">
              <a:rPr kumimoji="1" lang="ja-JP" altLang="en-US" smtClean="0"/>
              <a:pPr/>
              <a:t>2017/5/23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45EB-1555-4567-9228-FF29284C59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7941-427E-41B9-9D76-A5C042B90848}" type="datetimeFigureOut">
              <a:rPr kumimoji="1" lang="ja-JP" altLang="en-US" smtClean="0"/>
              <a:pPr/>
              <a:t>2017/5/23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45EB-1555-4567-9228-FF29284C59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7941-427E-41B9-9D76-A5C042B90848}" type="datetimeFigureOut">
              <a:rPr kumimoji="1" lang="ja-JP" altLang="en-US" smtClean="0"/>
              <a:pPr/>
              <a:t>2017/5/23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45EB-1555-4567-9228-FF29284C59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7941-427E-41B9-9D76-A5C042B90848}" type="datetimeFigureOut">
              <a:rPr kumimoji="1" lang="ja-JP" altLang="en-US" smtClean="0"/>
              <a:pPr/>
              <a:t>2017/5/23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45EB-1555-4567-9228-FF29284C59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7941-427E-41B9-9D76-A5C042B90848}" type="datetimeFigureOut">
              <a:rPr kumimoji="1" lang="ja-JP" altLang="en-US" smtClean="0"/>
              <a:pPr/>
              <a:t>2017/5/23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45EB-1555-4567-9228-FF29284C59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7941-427E-41B9-9D76-A5C042B90848}" type="datetimeFigureOut">
              <a:rPr kumimoji="1" lang="ja-JP" altLang="en-US" smtClean="0"/>
              <a:pPr/>
              <a:t>2017/5/23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45EB-1555-4567-9228-FF29284C59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7941-427E-41B9-9D76-A5C042B90848}" type="datetimeFigureOut">
              <a:rPr kumimoji="1" lang="ja-JP" altLang="en-US" smtClean="0"/>
              <a:pPr/>
              <a:t>2017/5/23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45EB-1555-4567-9228-FF29284C59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7941-427E-41B9-9D76-A5C042B90848}" type="datetimeFigureOut">
              <a:rPr kumimoji="1" lang="ja-JP" altLang="en-US" smtClean="0"/>
              <a:pPr/>
              <a:t>2017/5/23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45EB-1555-4567-9228-FF29284C59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7941-427E-41B9-9D76-A5C042B90848}" type="datetimeFigureOut">
              <a:rPr kumimoji="1" lang="ja-JP" altLang="en-US" smtClean="0"/>
              <a:pPr/>
              <a:t>2017/5/23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45EB-1555-4567-9228-FF29284C59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7941-427E-41B9-9D76-A5C042B90848}" type="datetimeFigureOut">
              <a:rPr kumimoji="1" lang="ja-JP" altLang="en-US" smtClean="0"/>
              <a:pPr/>
              <a:t>2017/5/23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45EB-1555-4567-9228-FF29284C59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C7941-427E-41B9-9D76-A5C042B90848}" type="datetimeFigureOut">
              <a:rPr kumimoji="1" lang="ja-JP" altLang="en-US" smtClean="0"/>
              <a:pPr/>
              <a:t>2017/5/23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45EB-1555-4567-9228-FF29284C597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pc="300" dirty="0" smtClean="0"/>
              <a:t>JIA current strategies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2017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sz="2400" dirty="0" smtClean="0"/>
              <a:t>ASHIHARA, Taro</a:t>
            </a:r>
          </a:p>
          <a:p>
            <a:r>
              <a:rPr lang="en-US" altLang="ja-JP" sz="2400" dirty="0" smtClean="0"/>
              <a:t>President</a:t>
            </a:r>
          </a:p>
          <a:p>
            <a:r>
              <a:rPr kumimoji="1" lang="en-US" altLang="ja-JP" sz="2400" dirty="0" smtClean="0"/>
              <a:t>JIA</a:t>
            </a:r>
          </a:p>
          <a:p>
            <a:r>
              <a:rPr lang="en-US" altLang="ja-JP" sz="1700" dirty="0" smtClean="0"/>
              <a:t>Updated and Edited by</a:t>
            </a:r>
          </a:p>
          <a:p>
            <a:r>
              <a:rPr kumimoji="1" lang="en-US" altLang="ja-JP" sz="1700" dirty="0" smtClean="0"/>
              <a:t>FUJINUMA, Masaru</a:t>
            </a:r>
            <a:endParaRPr kumimoji="1" lang="ja-JP" altLang="en-US" sz="1700" dirty="0"/>
          </a:p>
        </p:txBody>
      </p:sp>
      <p:pic>
        <p:nvPicPr>
          <p:cNvPr id="4" name="Picture 2" descr="jia_logoカラー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836712"/>
            <a:ext cx="1203325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2440" cy="686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Major issues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628800"/>
            <a:ext cx="86044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 1.   Design Build   </a:t>
            </a:r>
          </a:p>
          <a:p>
            <a:r>
              <a:rPr lang="en-US" altLang="ja-JP" sz="4400" dirty="0" smtClean="0"/>
              <a:t> </a:t>
            </a:r>
            <a:r>
              <a:rPr lang="en-US" altLang="ja-JP" sz="4400" dirty="0" smtClean="0"/>
              <a:t>                </a:t>
            </a:r>
            <a:r>
              <a:rPr kumimoji="1" lang="en-US" altLang="ja-JP" sz="4400" dirty="0" smtClean="0"/>
              <a:t> lead by Construction </a:t>
            </a:r>
          </a:p>
          <a:p>
            <a:endParaRPr lang="en-US" altLang="ja-JP" sz="4400" dirty="0" smtClean="0"/>
          </a:p>
          <a:p>
            <a:r>
              <a:rPr kumimoji="1" lang="en-US" altLang="ja-JP" sz="4400" dirty="0" smtClean="0"/>
              <a:t> 2.   Client responsibilities</a:t>
            </a:r>
            <a:endParaRPr kumimoji="1" lang="ja-JP" altLang="en-US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Thank you</a:t>
            </a:r>
            <a:endParaRPr kumimoji="1" lang="ja-JP" altLang="en-US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539552" y="3933056"/>
            <a:ext cx="8229600" cy="1647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ASHIHARA, Taro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dirty="0" smtClean="0">
                <a:latin typeface="+mj-lt"/>
                <a:ea typeface="+mj-ea"/>
                <a:cs typeface="+mj-cs"/>
              </a:rPr>
              <a:t>President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300" noProof="0" dirty="0" smtClean="0">
                <a:latin typeface="+mj-lt"/>
                <a:ea typeface="+mj-ea"/>
                <a:cs typeface="+mj-cs"/>
              </a:rPr>
              <a:t>Updated and edited by FUJINUMA, Masaru</a:t>
            </a:r>
            <a:endParaRPr kumimoji="1" lang="ja-JP" alt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テキスト ボックス 3"/>
          <p:cNvSpPr txBox="1">
            <a:spLocks noChangeArrowheads="1"/>
          </p:cNvSpPr>
          <p:nvPr/>
        </p:nvSpPr>
        <p:spPr bwMode="auto">
          <a:xfrm>
            <a:off x="1115616" y="2276872"/>
            <a:ext cx="687705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Disasters</a:t>
            </a:r>
          </a:p>
          <a:p>
            <a:pPr algn="ctr" eaLnBrk="1" hangingPunct="1">
              <a:defRPr/>
            </a:pPr>
            <a:r>
              <a:rPr lang="en-US" altLang="ja-JP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Solidarity</a:t>
            </a:r>
          </a:p>
          <a:p>
            <a:pPr algn="ctr" eaLnBrk="1" hangingPunct="1">
              <a:defRPr/>
            </a:pPr>
            <a:r>
              <a:rPr lang="en-US" altLang="ja-JP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Sustainability</a:t>
            </a:r>
            <a:r>
              <a:rPr lang="en-US" altLang="ja-JP" sz="2400" dirty="0" smtClean="0">
                <a:solidFill>
                  <a:srgbClr val="FFFFFF"/>
                </a:solidFill>
              </a:rPr>
              <a:t> of Architects  </a:t>
            </a:r>
            <a:endParaRPr lang="ja-JP" altLang="en-US" sz="2400" dirty="0" smtClean="0">
              <a:solidFill>
                <a:srgbClr val="FFFFFF"/>
              </a:solidFill>
            </a:endParaRPr>
          </a:p>
        </p:txBody>
      </p:sp>
      <p:pic>
        <p:nvPicPr>
          <p:cNvPr id="18435" name="Picture 2" descr="jia_logoカラー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836712"/>
            <a:ext cx="1203325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W:\◆新フォルダ\TA\04_Lecture\img-420152134-192168100201-0000004814-1104201521\page-0001.jpg"/>
          <p:cNvPicPr>
            <a:picLocks noChangeAspect="1" noChangeArrowheads="1"/>
          </p:cNvPicPr>
          <p:nvPr/>
        </p:nvPicPr>
        <p:blipFill>
          <a:blip r:embed="rId3" cstate="print"/>
          <a:srcRect l="26653" r="51466" b="37349"/>
          <a:stretch>
            <a:fillRect/>
          </a:stretch>
        </p:blipFill>
        <p:spPr bwMode="auto">
          <a:xfrm>
            <a:off x="-7938" y="358775"/>
            <a:ext cx="3544888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2" descr="W:\◆新フォルダ\TA\04_Lecture\img-420152134-192168100201-0000004814-1104201521\page-0001.jpg"/>
          <p:cNvPicPr>
            <a:picLocks noChangeAspect="1" noChangeArrowheads="1"/>
          </p:cNvPicPr>
          <p:nvPr/>
        </p:nvPicPr>
        <p:blipFill>
          <a:blip r:embed="rId3" cstate="print"/>
          <a:srcRect l="51836" b="37349"/>
          <a:stretch>
            <a:fillRect/>
          </a:stretch>
        </p:blipFill>
        <p:spPr bwMode="auto">
          <a:xfrm>
            <a:off x="3492500" y="-142875"/>
            <a:ext cx="7799388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-108520" y="-142875"/>
            <a:ext cx="11449272" cy="692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3</a:t>
            </a:r>
            <a:endParaRPr lang="ja-JP" alt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8275" y="87313"/>
            <a:ext cx="9393880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b="1" dirty="0" smtClean="0">
                <a:solidFill>
                  <a:srgbClr val="595959"/>
                </a:solidFill>
                <a:latin typeface="+mn-ea"/>
                <a:ea typeface="+mn-ea"/>
              </a:rPr>
              <a:t>３・１１ </a:t>
            </a:r>
            <a:r>
              <a:rPr lang="en-US" altLang="ja-JP" sz="2000" b="1" dirty="0" smtClean="0">
                <a:solidFill>
                  <a:srgbClr val="595959"/>
                </a:solidFill>
                <a:latin typeface="+mn-ea"/>
                <a:ea typeface="+mn-ea"/>
              </a:rPr>
              <a:t>earthquake and tsunami                 We realize the true value when we loose it</a:t>
            </a:r>
            <a:endParaRPr lang="ja-JP" altLang="en-US" sz="2000" b="1" dirty="0" smtClean="0">
              <a:solidFill>
                <a:srgbClr val="595959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1115616" y="2348880"/>
            <a:ext cx="19323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Maestro</a:t>
            </a:r>
            <a:endParaRPr lang="ja-JP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259632" y="3573016"/>
            <a:ext cx="1826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artwork</a:t>
            </a:r>
            <a:endParaRPr lang="ja-JP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539552" y="4797152"/>
            <a:ext cx="32410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enlightenment</a:t>
            </a:r>
            <a:endParaRPr lang="ja-JP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292080" y="2349500"/>
            <a:ext cx="35283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Coordinator</a:t>
            </a:r>
            <a:endParaRPr lang="ja-JP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Activity</a:t>
            </a:r>
            <a:endParaRPr lang="ja-JP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Communication</a:t>
            </a:r>
            <a:endParaRPr lang="ja-JP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>
            <a:off x="4067944" y="2530152"/>
            <a:ext cx="935856" cy="251148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82957" name="AutoShape 13"/>
          <p:cNvSpPr>
            <a:spLocks noChangeArrowheads="1"/>
          </p:cNvSpPr>
          <p:nvPr/>
        </p:nvSpPr>
        <p:spPr bwMode="auto">
          <a:xfrm>
            <a:off x="4067944" y="3789040"/>
            <a:ext cx="935856" cy="251148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>
            <a:off x="4067944" y="5051102"/>
            <a:ext cx="935856" cy="251148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9467" name="AutoShape 16"/>
          <p:cNvSpPr>
            <a:spLocks noChangeArrowheads="1"/>
          </p:cNvSpPr>
          <p:nvPr/>
        </p:nvSpPr>
        <p:spPr bwMode="auto">
          <a:xfrm>
            <a:off x="251520" y="1989138"/>
            <a:ext cx="3744416" cy="396081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9470" name="AutoShape 20"/>
          <p:cNvSpPr>
            <a:spLocks noChangeArrowheads="1"/>
          </p:cNvSpPr>
          <p:nvPr/>
        </p:nvSpPr>
        <p:spPr bwMode="auto">
          <a:xfrm>
            <a:off x="5219700" y="1989138"/>
            <a:ext cx="3672780" cy="396081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42874" y="115888"/>
            <a:ext cx="680538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 charset="0"/>
                <a:ea typeface="Osaka" charset="-128"/>
              </a:rPr>
              <a:t>The New Architect</a:t>
            </a: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imes" charset="0"/>
              <a:ea typeface="Osaka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-107950" y="692150"/>
            <a:ext cx="9359900" cy="460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u="sn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11741151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IA\JIA中央地域会\キッズフェスタ\城東小学校\第4回2012\20120624\RIMG0809.JPG"/>
          <p:cNvPicPr>
            <a:picLocks noChangeAspect="1" noChangeArrowheads="1"/>
          </p:cNvPicPr>
          <p:nvPr/>
        </p:nvPicPr>
        <p:blipFill>
          <a:blip r:embed="rId2" cstate="print"/>
          <a:srcRect l="14779"/>
          <a:stretch>
            <a:fillRect/>
          </a:stretch>
        </p:blipFill>
        <p:spPr bwMode="auto">
          <a:xfrm>
            <a:off x="0" y="41243"/>
            <a:ext cx="4356992" cy="6816757"/>
          </a:xfrm>
          <a:prstGeom prst="rect">
            <a:avLst/>
          </a:prstGeom>
          <a:noFill/>
        </p:spPr>
      </p:pic>
      <p:pic>
        <p:nvPicPr>
          <p:cNvPr id="1028" name="Picture 4" descr="D:\JIA\JIA中央地域会\キッズフェスタ\城東小学校\第4回2012\20120624\RIMG0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0"/>
            <a:ext cx="5436096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Japan Architecture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lvl="2">
              <a:lnSpc>
                <a:spcPct val="200000"/>
              </a:lnSpc>
            </a:pPr>
            <a:r>
              <a:rPr kumimoji="1" lang="en-US" altLang="ja-JP" sz="4000" dirty="0" smtClean="0"/>
              <a:t>Construction market</a:t>
            </a:r>
          </a:p>
          <a:p>
            <a:pPr lvl="2">
              <a:lnSpc>
                <a:spcPct val="200000"/>
              </a:lnSpc>
            </a:pPr>
            <a:r>
              <a:rPr lang="en-US" altLang="ja-JP" sz="4000" dirty="0" smtClean="0"/>
              <a:t>Tokyo – the largest metropolitan</a:t>
            </a:r>
            <a:endParaRPr kumimoji="1" lang="ja-JP" alt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9287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0" y="-1"/>
            <a:ext cx="9144000" cy="666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93</Words>
  <Application>Microsoft Office PowerPoint</Application>
  <PresentationFormat>画面に合わせる (4:3)</PresentationFormat>
  <Paragraphs>38</Paragraphs>
  <Slides>12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JIA current strategies 2017</vt:lpstr>
      <vt:lpstr>スライド 2</vt:lpstr>
      <vt:lpstr>スライド 3</vt:lpstr>
      <vt:lpstr>スライド 4</vt:lpstr>
      <vt:lpstr>スライド 5</vt:lpstr>
      <vt:lpstr>スライド 6</vt:lpstr>
      <vt:lpstr>Japan Architecture</vt:lpstr>
      <vt:lpstr>スライド 8</vt:lpstr>
      <vt:lpstr>スライド 9</vt:lpstr>
      <vt:lpstr>スライド 10</vt:lpstr>
      <vt:lpstr>Major issues</vt:lpstr>
      <vt:lpstr>Thank you</vt:lpstr>
    </vt:vector>
  </TitlesOfParts>
  <Company>本社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JIA current strategies 2013</dc:title>
  <dc:creator>FUJINUMA</dc:creator>
  <cp:lastModifiedBy>FUJINUMA</cp:lastModifiedBy>
  <cp:revision>32</cp:revision>
  <dcterms:created xsi:type="dcterms:W3CDTF">2013-08-31T07:17:45Z</dcterms:created>
  <dcterms:modified xsi:type="dcterms:W3CDTF">2017-05-23T08:43:21Z</dcterms:modified>
</cp:coreProperties>
</file>