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92" r:id="rId2"/>
  </p:sldMasterIdLst>
  <p:notesMasterIdLst>
    <p:notesMasterId r:id="rId24"/>
  </p:notesMasterIdLst>
  <p:sldIdLst>
    <p:sldId id="256" r:id="rId3"/>
    <p:sldId id="277" r:id="rId4"/>
    <p:sldId id="286" r:id="rId5"/>
    <p:sldId id="276" r:id="rId6"/>
    <p:sldId id="257" r:id="rId7"/>
    <p:sldId id="258" r:id="rId8"/>
    <p:sldId id="261" r:id="rId9"/>
    <p:sldId id="282" r:id="rId10"/>
    <p:sldId id="281" r:id="rId11"/>
    <p:sldId id="283" r:id="rId12"/>
    <p:sldId id="284" r:id="rId13"/>
    <p:sldId id="260" r:id="rId14"/>
    <p:sldId id="263" r:id="rId15"/>
    <p:sldId id="264" r:id="rId16"/>
    <p:sldId id="265" r:id="rId17"/>
    <p:sldId id="267" r:id="rId18"/>
    <p:sldId id="268" r:id="rId19"/>
    <p:sldId id="271" r:id="rId20"/>
    <p:sldId id="273" r:id="rId21"/>
    <p:sldId id="285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1FF"/>
    <a:srgbClr val="99CCFF"/>
    <a:srgbClr val="6699FF"/>
    <a:srgbClr val="3399FF"/>
    <a:srgbClr val="0000FF"/>
    <a:srgbClr val="D5F4FF"/>
    <a:srgbClr val="CCFFFF"/>
    <a:srgbClr val="B2D2F8"/>
    <a:srgbClr val="F5EF7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>
        <p:scale>
          <a:sx n="80" d="100"/>
          <a:sy n="80" d="100"/>
        </p:scale>
        <p:origin x="-88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B19DC-67D3-4140-8552-68792AF5BEC5}" type="datetimeFigureOut">
              <a:rPr lang="en-MY" smtClean="0"/>
              <a:t>22/5/2017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A36A7-4358-47CB-BCEE-0465EA3CCF5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35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A36A7-4358-47CB-BCEE-0465EA3CCF53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355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FAC59-C82B-454C-B225-512E3FE2E26F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455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FAC59-C82B-454C-B225-512E3FE2E26F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756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FAC59-C82B-454C-B225-512E3FE2E26F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727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250" name="Rectangle 426" descr="Large grid"/>
          <p:cNvSpPr>
            <a:spLocks noChangeArrowheads="1"/>
          </p:cNvSpPr>
          <p:nvPr/>
        </p:nvSpPr>
        <p:spPr bwMode="auto">
          <a:xfrm>
            <a:off x="0" y="5373688"/>
            <a:ext cx="9144000" cy="1484312"/>
          </a:xfrm>
          <a:prstGeom prst="rect">
            <a:avLst/>
          </a:prstGeom>
          <a:pattFill prst="lgGrid">
            <a:fgClr>
              <a:srgbClr val="FFFFFF"/>
            </a:fgClr>
            <a:bgClr>
              <a:srgbClr val="EAEAEA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grpSp>
        <p:nvGrpSpPr>
          <p:cNvPr id="1102249" name="Group 425"/>
          <p:cNvGrpSpPr>
            <a:grpSpLocks/>
          </p:cNvGrpSpPr>
          <p:nvPr/>
        </p:nvGrpSpPr>
        <p:grpSpPr bwMode="auto">
          <a:xfrm>
            <a:off x="0" y="5373688"/>
            <a:ext cx="9144000" cy="1484312"/>
            <a:chOff x="0" y="3397"/>
            <a:chExt cx="5760" cy="936"/>
          </a:xfrm>
        </p:grpSpPr>
        <p:sp>
          <p:nvSpPr>
            <p:cNvPr id="1102205" name="Rectangle 381"/>
            <p:cNvSpPr>
              <a:spLocks noChangeArrowheads="1"/>
            </p:cNvSpPr>
            <p:nvPr userDrawn="1"/>
          </p:nvSpPr>
          <p:spPr bwMode="auto">
            <a:xfrm>
              <a:off x="0" y="4146"/>
              <a:ext cx="5760" cy="187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0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102206" name="Rectangle 382"/>
            <p:cNvSpPr>
              <a:spLocks noChangeArrowheads="1"/>
            </p:cNvSpPr>
            <p:nvPr userDrawn="1"/>
          </p:nvSpPr>
          <p:spPr bwMode="auto">
            <a:xfrm>
              <a:off x="0" y="3959"/>
              <a:ext cx="5760" cy="187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0000"/>
                  </a:schemeClr>
                </a:gs>
                <a:gs pos="100000">
                  <a:schemeClr val="accent2">
                    <a:alpha val="8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102207" name="Rectangle 383"/>
            <p:cNvSpPr>
              <a:spLocks noChangeArrowheads="1"/>
            </p:cNvSpPr>
            <p:nvPr userDrawn="1"/>
          </p:nvSpPr>
          <p:spPr bwMode="auto">
            <a:xfrm>
              <a:off x="0" y="3772"/>
              <a:ext cx="5760" cy="187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0000"/>
                  </a:schemeClr>
                </a:gs>
                <a:gs pos="100000">
                  <a:schemeClr val="accent2">
                    <a:alpha val="60001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102208" name="Rectangle 384"/>
            <p:cNvSpPr>
              <a:spLocks noChangeArrowheads="1"/>
            </p:cNvSpPr>
            <p:nvPr userDrawn="1"/>
          </p:nvSpPr>
          <p:spPr bwMode="auto">
            <a:xfrm>
              <a:off x="0" y="3583"/>
              <a:ext cx="5760" cy="188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0000"/>
                  </a:schemeClr>
                </a:gs>
                <a:gs pos="100000">
                  <a:schemeClr val="accent2">
                    <a:alpha val="3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102209" name="Rectangle 385"/>
            <p:cNvSpPr>
              <a:spLocks noChangeArrowheads="1"/>
            </p:cNvSpPr>
            <p:nvPr userDrawn="1"/>
          </p:nvSpPr>
          <p:spPr bwMode="auto">
            <a:xfrm>
              <a:off x="0" y="3397"/>
              <a:ext cx="5760" cy="187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</p:grpSp>
      <p:sp>
        <p:nvSpPr>
          <p:cNvPr id="1102200" name="Rectangle 376" descr="1"/>
          <p:cNvSpPr>
            <a:spLocks noChangeArrowheads="1"/>
          </p:cNvSpPr>
          <p:nvPr/>
        </p:nvSpPr>
        <p:spPr bwMode="auto">
          <a:xfrm>
            <a:off x="0" y="2708275"/>
            <a:ext cx="9144000" cy="2665413"/>
          </a:xfrm>
          <a:prstGeom prst="rect">
            <a:avLst/>
          </a:prstGeom>
          <a:blipFill dpi="0" rotWithShape="1">
            <a:blip r:embed="rId2"/>
            <a:srcRect/>
            <a:stretch>
              <a:fillRect b="-763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1018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4067175" y="5661025"/>
            <a:ext cx="4895850" cy="396875"/>
          </a:xfrm>
        </p:spPr>
        <p:txBody>
          <a:bodyPr>
            <a:spAutoFit/>
          </a:bodyPr>
          <a:lstStyle>
            <a:lvl1pPr marL="0" indent="0" algn="r">
              <a:buFont typeface="Wingdings" pitchFamily="2" charset="2"/>
              <a:buNone/>
              <a:defRPr sz="2000" b="1" i="1"/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1102247" name="Rectangle 423"/>
          <p:cNvSpPr>
            <a:spLocks noChangeArrowheads="1"/>
          </p:cNvSpPr>
          <p:nvPr/>
        </p:nvSpPr>
        <p:spPr bwMode="auto">
          <a:xfrm>
            <a:off x="0" y="5300663"/>
            <a:ext cx="9144000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102248" name="Rectangle 424"/>
          <p:cNvSpPr>
            <a:spLocks noChangeArrowheads="1"/>
          </p:cNvSpPr>
          <p:nvPr/>
        </p:nvSpPr>
        <p:spPr bwMode="auto">
          <a:xfrm>
            <a:off x="0" y="2644775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102113" name="Rectangle 289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04137" cy="1511300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0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84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18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11018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56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5" y="188913"/>
            <a:ext cx="190817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88913"/>
            <a:ext cx="5572125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609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56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76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557338"/>
            <a:ext cx="35956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59568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86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79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39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3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25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82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CC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280" name="Rectangle 480" descr="Large grid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pattFill prst="lgGrid">
            <a:fgClr>
              <a:srgbClr val="FFFFFF"/>
            </a:fgClr>
            <a:bgClr>
              <a:srgbClr val="EAEAEA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grpSp>
        <p:nvGrpSpPr>
          <p:cNvPr id="1101274" name="Group 474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3397"/>
            <a:chExt cx="5760" cy="936"/>
          </a:xfrm>
        </p:grpSpPr>
        <p:sp>
          <p:nvSpPr>
            <p:cNvPr id="1101275" name="Rectangle 475"/>
            <p:cNvSpPr>
              <a:spLocks noChangeArrowheads="1"/>
            </p:cNvSpPr>
            <p:nvPr userDrawn="1"/>
          </p:nvSpPr>
          <p:spPr bwMode="auto">
            <a:xfrm>
              <a:off x="0" y="4146"/>
              <a:ext cx="5760" cy="18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>
                    <a:alpha val="30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101276" name="Rectangle 476"/>
            <p:cNvSpPr>
              <a:spLocks noChangeArrowheads="1"/>
            </p:cNvSpPr>
            <p:nvPr userDrawn="1"/>
          </p:nvSpPr>
          <p:spPr bwMode="auto">
            <a:xfrm>
              <a:off x="0" y="3959"/>
              <a:ext cx="5760" cy="187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50000">
                  <a:schemeClr val="bg1">
                    <a:alpha val="30000"/>
                  </a:schemeClr>
                </a:gs>
                <a:gs pos="100000">
                  <a:schemeClr val="accent2">
                    <a:alpha val="8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101277" name="Rectangle 477"/>
            <p:cNvSpPr>
              <a:spLocks noChangeArrowheads="1"/>
            </p:cNvSpPr>
            <p:nvPr userDrawn="1"/>
          </p:nvSpPr>
          <p:spPr bwMode="auto">
            <a:xfrm>
              <a:off x="0" y="3772"/>
              <a:ext cx="5760" cy="187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60001"/>
                  </a:schemeClr>
                </a:gs>
                <a:gs pos="50000">
                  <a:schemeClr val="bg1">
                    <a:alpha val="30000"/>
                  </a:schemeClr>
                </a:gs>
                <a:gs pos="100000">
                  <a:schemeClr val="accent2">
                    <a:alpha val="60001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101278" name="Rectangle 478"/>
            <p:cNvSpPr>
              <a:spLocks noChangeArrowheads="1"/>
            </p:cNvSpPr>
            <p:nvPr userDrawn="1"/>
          </p:nvSpPr>
          <p:spPr bwMode="auto">
            <a:xfrm>
              <a:off x="0" y="3583"/>
              <a:ext cx="5760" cy="188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39999"/>
                  </a:schemeClr>
                </a:gs>
                <a:gs pos="50000">
                  <a:schemeClr val="bg1">
                    <a:alpha val="30000"/>
                  </a:schemeClr>
                </a:gs>
                <a:gs pos="100000">
                  <a:schemeClr val="accent2">
                    <a:alpha val="3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101279" name="Rectangle 479"/>
            <p:cNvSpPr>
              <a:spLocks noChangeArrowheads="1"/>
            </p:cNvSpPr>
            <p:nvPr userDrawn="1"/>
          </p:nvSpPr>
          <p:spPr bwMode="auto">
            <a:xfrm>
              <a:off x="0" y="3397"/>
              <a:ext cx="5760" cy="187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50000">
                  <a:schemeClr val="bg1">
                    <a:alpha val="3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</p:grp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557338"/>
            <a:ext cx="73437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100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021388"/>
            <a:ext cx="5143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effectLst/>
              </a:defRPr>
            </a:lvl1pPr>
          </a:lstStyle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88913"/>
            <a:ext cx="76327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101271" name="Rectangle 471"/>
          <p:cNvSpPr>
            <a:spLocks noChangeArrowheads="1"/>
          </p:cNvSpPr>
          <p:nvPr/>
        </p:nvSpPr>
        <p:spPr bwMode="auto">
          <a:xfrm>
            <a:off x="0" y="981075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0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0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0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08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0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08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0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08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0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08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0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08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0802" grpId="0"/>
    </p:bld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chemeClr val="folHlink"/>
          </a:solidFill>
          <a:latin typeface="Arial" charset="0"/>
          <a:ea typeface="굴림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chemeClr val="folHlink"/>
          </a:solidFill>
          <a:latin typeface="Arial" charset="0"/>
          <a:ea typeface="굴림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chemeClr val="folHlink"/>
          </a:solidFill>
          <a:latin typeface="Arial" charset="0"/>
          <a:ea typeface="굴림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chemeClr val="folHlink"/>
          </a:solidFill>
          <a:latin typeface="Arial" charset="0"/>
          <a:ea typeface="굴림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chemeClr val="folHlink"/>
          </a:solidFill>
          <a:latin typeface="Arial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chemeClr val="folHlink"/>
          </a:solidFill>
          <a:latin typeface="Arial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chemeClr val="folHlink"/>
          </a:solidFill>
          <a:latin typeface="Arial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4000" b="1" i="1">
          <a:solidFill>
            <a:schemeClr val="folHlink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8BD3F33-E2B1-448E-9E61-4186A8DEAAC7}" type="slidenum">
              <a:rPr lang="en-MY" smtClean="0"/>
              <a:t>‹#›</a:t>
            </a:fld>
            <a:endParaRPr lang="en-MY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8" y="116632"/>
            <a:ext cx="8284672" cy="53852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11044" y="-99392"/>
            <a:ext cx="7772400" cy="864096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ACCP COUNTRY REPORT 2017</a:t>
            </a:r>
            <a:endParaRPr lang="en-US" sz="40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54908" y="5341055"/>
            <a:ext cx="8284672" cy="140031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Prepared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by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: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00" dirty="0" err="1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Ar</a:t>
            </a:r>
            <a:r>
              <a:rPr lang="en-US" sz="380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ea typeface="Adobe Gothic Std B"/>
                <a:cs typeface="Arial" panose="020B0604020202020204" pitchFamily="34" charset="0"/>
              </a:rPr>
              <a:t>S.THIRILOGACHANDRAN</a:t>
            </a:r>
          </a:p>
          <a:p>
            <a:endParaRPr lang="en-US" sz="7200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1026" name="Picture 2" descr="C:\Users\TLC001\Pictures\pam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08" y="5962815"/>
            <a:ext cx="4248472" cy="6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1052736"/>
            <a:ext cx="5755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  <a:endParaRPr lang="en-MY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349658"/>
            <a:ext cx="8534400" cy="57606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Adobe Fan Heiti Std B" pitchFamily="34" charset="-128"/>
                <a:ea typeface="Adobe Fan Heiti Std B" pitchFamily="34" charset="-128"/>
              </a:rPr>
            </a:br>
            <a:r>
              <a:rPr lang="en-MY" sz="3600" dirty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TYPE OF ARCHITECTURAL PRACTICE ENTITY</a:t>
            </a:r>
            <a:endParaRPr lang="en-US" sz="3600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81062636"/>
              </p:ext>
            </p:extLst>
          </p:nvPr>
        </p:nvGraphicFramePr>
        <p:xfrm>
          <a:off x="323528" y="1141746"/>
          <a:ext cx="8496944" cy="4663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1800200"/>
                <a:gridCol w="936104"/>
                <a:gridCol w="1080120"/>
                <a:gridCol w="936104"/>
                <a:gridCol w="1152128"/>
                <a:gridCol w="864096"/>
                <a:gridCol w="1152128"/>
              </a:tblGrid>
              <a:tr h="722050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NO.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TYPE OF ENTITY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As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 at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August 2015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 As at September 2016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As at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May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 2017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</a:tr>
              <a:tr h="532037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TOTAL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PERCENTAGE (%)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TOTAL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PERCENTAGE (%)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TOTAL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PERCENTAGE (%)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205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1.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Sole</a:t>
                      </a:r>
                      <a:r>
                        <a:rPr lang="en-US" sz="1600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Proprietorship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1,129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74.9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1,147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74.2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1,154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75.1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65685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2.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Partnership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93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6.2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96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6.2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87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5.7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65423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3.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Body Corporate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246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16.3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258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16.7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254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16.5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72205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Multi Disciplinary</a:t>
                      </a:r>
                      <a:r>
                        <a:rPr lang="en-US" sz="1600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Practice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40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2.6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44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2.9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42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2.7</a:t>
                      </a:r>
                      <a:endParaRPr lang="en-US" sz="16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654238">
                <a:tc>
                  <a:txBody>
                    <a:bodyPr/>
                    <a:lstStyle/>
                    <a:p>
                      <a:endParaRPr lang="en-US" sz="16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Main</a:t>
                      </a:r>
                      <a:r>
                        <a:rPr lang="en-US" sz="1600" baseline="0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  Total</a:t>
                      </a:r>
                      <a:endParaRPr lang="en-US" sz="16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1,508</a:t>
                      </a:r>
                      <a:endParaRPr lang="en-US" sz="16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100</a:t>
                      </a:r>
                      <a:endParaRPr lang="en-US" sz="16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1,545</a:t>
                      </a:r>
                      <a:endParaRPr lang="en-US" sz="16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100</a:t>
                      </a:r>
                      <a:endParaRPr lang="en-US" sz="16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1,537</a:t>
                      </a:r>
                      <a:endParaRPr lang="en-US" sz="16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100</a:t>
                      </a:r>
                      <a:endParaRPr lang="en-US" sz="16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756792" y="6038290"/>
            <a:ext cx="6096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latin typeface="Arial Narrow" pitchFamily="34" charset="0"/>
              </a:rPr>
              <a:t>Source: </a:t>
            </a:r>
            <a:r>
              <a:rPr lang="en-US" sz="1400" i="1" dirty="0" err="1" smtClean="0">
                <a:latin typeface="Arial Narrow" pitchFamily="34" charset="0"/>
              </a:rPr>
              <a:t>Lembaga</a:t>
            </a:r>
            <a:r>
              <a:rPr lang="en-US" sz="1400" i="1" dirty="0" smtClean="0">
                <a:latin typeface="Arial Narrow" pitchFamily="34" charset="0"/>
              </a:rPr>
              <a:t>  </a:t>
            </a:r>
            <a:r>
              <a:rPr lang="en-US" sz="1400" i="1" dirty="0" err="1" smtClean="0">
                <a:latin typeface="Arial Narrow" pitchFamily="34" charset="0"/>
              </a:rPr>
              <a:t>Arkitek</a:t>
            </a:r>
            <a:r>
              <a:rPr lang="en-US" sz="1400" i="1" dirty="0" smtClean="0">
                <a:latin typeface="Arial Narrow" pitchFamily="34" charset="0"/>
              </a:rPr>
              <a:t> Malaysia</a:t>
            </a:r>
            <a:endParaRPr lang="en-US" sz="14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" y="332656"/>
            <a:ext cx="9036496" cy="7200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2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br>
              <a:rPr lang="en-US" sz="22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</a:br>
            <a:r>
              <a:rPr lang="en-US" sz="22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22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VALUE OF CONSTRUCTION WORK DONE BY TYPE OF ACTIVITY,</a:t>
            </a:r>
            <a:br>
              <a:rPr lang="en-US" sz="22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22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Q1 2014 - Q1 2015</a:t>
            </a:r>
            <a:endParaRPr lang="en-US" sz="2200" b="1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371594"/>
              </p:ext>
            </p:extLst>
          </p:nvPr>
        </p:nvGraphicFramePr>
        <p:xfrm>
          <a:off x="251520" y="1196752"/>
          <a:ext cx="8712967" cy="150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7"/>
                <a:gridCol w="1080120"/>
                <a:gridCol w="432048"/>
                <a:gridCol w="1080120"/>
                <a:gridCol w="504056"/>
                <a:gridCol w="1080120"/>
                <a:gridCol w="504056"/>
                <a:gridCol w="1008112"/>
                <a:gridCol w="576064"/>
                <a:gridCol w="1065860"/>
                <a:gridCol w="590324"/>
              </a:tblGrid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dobe Fan Heiti Std B" pitchFamily="34" charset="-128"/>
                          <a:ea typeface="Adobe Fan Heiti Std B" pitchFamily="34" charset="-128"/>
                        </a:rPr>
                        <a:t>Quarters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4053" marR="94053"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Total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4053" marR="94053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Residential Buildings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4053" marR="9405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Non-Residential Buildings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4053" marR="9405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Civil Engineering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4053" marR="94053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Specials Trades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4053" marR="94053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dobe Fan Heiti Std B" pitchFamily="34" charset="-128"/>
                          <a:ea typeface="Adobe Fan Heiti Std B" pitchFamily="34" charset="-128"/>
                        </a:rPr>
                        <a:t>Value of Construction Work Done 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dobe Fan Heiti Std B" pitchFamily="34" charset="-128"/>
                          <a:ea typeface="Adobe Fan Heiti Std B" pitchFamily="34" charset="-128"/>
                        </a:rPr>
                        <a:t>(RM Million)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4053" marR="940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4053" marR="940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dobe Fan Heiti Std B" pitchFamily="34" charset="-128"/>
                          <a:ea typeface="Adobe Fan Heiti Std B" pitchFamily="34" charset="-128"/>
                        </a:rPr>
                        <a:t>Value of Construction Work Done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dobe Fan Heiti Std B" pitchFamily="34" charset="-128"/>
                          <a:ea typeface="Adobe Fan Heiti Std B" pitchFamily="34" charset="-128"/>
                        </a:rPr>
                        <a:t>(RM Million)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dobe Fan Heiti Std B" pitchFamily="34" charset="-128"/>
                        <a:ea typeface="Adobe Fan Heiti Std B" pitchFamily="34" charset="-128"/>
                        <a:cs typeface="+mn-cs"/>
                      </a:endParaRPr>
                    </a:p>
                  </a:txBody>
                  <a:tcPr marL="94053" marR="9405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4053" marR="9405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dobe Fan Heiti Std B" pitchFamily="34" charset="-128"/>
                          <a:ea typeface="Adobe Fan Heiti Std B" pitchFamily="34" charset="-128"/>
                        </a:rPr>
                        <a:t>Value of Construction Work Done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dobe Fan Heiti Std B" pitchFamily="34" charset="-128"/>
                          <a:ea typeface="Adobe Fan Heiti Std B" pitchFamily="34" charset="-128"/>
                        </a:rPr>
                        <a:t>(RM Million)</a:t>
                      </a:r>
                    </a:p>
                  </a:txBody>
                  <a:tcPr marL="94053" marR="9405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4053" marR="9405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dobe Fan Heiti Std B" pitchFamily="34" charset="-128"/>
                          <a:ea typeface="Adobe Fan Heiti Std B" pitchFamily="34" charset="-128"/>
                        </a:rPr>
                        <a:t>Value of Construction Work Done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dobe Fan Heiti Std B" pitchFamily="34" charset="-128"/>
                          <a:ea typeface="Adobe Fan Heiti Std B" pitchFamily="34" charset="-128"/>
                        </a:rPr>
                        <a:t>(RM Million)</a:t>
                      </a: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dobe Fan Heiti Std B" pitchFamily="34" charset="-128"/>
                        <a:ea typeface="Adobe Fan Heiti Std B" pitchFamily="34" charset="-128"/>
                        <a:cs typeface="+mn-cs"/>
                      </a:endParaRPr>
                    </a:p>
                  </a:txBody>
                  <a:tcPr marL="94053" marR="940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%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4053" marR="940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dobe Fan Heiti Std B" pitchFamily="34" charset="-128"/>
                          <a:ea typeface="Adobe Fan Heiti Std B" pitchFamily="34" charset="-128"/>
                        </a:rPr>
                        <a:t>Value of Construction Work Done (RM Million)</a:t>
                      </a: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dobe Fan Heiti Std B" pitchFamily="34" charset="-128"/>
                        <a:ea typeface="Adobe Fan Heiti Std B" pitchFamily="34" charset="-128"/>
                        <a:cs typeface="+mn-cs"/>
                      </a:endParaRPr>
                    </a:p>
                  </a:txBody>
                  <a:tcPr marL="94053" marR="9405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%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4053" marR="9405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Q1/15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053" marR="9405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28,741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053" marR="94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100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053" marR="9405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8,606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053" marR="9405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29.9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053" marR="9405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10,006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053" marR="9405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34.8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053" marR="9405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8,753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053" marR="94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30.5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053" marR="9405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1,376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053" marR="94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4.8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053" marR="94053"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695418"/>
              </p:ext>
            </p:extLst>
          </p:nvPr>
        </p:nvGraphicFramePr>
        <p:xfrm>
          <a:off x="251520" y="3140968"/>
          <a:ext cx="8712968" cy="3165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431"/>
                <a:gridCol w="1071267"/>
                <a:gridCol w="448574"/>
                <a:gridCol w="1051199"/>
                <a:gridCol w="499924"/>
                <a:gridCol w="1071267"/>
                <a:gridCol w="499924"/>
                <a:gridCol w="1071267"/>
                <a:gridCol w="499924"/>
                <a:gridCol w="1071267"/>
                <a:gridCol w="499924"/>
              </a:tblGrid>
              <a:tr h="421023">
                <a:tc rowSpan="2"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Quarters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Total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Residential Buildings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Non-Residential Buildings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Civil Engineering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Specials Trades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24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Value of Construction Work Done 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(RM Million)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%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dobe Fan Heiti Std B" pitchFamily="34" charset="-128"/>
                          <a:ea typeface="Adobe Fan Heiti Std B" pitchFamily="34" charset="-128"/>
                        </a:rPr>
                        <a:t>Value of Construction Work Done (RM Million)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dobe Fan Heiti Std B" pitchFamily="34" charset="-128"/>
                        <a:ea typeface="Adobe Fan Heiti Std B" pitchFamily="34" charset="-128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dobe Fan Heiti Std B" pitchFamily="34" charset="-128"/>
                          <a:ea typeface="Adobe Fan Heiti Std B" pitchFamily="34" charset="-128"/>
                        </a:rPr>
                        <a:t>Value of Construction Work Done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dobe Fan Heiti Std B" pitchFamily="34" charset="-128"/>
                          <a:ea typeface="Adobe Fan Heiti Std B" pitchFamily="34" charset="-128"/>
                        </a:rPr>
                        <a:t>(RM Million)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dobe Fan Heiti Std B" pitchFamily="34" charset="-128"/>
                          <a:ea typeface="Adobe Fan Heiti Std B" pitchFamily="34" charset="-128"/>
                        </a:rPr>
                        <a:t>Value of Construction Work Done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dobe Fan Heiti Std B" pitchFamily="34" charset="-128"/>
                          <a:ea typeface="Adobe Fan Heiti Std B" pitchFamily="34" charset="-128"/>
                        </a:rPr>
                        <a:t>(RM Million)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%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dobe Fan Heiti Std B" pitchFamily="34" charset="-128"/>
                          <a:ea typeface="Adobe Fan Heiti Std B" pitchFamily="34" charset="-128"/>
                        </a:rPr>
                        <a:t>Value of Construction Work Done (RM Million)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%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98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Q4/14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27,099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100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8,059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29.7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9,382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34.6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8,285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30.6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1,373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5.1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</a:tr>
              <a:tr h="33798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Q3/14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25,301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100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7,598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30.0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8,724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34.5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7,838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31.0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1,141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4.5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</a:tr>
              <a:tr h="33798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Q2/14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25,173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100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7,657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30.4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8,157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32.4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8,167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32.4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1,192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4.7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</a:tr>
              <a:tr h="33798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Q1/14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24,973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100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7,202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28.8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8,052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32.2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8,399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33.6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1,320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5.3</a:t>
                      </a:r>
                      <a:endParaRPr lang="en-US" sz="11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/>
                </a:tc>
              </a:tr>
              <a:tr h="586425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Total</a:t>
                      </a:r>
                      <a:r>
                        <a:rPr lang="en-US" sz="1100" b="1" baseline="0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  2014</a:t>
                      </a:r>
                      <a:endParaRPr lang="en-US" sz="11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102,546</a:t>
                      </a:r>
                      <a:endParaRPr lang="en-US" sz="11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100</a:t>
                      </a:r>
                      <a:endParaRPr lang="en-US" sz="11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30,516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29.8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34,315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33.5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32,689</a:t>
                      </a:r>
                      <a:endParaRPr lang="en-US" sz="11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31.8</a:t>
                      </a:r>
                      <a:endParaRPr lang="en-US" sz="11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5,026</a:t>
                      </a:r>
                      <a:endParaRPr lang="en-US" sz="11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4.9</a:t>
                      </a:r>
                    </a:p>
                    <a:p>
                      <a:pPr algn="r"/>
                      <a:endParaRPr lang="en-US" sz="1100" b="1" dirty="0" smtClean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  <a:p>
                      <a:pPr algn="r"/>
                      <a:endParaRPr lang="en-US" sz="11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27784" y="6521335"/>
            <a:ext cx="44196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  <a:cs typeface="Arabic Typesetting" pitchFamily="66" charset="-78"/>
              </a:rPr>
              <a:t>Source: </a:t>
            </a:r>
            <a:r>
              <a:rPr lang="en-US" sz="1400" b="1" i="1" dirty="0" err="1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  <a:cs typeface="Arabic Typesetting" pitchFamily="66" charset="-78"/>
              </a:rPr>
              <a:t>Jabatan</a:t>
            </a:r>
            <a:r>
              <a:rPr lang="en-US" sz="1400" b="1" i="1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  <a:cs typeface="Arabic Typesetting" pitchFamily="66" charset="-78"/>
              </a:rPr>
              <a:t> Perangkaan Malaysia</a:t>
            </a:r>
            <a:endParaRPr lang="en-US" sz="1400" b="1" i="1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93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912768" cy="57670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3.0 PROFESSIONAL PRACTICE </a:t>
            </a:r>
            <a:r>
              <a:rPr lang="en-US" sz="2800" dirty="0" smtClean="0">
                <a:solidFill>
                  <a:srgbClr val="0070C0"/>
                </a:solidFill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Adobe Fan Heiti Std B" pitchFamily="34" charset="-128"/>
                <a:ea typeface="Adobe Fan Heiti Std B" pitchFamily="34" charset="-128"/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COMMITTEE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– VISION &amp; MISON</a:t>
            </a:r>
            <a:endParaRPr lang="en-MY" sz="2400" dirty="0">
              <a:solidFill>
                <a:schemeClr val="tx2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80919" cy="4104456"/>
          </a:xfrm>
        </p:spPr>
        <p:txBody>
          <a:bodyPr>
            <a:normAutofit/>
          </a:bodyPr>
          <a:lstStyle/>
          <a:p>
            <a:pPr lvl="0" algn="just"/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To address current issues and challenges 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affecting </a:t>
            </a:r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the Architectural practice and 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profession.</a:t>
            </a:r>
          </a:p>
          <a:p>
            <a:pPr marL="0" lvl="0" indent="0" algn="just">
              <a:buNone/>
            </a:pPr>
            <a:endParaRPr lang="en-MY" sz="800" b="1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 algn="just"/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To uphold and upgrade PAM image to be leader in the building 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industry.</a:t>
            </a:r>
          </a:p>
          <a:p>
            <a:pPr lvl="0" algn="just"/>
            <a:endParaRPr lang="en-MY" sz="800" b="1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 algn="just"/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To empower members and expand marketing 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initiatives</a:t>
            </a:r>
          </a:p>
          <a:p>
            <a:pPr marL="0" lvl="0" indent="0" algn="just">
              <a:buNone/>
            </a:pPr>
            <a:endParaRPr lang="en-MY" sz="800" b="1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 algn="just"/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To promote the professional contribution solving many of today’s economic, social and 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environmental </a:t>
            </a:r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challenges.</a:t>
            </a:r>
          </a:p>
          <a:p>
            <a:pPr algn="just"/>
            <a:endParaRPr lang="en-MY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0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22" cy="720725"/>
          </a:xfrm>
        </p:spPr>
        <p:txBody>
          <a:bodyPr>
            <a:normAutofit fontScale="90000"/>
          </a:bodyPr>
          <a:lstStyle/>
          <a:p>
            <a:pPr marL="722313" indent="-722313"/>
            <a:r>
              <a:rPr lang="en-US" sz="32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4.0 PROFESSIONAL PRACTICE FORUM/ CPD</a:t>
            </a:r>
            <a:endParaRPr lang="en-MY" sz="3200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08912" cy="56886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MY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PPC of PAM organised two full day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forum this </a:t>
            </a:r>
            <a:r>
              <a:rPr lang="en-MY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year. The forum covers topic related to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professional </a:t>
            </a:r>
            <a:r>
              <a:rPr lang="en-MY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practice. The objective is to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enhance </a:t>
            </a:r>
            <a:r>
              <a:rPr lang="en-MY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and strengthen members’ capacity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in </a:t>
            </a:r>
            <a:r>
              <a:rPr lang="en-MY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all practice matter. In addition to this,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CPD </a:t>
            </a:r>
            <a:r>
              <a:rPr lang="en-MY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programme are also held every month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on </a:t>
            </a:r>
            <a:r>
              <a:rPr lang="en-MY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practice matter and current issues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.</a:t>
            </a:r>
          </a:p>
          <a:p>
            <a:pPr marL="0" indent="0" algn="just">
              <a:buNone/>
            </a:pPr>
            <a:endParaRPr lang="en-MY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Forum 7.0 – 12/08/2015 - “ARCHITECT’S  FEES: ISSUES CHALLENGES AND WAY FORWARD”.</a:t>
            </a:r>
          </a:p>
          <a:p>
            <a:pPr marL="0" indent="0">
              <a:buNone/>
            </a:pPr>
            <a:endParaRPr lang="en-MY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Forum 8.0 –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10/12/2015 -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“OSC 3.0: </a:t>
            </a:r>
            <a:r>
              <a:rPr lang="en-MY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ISSUES CHALLENGES AND WAY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FORWARD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.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Forum 9.0 – 03/12/2016 – “ART OF ARCHITECTURE BUSINESS”</a:t>
            </a:r>
            <a:endParaRPr lang="en-MY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en-MY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r>
              <a:rPr lang="en-MY" sz="2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CPD</a:t>
            </a:r>
          </a:p>
          <a:p>
            <a:pPr>
              <a:buFontTx/>
              <a:buChar char="-"/>
            </a:pP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PAM CENTRE – 24 CPD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Lectures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for 2016.</a:t>
            </a:r>
          </a:p>
          <a:p>
            <a:pPr>
              <a:buFontTx/>
              <a:buChar char="-"/>
            </a:pP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Chapter          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–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 4 CPD each from PAM HQ.</a:t>
            </a:r>
          </a:p>
          <a:p>
            <a:pPr marL="1371600" lvl="3" indent="0">
              <a:buNone/>
            </a:pP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       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–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 4-8 </a:t>
            </a:r>
            <a:r>
              <a:rPr lang="en-MY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CPD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organised by </a:t>
            </a:r>
            <a:r>
              <a:rPr lang="en-MY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chapters.</a:t>
            </a:r>
          </a:p>
          <a:p>
            <a:pPr marL="1371600" lvl="3" indent="0">
              <a:buNone/>
            </a:pPr>
            <a:endParaRPr lang="en-US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1371600" lvl="3" indent="0">
              <a:buNone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CPD Requirement for renewal of registration with the Board       of Architects - 10 CPD points. Architects above 65 – 5 CPD</a:t>
            </a:r>
            <a:endParaRPr lang="en-MY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MY" sz="2200" dirty="0">
              <a:ea typeface="Adobe Fan Heiti Std B"/>
            </a:endParaRPr>
          </a:p>
        </p:txBody>
      </p:sp>
    </p:spTree>
    <p:extLst>
      <p:ext uri="{BB962C8B-B14F-4D97-AF65-F5344CB8AC3E}">
        <p14:creationId xmlns:p14="http://schemas.microsoft.com/office/powerpoint/2010/main" val="36397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8680" y="188640"/>
            <a:ext cx="10081120" cy="1080765"/>
          </a:xfrm>
        </p:spPr>
        <p:txBody>
          <a:bodyPr>
            <a:normAutofit fontScale="90000"/>
          </a:bodyPr>
          <a:lstStyle/>
          <a:p>
            <a:pPr marL="722313" indent="-722313">
              <a:lnSpc>
                <a:spcPct val="10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</a:br>
            <a:r>
              <a:rPr lang="en-US" sz="3200" dirty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5.0 REPRESENTATIVES IN MINISTRIES &amp; </a:t>
            </a:r>
            <a:r>
              <a:rPr lang="en-US" sz="32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</a:br>
            <a:r>
              <a:rPr lang="en-US" sz="32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GOVERNMENT </a:t>
            </a:r>
            <a:r>
              <a:rPr lang="en-US" sz="32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AGENCIES</a:t>
            </a:r>
            <a:endParaRPr lang="en-MY" sz="3200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50077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PPC committee members also continue to 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represent </a:t>
            </a:r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PAM on the various committee and 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meetings </a:t>
            </a:r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called by relevant Ministries and 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Government </a:t>
            </a:r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Agencies 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like:-</a:t>
            </a:r>
          </a:p>
          <a:p>
            <a:pPr algn="just">
              <a:buFont typeface="Wingdings" pitchFamily="2" charset="2"/>
              <a:buChar char="§"/>
            </a:pP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Construction Industry Development Board (CIDB)</a:t>
            </a:r>
            <a:endParaRPr lang="en-MY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just">
              <a:buFont typeface="Wingdings" pitchFamily="2" charset="2"/>
              <a:buChar char="§"/>
            </a:pP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Scientific and Industrial Research Institute of Malaysia (SIRIM)</a:t>
            </a:r>
            <a:endParaRPr lang="en-MY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just">
              <a:buFont typeface="Wingdings" pitchFamily="2" charset="2"/>
              <a:buChar char="§"/>
            </a:pP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Ministry </a:t>
            </a:r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of Housing and Local 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Government</a:t>
            </a:r>
            <a:endParaRPr lang="en-MY" b="1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just">
              <a:buFont typeface="Wingdings" pitchFamily="2" charset="2"/>
              <a:buChar char="§"/>
            </a:pP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Fire </a:t>
            </a:r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Services Department (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BOMBA)</a:t>
            </a:r>
          </a:p>
          <a:p>
            <a:pPr algn="just">
              <a:buFont typeface="Wingdings" pitchFamily="2" charset="2"/>
              <a:buChar char="§"/>
            </a:pP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Ministry of International Trade and Industry (MITI)</a:t>
            </a:r>
          </a:p>
          <a:p>
            <a:pPr algn="just">
              <a:buFont typeface="Wingdings" pitchFamily="2" charset="2"/>
              <a:buChar char="§"/>
            </a:pP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Ministry of Energy, Green Technology and Water (</a:t>
            </a:r>
            <a:r>
              <a:rPr lang="en-MY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KeTTHA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Local Authorities (City Hall, Town Council, etc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.)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Other Ministries and government agencies</a:t>
            </a:r>
          </a:p>
          <a:p>
            <a:pPr marL="0" indent="0" algn="just">
              <a:buNone/>
            </a:pP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PAM </a:t>
            </a:r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PPC also continues to address issues related to the profession with the 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relevant authorities </a:t>
            </a:r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and government agencies.</a:t>
            </a:r>
          </a:p>
          <a:p>
            <a:endParaRPr lang="en-MY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5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826" y="1052736"/>
            <a:ext cx="8264027" cy="20882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MY" b="1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6.1 COMPLAINTS &amp;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QUERIES</a:t>
            </a:r>
          </a:p>
          <a:p>
            <a:pPr marL="0" indent="0" algn="just">
              <a:buNone/>
            </a:pP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The 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committee continued to provide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advisory 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support to members in practice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and 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general public. The committee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provide 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answers to the queries and complaints.</a:t>
            </a:r>
          </a:p>
          <a:p>
            <a:endParaRPr lang="en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7936" y="404664"/>
            <a:ext cx="8229600" cy="763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6.0 PUBLIC </a:t>
            </a:r>
            <a:endParaRPr lang="en-MY" sz="4400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5615" y="4005064"/>
            <a:ext cx="7128793" cy="6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900113" indent="-900113" algn="l">
              <a:lnSpc>
                <a:spcPct val="100000"/>
              </a:lnSpc>
            </a:pPr>
            <a:endParaRPr lang="en-MY" sz="2800" dirty="0">
              <a:solidFill>
                <a:srgbClr val="6699FF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5211" y="3445024"/>
            <a:ext cx="8229599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6.2 PAM ARCHITECTS – MEET THE 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PUBLIC SESSION</a:t>
            </a:r>
            <a:endParaRPr lang="en-MY" sz="2600" b="1" dirty="0">
              <a:solidFill>
                <a:schemeClr val="tx2">
                  <a:lumMod val="7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The committee continued its routine of having the monthly Architects </a:t>
            </a:r>
          </a:p>
          <a:p>
            <a:pPr marL="0" indent="0" algn="just" defTabSz="400050">
              <a:buFont typeface="Arial" pitchFamily="34" charset="0"/>
              <a:buNone/>
            </a:pP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–  Meet the Public Session, which is PAM’s 	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contribution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to the public. This event is held 	on first 	Saturday of every month</a:t>
            </a:r>
            <a:r>
              <a:rPr lang="en-MY" sz="26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. 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610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>
            <a:noAutofit/>
          </a:bodyPr>
          <a:lstStyle/>
          <a:p>
            <a:pPr marL="722313" indent="-722313">
              <a:lnSpc>
                <a:spcPct val="100000"/>
              </a:lnSpc>
            </a:pPr>
            <a:r>
              <a:rPr lang="en-US" sz="2800" dirty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7</a:t>
            </a:r>
            <a:r>
              <a:rPr lang="en-US" sz="28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.0 IMPROVEMENT TO AUTHORITIES </a:t>
            </a:r>
            <a:r>
              <a:rPr lang="en-US" sz="28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APPROVAL AND DEALING WITH CONSTRUCTION PERMIT (DCP)</a:t>
            </a:r>
            <a:endParaRPr lang="en-MY" sz="2800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50405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MY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PAM has contributed and continued to address the issue related to expedite and enhance the statutory Approvals by Authorities. Among the developments are</a:t>
            </a:r>
            <a:r>
              <a:rPr lang="en-MY" sz="22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:</a:t>
            </a:r>
          </a:p>
          <a:p>
            <a:pPr marL="0" indent="0" algn="just">
              <a:buNone/>
            </a:pPr>
            <a:endParaRPr lang="en-MY" sz="2200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 algn="just"/>
            <a:r>
              <a:rPr lang="en-MY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One - stop centre at local authorities for planning, </a:t>
            </a:r>
            <a:r>
              <a:rPr lang="en-MY" sz="22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building </a:t>
            </a:r>
            <a:r>
              <a:rPr lang="en-MY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and engineering </a:t>
            </a:r>
            <a:r>
              <a:rPr lang="en-MY" sz="22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approvals</a:t>
            </a:r>
          </a:p>
          <a:p>
            <a:pPr marL="0" lvl="0" indent="0" algn="just">
              <a:buNone/>
            </a:pPr>
            <a:endParaRPr lang="en-MY" sz="2200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 algn="just"/>
            <a:r>
              <a:rPr lang="en-MY" sz="22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OSC 3.0 </a:t>
            </a:r>
            <a:r>
              <a:rPr lang="en-MY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– implemented in  all local Authorities in </a:t>
            </a:r>
            <a:r>
              <a:rPr lang="en-MY" sz="22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Peninsular </a:t>
            </a:r>
            <a:r>
              <a:rPr lang="en-MY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Malaysia to streamline all approval process </a:t>
            </a:r>
            <a:r>
              <a:rPr lang="en-MY" sz="22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through </a:t>
            </a:r>
            <a:r>
              <a:rPr lang="en-MY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Malaysia from 1</a:t>
            </a:r>
            <a:r>
              <a:rPr lang="en-MY" sz="2200" b="1" baseline="30000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st</a:t>
            </a:r>
            <a:r>
              <a:rPr lang="en-MY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 June </a:t>
            </a:r>
            <a:r>
              <a:rPr lang="en-MY" sz="22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2014</a:t>
            </a:r>
          </a:p>
          <a:p>
            <a:pPr lvl="0" algn="just"/>
            <a:endParaRPr lang="en-MY" sz="2200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 algn="just"/>
            <a:r>
              <a:rPr lang="en-MY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Certificate of completion and compliance (CCC) issued </a:t>
            </a:r>
            <a:r>
              <a:rPr lang="en-MY" sz="22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by </a:t>
            </a:r>
            <a:r>
              <a:rPr lang="en-MY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Architects (submitting </a:t>
            </a:r>
            <a:r>
              <a:rPr lang="en-MY" sz="22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person)</a:t>
            </a:r>
          </a:p>
          <a:p>
            <a:pPr lvl="0" algn="just"/>
            <a:endParaRPr lang="en-MY" sz="2200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 algn="just"/>
            <a:r>
              <a:rPr lang="en-MY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Electronic submission (</a:t>
            </a:r>
            <a:r>
              <a:rPr lang="en-MY" sz="22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e-submission) implemented at some Local Authorities.</a:t>
            </a:r>
          </a:p>
          <a:p>
            <a:pPr marL="0" lvl="0" indent="0" algn="just">
              <a:buNone/>
            </a:pPr>
            <a:endParaRPr lang="en-MY" sz="2200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 algn="just"/>
            <a:r>
              <a:rPr lang="en-MY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Self-certification of building </a:t>
            </a:r>
            <a:r>
              <a:rPr lang="en-MY" sz="22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plans</a:t>
            </a:r>
          </a:p>
          <a:p>
            <a:pPr lvl="0" algn="just"/>
            <a:endParaRPr lang="en-US" sz="2200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 algn="just"/>
            <a:r>
              <a:rPr lang="en-US" sz="22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Involvement in Focus Group Dealing with Construction Permit (FGDCP) – established by Government comprising several Ministries, Government agencies, Technical agencies, Service/Utilities Provides and all stakeholders in the building industry, in addressing issues related to Dealing with Construction Permit (DCP).</a:t>
            </a:r>
            <a:endParaRPr lang="en-MY" sz="2200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M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9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8.0 PAM PRACTICE MANUAL</a:t>
            </a:r>
            <a:endParaRPr lang="en-MY" sz="2800" b="1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just"/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PAM 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Practice Manual is being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developed and expected to be completed 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by end of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2017.</a:t>
            </a:r>
            <a:endParaRPr lang="en-MY" b="1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 algn="just">
              <a:buNone/>
            </a:pPr>
            <a:endParaRPr lang="en-MY" b="1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9.0 </a:t>
            </a:r>
            <a:r>
              <a:rPr lang="en-US" sz="2800" b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PAM PRACTICE NOTES</a:t>
            </a:r>
            <a:endParaRPr lang="en-MY" sz="2800" b="1" dirty="0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just"/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PAM PPC also sent out circulars on Practice Notes from time to time on numerous practice issues and on any latest development on the building industry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.</a:t>
            </a:r>
          </a:p>
          <a:p>
            <a:pPr marL="0" indent="0" algn="just">
              <a:buNone/>
            </a:pPr>
            <a:endParaRPr lang="en-MY" b="1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10.0 </a:t>
            </a:r>
            <a:r>
              <a:rPr lang="en-US" sz="28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PUBLICATIONS</a:t>
            </a:r>
            <a:endParaRPr lang="en-MY" b="1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just"/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PAM PPC also publishes online latest practice notes, professional Practice Forum papers and other matters related to practice to keep the members informed. PAM Directory published every year.</a:t>
            </a:r>
          </a:p>
          <a:p>
            <a:pPr algn="just"/>
            <a:endParaRPr lang="en-MY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just"/>
            <a:endParaRPr lang="en-MY" b="1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en-MY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414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11.0 </a:t>
            </a:r>
            <a:r>
              <a:rPr lang="en-US" b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BUILDING INFORMATION MODELLING (BIM) </a:t>
            </a:r>
            <a:r>
              <a:rPr lang="en-US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TRAINING</a:t>
            </a:r>
          </a:p>
          <a:p>
            <a:pPr algn="just"/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PAM 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PPC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conducts 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BIM Training, and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has established 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a permanent BIM training centre at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PAM new building, 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with the following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objectives.</a:t>
            </a:r>
            <a:endParaRPr lang="en-MY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1" algn="just"/>
            <a:r>
              <a:rPr lang="en-MY" sz="24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To create awareness and promote </a:t>
            </a:r>
            <a:r>
              <a:rPr lang="en-MY" sz="24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the adoption </a:t>
            </a:r>
            <a:r>
              <a:rPr lang="en-MY" sz="24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of BIM among members</a:t>
            </a:r>
            <a:r>
              <a:rPr lang="en-MY" sz="24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.</a:t>
            </a:r>
          </a:p>
          <a:p>
            <a:pPr marL="457200" lvl="1" indent="0" algn="just">
              <a:buNone/>
            </a:pPr>
            <a:endParaRPr lang="en-MY" sz="800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1" algn="just"/>
            <a:r>
              <a:rPr lang="en-MY" sz="24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To </a:t>
            </a:r>
            <a:r>
              <a:rPr lang="en-MY" sz="24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conduct </a:t>
            </a:r>
            <a:r>
              <a:rPr lang="en-MY" sz="24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training programme and </a:t>
            </a:r>
            <a:r>
              <a:rPr lang="en-MY" sz="24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develop Malaysia </a:t>
            </a:r>
            <a:r>
              <a:rPr lang="en-MY" sz="24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standards </a:t>
            </a:r>
            <a:r>
              <a:rPr lang="en-MY" sz="24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for </a:t>
            </a:r>
            <a:r>
              <a:rPr lang="en-MY" sz="24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BIM.</a:t>
            </a:r>
          </a:p>
          <a:p>
            <a:pPr marL="457200" lvl="1" indent="0">
              <a:buNone/>
            </a:pPr>
            <a:endParaRPr lang="en-MY" sz="2400" b="1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457200" lvl="1" indent="-45720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12.0 </a:t>
            </a:r>
            <a:r>
              <a:rPr lang="en-US" sz="2400" b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AFFORDABLE HOUSING &amp; </a:t>
            </a:r>
            <a:r>
              <a:rPr lang="en-US" sz="24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HOUSING </a:t>
            </a:r>
            <a:r>
              <a:rPr lang="en-US" sz="2400" b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FOR </a:t>
            </a:r>
            <a:r>
              <a:rPr lang="en-US" sz="24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ALL</a:t>
            </a:r>
            <a:endParaRPr lang="en-MY" sz="2400" b="1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just"/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PAM has been supportive of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government’s 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initiative to provide affordable housing for the lower income group and urban poor. PAM continued to provide input on innovative solutions to affordable housing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. PAM has also organised several competition together with the industry on this. </a:t>
            </a:r>
            <a:endParaRPr lang="en-MY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MY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1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612068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13.0 </a:t>
            </a:r>
            <a:r>
              <a:rPr lang="en-US" sz="2800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ARCHITECTURAL EDUCATION</a:t>
            </a:r>
            <a:endParaRPr lang="en-MY" sz="2800" b="1" dirty="0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lvl="0"/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6 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public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universities</a:t>
            </a:r>
          </a:p>
          <a:p>
            <a:pPr marL="0" lvl="0" indent="0">
              <a:buNone/>
            </a:pPr>
            <a:endParaRPr lang="en-MY" sz="800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/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8 private universities and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colleges</a:t>
            </a:r>
          </a:p>
          <a:p>
            <a:pPr lvl="0"/>
            <a:endParaRPr lang="en-MY" sz="800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Programme – 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	Part 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I -3-4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years,    Bachelor’s Degree</a:t>
            </a:r>
            <a:endParaRPr lang="en-MY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 defTabSz="457200">
              <a:buNone/>
            </a:pP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		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	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			Part </a:t>
            </a:r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II – 1-2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years,  Master’s Degree  </a:t>
            </a:r>
            <a:endParaRPr lang="en-MY" b="1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 defTabSz="457200">
              <a:buNone/>
            </a:pPr>
            <a:endParaRPr lang="en-MY" sz="800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 defTabSz="342900">
              <a:buNone/>
            </a:pP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   	</a:t>
            </a:r>
            <a:r>
              <a:rPr lang="en-MY" b="1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Total</a:t>
            </a:r>
            <a:r>
              <a:rPr lang="en-MY" b="1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	         – </a:t>
            </a:r>
            <a:r>
              <a:rPr lang="en-MY" b="1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		</a:t>
            </a:r>
            <a:r>
              <a:rPr lang="en-MY" b="1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5 </a:t>
            </a:r>
            <a:r>
              <a:rPr lang="en-MY" b="1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years</a:t>
            </a:r>
          </a:p>
          <a:p>
            <a:pPr marL="0" indent="0" defTabSz="342900">
              <a:buNone/>
            </a:pPr>
            <a:endParaRPr lang="en-MY" b="1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 defTabSz="342900">
              <a:buNone/>
            </a:pPr>
            <a:endParaRPr lang="en-MY" b="1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15.0  SCALE </a:t>
            </a:r>
            <a:r>
              <a:rPr lang="en-US" sz="28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OF </a:t>
            </a:r>
            <a:r>
              <a:rPr lang="en-US" sz="2800" b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MINIMUM </a:t>
            </a:r>
            <a:r>
              <a:rPr lang="en-US" sz="28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FEES (SOMF, 2010)</a:t>
            </a:r>
            <a:endParaRPr lang="en-US" sz="2800" b="1" dirty="0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just"/>
            <a:r>
              <a:rPr lang="en-MY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Mandated by Board of Architects Malaysia (LAM) under the Architects Act, 1967 and Architects (Scale of Minimum Fees) Rules </a:t>
            </a:r>
            <a:r>
              <a:rPr lang="en-MY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2010.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Architectural practices in Malaysia is mandatory to follow this scale of fees. However, many architects do not follow this</a:t>
            </a:r>
            <a:r>
              <a:rPr lang="en-US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. </a:t>
            </a:r>
            <a:endParaRPr lang="en-MY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MY" sz="28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1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effectLst/>
                <a:latin typeface="Arial" panose="020B0604020202020204" pitchFamily="34" charset="0"/>
                <a:ea typeface="Adobe Gothic Std B"/>
                <a:cs typeface="Arial" panose="020B0604020202020204" pitchFamily="34" charset="0"/>
              </a:rPr>
              <a:t>LOCATION OF MALAYSIA</a:t>
            </a:r>
            <a:endParaRPr lang="en-MY" sz="3600" b="1" dirty="0">
              <a:solidFill>
                <a:srgbClr val="002060"/>
              </a:solidFill>
              <a:effectLst/>
              <a:latin typeface="Adobe Gothic Std B" pitchFamily="34" charset="-128"/>
              <a:ea typeface="Adobe Gothic Std B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96" y="2431050"/>
            <a:ext cx="3960440" cy="3960440"/>
          </a:xfrm>
          <a:prstGeom prst="rect">
            <a:avLst/>
          </a:prstGeom>
        </p:spPr>
      </p:pic>
      <p:pic>
        <p:nvPicPr>
          <p:cNvPr id="1027" name="Picture 3" descr="C:\Users\User\Desktop\malaysia-location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824536" cy="28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236242"/>
              </p:ext>
            </p:extLst>
          </p:nvPr>
        </p:nvGraphicFramePr>
        <p:xfrm>
          <a:off x="401553" y="707966"/>
          <a:ext cx="8496944" cy="59613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84176"/>
                <a:gridCol w="576064"/>
                <a:gridCol w="720080"/>
                <a:gridCol w="1368152"/>
                <a:gridCol w="792088"/>
                <a:gridCol w="648072"/>
                <a:gridCol w="1368152"/>
                <a:gridCol w="648072"/>
                <a:gridCol w="792088"/>
              </a:tblGrid>
              <a:tr h="28517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CATEGORY 1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CATEGORY 2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CATEGORY 3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553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Total Cost of Works</a:t>
                      </a:r>
                      <a:endParaRPr lang="en-US" sz="10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84867" marR="84867" marT="42434" marB="42434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Minimum Percentage Fee (%)</a:t>
                      </a:r>
                    </a:p>
                    <a:p>
                      <a:pPr algn="ctr"/>
                      <a:r>
                        <a:rPr lang="en-US" sz="10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Range</a:t>
                      </a:r>
                      <a:endParaRPr lang="en-US" sz="10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84867" marR="84867" marT="42434" marB="42434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Total Cost of Works</a:t>
                      </a:r>
                      <a:endParaRPr lang="en-US" sz="10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84867" marR="84867" marT="42434" marB="42434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Minimum Percentage Fee (%)</a:t>
                      </a:r>
                    </a:p>
                    <a:p>
                      <a:pPr algn="ctr"/>
                      <a:r>
                        <a:rPr lang="en-US" sz="10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Range</a:t>
                      </a:r>
                      <a:endParaRPr lang="en-US" sz="10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84867" marR="84867" marT="42434" marB="42434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Total Cost of Works</a:t>
                      </a:r>
                      <a:endParaRPr lang="en-US" sz="10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84867" marR="84867" marT="42434" marB="42434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Minimum Percentage Fee (%)</a:t>
                      </a:r>
                    </a:p>
                    <a:p>
                      <a:pPr algn="ctr"/>
                      <a:r>
                        <a:rPr lang="en-US" sz="1000" b="1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Range</a:t>
                      </a:r>
                      <a:endParaRPr lang="en-US" sz="1000" b="1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84867" marR="84867" marT="42434" marB="42434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389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RM500k and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below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-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RM500k and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below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7.50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-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RM1m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and below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5.00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-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</a:tr>
              <a:tr h="38389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RM500k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  –  RM1m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9.25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9.62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RM500k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RM1m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7.00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7.25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RM1m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RM2m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4.75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4.88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</a:tr>
              <a:tr h="38389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RM1m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     –  RM2m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8.50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9.00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RM1m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RM2m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6.50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6.87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RM2m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RM4m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4.50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4.69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</a:tr>
              <a:tr h="38389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RM2m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     –  RM4m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7.75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8.40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RM2m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RM4m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6.00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6.44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RM4m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RM8m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4.25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4.47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</a:tr>
              <a:tr h="38389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RM4m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     –  RM8m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7.00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7.70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RM4m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RM8m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5.50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5.97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RM8m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RM16m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4.00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4.23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</a:tr>
              <a:tr h="38389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RM8m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     –  RM16m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6.25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6.97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RM8m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RM16m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5.00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5.48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RM16m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RM32m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3.75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3.83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</a:tr>
              <a:tr h="38389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RM16m 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  –  RM32m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5.50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6.24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RM16m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RM32m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4.75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5.12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RM32m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RM64m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3.50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3.75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</a:tr>
              <a:tr h="38389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RM32m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   –  RM64m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5.00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5.62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RM32m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RM48m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4.50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4.91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RM64m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and above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3.25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-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</a:tr>
              <a:tr h="38389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RM64m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   –  RM128m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4.50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5.05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RM48m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RM64m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4.25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4.75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</a:tr>
              <a:tr h="38389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RM128m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 –  RM256m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4.25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4.65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RM64m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RM80m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4.00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4.59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</a:tr>
              <a:tr h="38389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RM256m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 –  RM512m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4.00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4.32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RM80m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RM96m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3.75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4.45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</a:tr>
              <a:tr h="38389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RM512m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and above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3.75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-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RM96m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– RM112m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3.50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4.32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</a:tr>
              <a:tr h="383899">
                <a:tc>
                  <a:txBody>
                    <a:bodyPr/>
                    <a:lstStyle/>
                    <a:p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RM 12m</a:t>
                      </a:r>
                      <a:r>
                        <a:rPr lang="en-US" sz="1000" b="1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and above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3.25</a:t>
                      </a:r>
                      <a:endParaRPr lang="en-US" sz="1000" b="1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-</a:t>
                      </a: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84867" marR="84867" marT="42434" marB="42434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2425" y="152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ARCHITECTS SCALE OF MINIMUM OF FEES, RULES 2010</a:t>
            </a:r>
          </a:p>
        </p:txBody>
      </p:sp>
    </p:spTree>
    <p:extLst>
      <p:ext uri="{BB962C8B-B14F-4D97-AF65-F5344CB8AC3E}">
        <p14:creationId xmlns:p14="http://schemas.microsoft.com/office/powerpoint/2010/main" val="30129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819" y="692696"/>
            <a:ext cx="7632849" cy="6782287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THANK YOU</a:t>
            </a:r>
            <a:endParaRPr lang="en-MY" sz="6000" b="1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" name="Picture 2" descr="C:\Users\TLC001\Pictures\pam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08" y="4941168"/>
            <a:ext cx="4248472" cy="6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75" y="-387424"/>
            <a:ext cx="8219256" cy="1512168"/>
          </a:xfrm>
        </p:spPr>
        <p:txBody>
          <a:bodyPr/>
          <a:lstStyle/>
          <a:p>
            <a:r>
              <a:rPr lang="en-US" sz="3600" b="1" dirty="0" smtClean="0">
                <a:latin typeface="Arial" panose="020B0604020202020204" pitchFamily="34" charset="0"/>
                <a:ea typeface="Adobe Gothic Std B"/>
                <a:cs typeface="Arial" panose="020B0604020202020204" pitchFamily="34" charset="0"/>
              </a:rPr>
              <a:t>MALAYSIA  MAP</a:t>
            </a:r>
            <a:endParaRPr lang="en-MY" sz="3600" b="1" dirty="0">
              <a:latin typeface="Arial" panose="020B0604020202020204" pitchFamily="34" charset="0"/>
              <a:ea typeface="Adobe Gothic Std B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Pictures\malaysia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5" y="1340768"/>
            <a:ext cx="8064896" cy="49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KEY ECONOMIC INDICATORS</a:t>
            </a:r>
            <a:endParaRPr lang="en-MY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7848872" cy="5616623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Population : 31.2 million (Dec 2015)</a:t>
            </a:r>
          </a:p>
          <a:p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en-US" sz="3300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en-US" sz="3300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en-US" sz="3300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en-US" sz="9600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fr-FR" sz="9600" dirty="0" smtClean="0">
              <a:solidFill>
                <a:prstClr val="black">
                  <a:lumMod val="95000"/>
                  <a:lumOff val="5000"/>
                </a:prst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1828800" lvl="4" indent="0">
              <a:buNone/>
            </a:pPr>
            <a:r>
              <a:rPr lang="fr-FR" sz="9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dobe Fan Heiti Std B" pitchFamily="34" charset="-128"/>
                <a:ea typeface="Adobe Fan Heiti Std B" pitchFamily="34" charset="-128"/>
              </a:rPr>
              <a:t>			</a:t>
            </a:r>
            <a:r>
              <a:rPr lang="fr-FR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                                    		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                                     		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			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	</a:t>
            </a:r>
            <a:endParaRPr lang="fr-F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r>
              <a:rPr lang="fr-FR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		</a:t>
            </a:r>
            <a:endParaRPr lang="fr-FR" i="1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fr-FR" i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fr-FR" i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fr-FR" i="1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fr-FR" i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346361"/>
              </p:ext>
            </p:extLst>
          </p:nvPr>
        </p:nvGraphicFramePr>
        <p:xfrm>
          <a:off x="1043606" y="1412776"/>
          <a:ext cx="7200801" cy="493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036"/>
                <a:gridCol w="1786036"/>
                <a:gridCol w="1786036"/>
                <a:gridCol w="1842693"/>
              </a:tblGrid>
              <a:tr h="81756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MY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GDP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BILLION)</a:t>
                      </a:r>
                      <a:endParaRPr lang="en-MY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GDP GROWTH</a:t>
                      </a:r>
                      <a:endParaRPr lang="en-MY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GDP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 CAPITA</a:t>
                      </a:r>
                      <a:endParaRPr lang="en-MY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5797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2015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$ 296.28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4.9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10,878</a:t>
                      </a:r>
                      <a:endParaRPr lang="en-MY" sz="2400" b="1" dirty="0"/>
                    </a:p>
                  </a:txBody>
                  <a:tcPr/>
                </a:tc>
              </a:tr>
              <a:tr h="815797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2014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$ 338.10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6.0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10,512</a:t>
                      </a:r>
                      <a:endParaRPr lang="en-MY" sz="2400" b="1" dirty="0"/>
                    </a:p>
                  </a:txBody>
                  <a:tcPr/>
                </a:tc>
              </a:tr>
              <a:tr h="815797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2013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$ 323.34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5.0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10,064</a:t>
                      </a:r>
                      <a:endParaRPr lang="en-MY" sz="2400" b="1" dirty="0"/>
                    </a:p>
                  </a:txBody>
                  <a:tcPr/>
                </a:tc>
              </a:tr>
              <a:tr h="815797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2012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$ 314.44 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5.1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9,759</a:t>
                      </a:r>
                      <a:endParaRPr lang="en-MY" sz="2400" b="1" dirty="0"/>
                    </a:p>
                  </a:txBody>
                  <a:tcPr/>
                </a:tc>
              </a:tr>
              <a:tr h="815797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2011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$ 297.95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5.5</a:t>
                      </a:r>
                      <a:endParaRPr lang="en-M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9,398</a:t>
                      </a:r>
                      <a:endParaRPr lang="en-MY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0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168"/>
            <a:ext cx="8568952" cy="93610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PERTUBUHAN AKITEK MALAYSIA (PAM</a:t>
            </a:r>
            <a:r>
              <a:rPr lang="en-US" sz="32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)</a:t>
            </a:r>
            <a:endParaRPr lang="en-MY" sz="3200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7992888" cy="5400600"/>
          </a:xfrm>
        </p:spPr>
        <p:txBody>
          <a:bodyPr>
            <a:noAutofit/>
          </a:bodyPr>
          <a:lstStyle/>
          <a:p>
            <a:pPr algn="just"/>
            <a:r>
              <a:rPr lang="en-MY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Pertubuhan  Akitek Malaysia (PAM) </a:t>
            </a:r>
            <a:endParaRPr lang="en-MY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 algn="just">
              <a:buNone/>
            </a:pPr>
            <a:r>
              <a:rPr lang="en-MY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	</a:t>
            </a:r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– </a:t>
            </a:r>
            <a:r>
              <a:rPr lang="en-MY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Malaysian Institute of Architects </a:t>
            </a:r>
            <a:endParaRPr lang="en-MY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 algn="just">
              <a:buNone/>
            </a:pPr>
            <a:r>
              <a:rPr lang="en-MY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	</a:t>
            </a:r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– national </a:t>
            </a:r>
            <a:r>
              <a:rPr lang="en-MY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professional institute representing </a:t>
            </a:r>
            <a:endParaRPr lang="en-MY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 algn="just">
              <a:buNone/>
            </a:pPr>
            <a:r>
              <a:rPr lang="en-MY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	</a:t>
            </a:r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  architects </a:t>
            </a:r>
            <a:r>
              <a:rPr lang="en-MY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in Malaysia</a:t>
            </a:r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.</a:t>
            </a:r>
          </a:p>
          <a:p>
            <a:pPr algn="just"/>
            <a:endParaRPr lang="en-MY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just"/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PAM </a:t>
            </a:r>
            <a:r>
              <a:rPr lang="en-MY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was founded in 1920 as the Institute of Architects Malaya. </a:t>
            </a:r>
            <a:endParaRPr lang="en-MY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 algn="just">
              <a:buNone/>
            </a:pPr>
            <a:endParaRPr lang="en-MY" sz="2000" b="1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just"/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In 1948, </a:t>
            </a:r>
            <a:r>
              <a:rPr lang="en-MY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the name and consequently the Constitution </a:t>
            </a:r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were </a:t>
            </a:r>
            <a:r>
              <a:rPr lang="en-MY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changed to the Federation of Malaya Society of </a:t>
            </a:r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Architects </a:t>
            </a:r>
            <a:r>
              <a:rPr lang="en-MY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(FMSA) which was allied to the Royal </a:t>
            </a:r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Institute</a:t>
            </a:r>
            <a:r>
              <a:rPr lang="en-MY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of British Architects (RIBA). </a:t>
            </a:r>
          </a:p>
          <a:p>
            <a:pPr marL="0" indent="0" algn="just">
              <a:buNone/>
            </a:pPr>
            <a:endParaRPr lang="en-MY" sz="2000" b="1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just"/>
            <a:r>
              <a:rPr lang="en-MY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Rgistered</a:t>
            </a:r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with ROS as </a:t>
            </a:r>
            <a:r>
              <a:rPr lang="en-MY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Pertubuhan</a:t>
            </a:r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MY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Akitek</a:t>
            </a:r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Malaysia (PAM) on </a:t>
            </a:r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20/01/1967.</a:t>
            </a:r>
          </a:p>
          <a:p>
            <a:pPr algn="just"/>
            <a:endParaRPr lang="en-MY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just"/>
            <a:r>
              <a:rPr lang="en-M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4 Chapters  - Northern Chapter, Southern Chapter, Sarawak  Chapter and Sabah Chapter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  </a:t>
            </a:r>
            <a:endParaRPr lang="en-MY" sz="2000" b="1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5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136904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The Primary objectives of the Institute are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:</a:t>
            </a:r>
          </a:p>
          <a:p>
            <a:pPr lvl="1" algn="just"/>
            <a:r>
              <a:rPr lang="en-M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To </a:t>
            </a:r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promote and enlarge knowledge, study and practice of architecture</a:t>
            </a:r>
            <a:r>
              <a:rPr lang="en-M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.</a:t>
            </a:r>
          </a:p>
          <a:p>
            <a:pPr marL="457200" lvl="1" indent="0" algn="just">
              <a:buNone/>
            </a:pPr>
            <a:endParaRPr lang="en-MY" sz="900" b="1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1" algn="just"/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To provide a central organisation for architecture</a:t>
            </a:r>
            <a:r>
              <a:rPr lang="en-M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.</a:t>
            </a:r>
          </a:p>
          <a:p>
            <a:pPr marL="457200" lvl="1" indent="0" algn="just">
              <a:buNone/>
            </a:pPr>
            <a:endParaRPr lang="en-MY" sz="900" b="1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1" algn="just"/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To assist and advise Government, local authorities, or other private or public </a:t>
            </a:r>
            <a:r>
              <a:rPr lang="en-M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bodies.</a:t>
            </a:r>
          </a:p>
          <a:p>
            <a:pPr lvl="1" algn="just"/>
            <a:endParaRPr lang="en-MY" sz="900" b="1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1" algn="just"/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To promote friendly interaction and discourse amongst Architects</a:t>
            </a:r>
            <a:r>
              <a:rPr lang="en-M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.</a:t>
            </a:r>
          </a:p>
          <a:p>
            <a:pPr marL="457200" lvl="1" indent="0" algn="just">
              <a:buNone/>
            </a:pPr>
            <a:endParaRPr lang="en-MY" sz="900" b="1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1" algn="just"/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To obtain and disseminate among the Members, information on matters affecting the profession, </a:t>
            </a:r>
            <a:r>
              <a:rPr lang="en-M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and</a:t>
            </a:r>
          </a:p>
          <a:p>
            <a:pPr marL="457200" lvl="1" indent="0" algn="just">
              <a:buNone/>
            </a:pPr>
            <a:endParaRPr lang="en-MY" sz="900" b="1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1" algn="just"/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To preserve and to maintain the integrity and status of the profession.</a:t>
            </a:r>
          </a:p>
          <a:p>
            <a:endParaRPr lang="en-MY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3888432" cy="576064"/>
          </a:xfrm>
        </p:spPr>
        <p:txBody>
          <a:bodyPr/>
          <a:lstStyle/>
          <a:p>
            <a:pPr algn="l">
              <a:lnSpc>
                <a:spcPct val="100000"/>
              </a:lnSpc>
              <a:tabLst>
                <a:tab pos="1317625" algn="l"/>
                <a:tab pos="4513263" algn="l"/>
              </a:tabLst>
            </a:pPr>
            <a:r>
              <a:rPr lang="en-US" sz="3600" b="1" kern="0" spc="-3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CONT’D</a:t>
            </a:r>
            <a:endParaRPr lang="en-MY" sz="3600" b="1" kern="0" spc="-300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75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BOARD OF ARCHITECTS MALAYSIA</a:t>
            </a:r>
            <a:endParaRPr lang="en-MY" sz="3200" b="1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4726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The registration of Architects and practice of Architecture in Malaysia is governed by Board of Architects. The Board of Architect Malaysia is a statutory authority responsible for the 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enforcement </a:t>
            </a:r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of Architect Act, 1967</a:t>
            </a:r>
            <a:r>
              <a:rPr lang="en-M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.</a:t>
            </a:r>
          </a:p>
          <a:p>
            <a:pPr algn="just"/>
            <a:endParaRPr lang="en-MY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just"/>
            <a:r>
              <a:rPr lang="en-MY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The functions of the board are provided under section 4(1) of the Architects Act which include the following:</a:t>
            </a:r>
          </a:p>
          <a:p>
            <a:pPr lvl="1" algn="just"/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Registration of Professional Architects, Architects and </a:t>
            </a:r>
          </a:p>
          <a:p>
            <a:pPr marL="457200" lvl="1" indent="0" algn="just">
              <a:buNone/>
            </a:pPr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    Building Draughtsman.</a:t>
            </a:r>
          </a:p>
          <a:p>
            <a:pPr lvl="1" algn="just"/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Registration of Architectural consultancy practices.</a:t>
            </a:r>
          </a:p>
          <a:p>
            <a:pPr lvl="1" algn="just"/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Regulation of their conduct and ethics.</a:t>
            </a:r>
          </a:p>
          <a:p>
            <a:pPr lvl="1" algn="just"/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Conducting examinations for admission to the profession.</a:t>
            </a:r>
          </a:p>
          <a:p>
            <a:pPr lvl="1" algn="just"/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Accreditation of architectural programme.</a:t>
            </a:r>
          </a:p>
          <a:p>
            <a:pPr lvl="1" algn="just"/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Development and Promotion of the profession.</a:t>
            </a:r>
          </a:p>
          <a:p>
            <a:pPr lvl="1" algn="just"/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Representing the architectural profession in any matters </a:t>
            </a:r>
          </a:p>
          <a:p>
            <a:pPr marL="457200" lvl="1" indent="0" algn="just">
              <a:buNone/>
            </a:pPr>
            <a:r>
              <a:rPr lang="en-M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    at local and international levels.</a:t>
            </a:r>
          </a:p>
          <a:p>
            <a:pPr algn="just"/>
            <a:endParaRPr lang="en-MY" dirty="0">
              <a:solidFill>
                <a:schemeClr val="tx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232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404664"/>
            <a:ext cx="7391400" cy="50405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n-US" sz="4000" b="1" dirty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PAM MEMBERSHIP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5092051"/>
              </p:ext>
            </p:extLst>
          </p:nvPr>
        </p:nvGraphicFramePr>
        <p:xfrm>
          <a:off x="379859" y="1052736"/>
          <a:ext cx="8568951" cy="5049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577293"/>
                <a:gridCol w="1807083"/>
                <a:gridCol w="1587617"/>
                <a:gridCol w="1724750"/>
              </a:tblGrid>
              <a:tr h="826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Membership Category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17</a:t>
                      </a:r>
                      <a:r>
                        <a:rPr lang="en-US" sz="1600" baseline="300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th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 March 2014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(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Nos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)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8</a:t>
                      </a:r>
                      <a:r>
                        <a:rPr lang="en-US" sz="1600" baseline="300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th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March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2015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Nos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)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9</a:t>
                      </a:r>
                      <a:r>
                        <a:rPr lang="en-US" sz="1600" baseline="300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th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 Sept 2016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(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Nos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)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18</a:t>
                      </a:r>
                      <a:r>
                        <a:rPr lang="en-US" sz="1600" baseline="300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th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 Apr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2017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(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Nos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)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981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Honorary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8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8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8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8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981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Retired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981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Fellow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87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88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92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95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981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Corporate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1,750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1,779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1,803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1,870</a:t>
                      </a:r>
                      <a:endParaRPr lang="en-US" sz="1800" b="0" dirty="0" smtClean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981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Graduate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1,152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1,344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1,385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1,443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58185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Associate</a:t>
                      </a:r>
                      <a:r>
                        <a:rPr lang="en-US" sz="1800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Graduate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dirty="0" smtClean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43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dirty="0" smtClean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  <a:p>
                      <a:pPr algn="r"/>
                      <a:r>
                        <a:rPr lang="en-US" sz="1800" b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68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dirty="0" smtClean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  <a:p>
                      <a:pPr algn="r"/>
                      <a:r>
                        <a:rPr lang="en-US" sz="1800" b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58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dirty="0" smtClean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68</a:t>
                      </a:r>
                      <a:endParaRPr lang="en-US" sz="800" b="0" dirty="0" smtClean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981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Academic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14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17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15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16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981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Student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1,384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2,200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969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1,779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981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International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6</a:t>
                      </a:r>
                      <a:endParaRPr lang="en-US" sz="1800" b="0" dirty="0"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981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Total:</a:t>
                      </a:r>
                      <a:endParaRPr lang="en-US" sz="1800" b="0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4,444</a:t>
                      </a:r>
                      <a:endParaRPr lang="en-US" sz="1800" b="0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5,702</a:t>
                      </a:r>
                      <a:endParaRPr lang="en-US" sz="1800" b="0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4,341</a:t>
                      </a:r>
                      <a:endParaRPr lang="en-US" sz="1800" b="0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dobe Gothic Std B" pitchFamily="34" charset="-128"/>
                          <a:ea typeface="Adobe Gothic Std B" pitchFamily="34" charset="-128"/>
                        </a:rPr>
                        <a:t>5,291</a:t>
                      </a:r>
                      <a:endParaRPr lang="en-US" sz="1800" b="0" dirty="0"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616335" y="6309401"/>
            <a:ext cx="6096000" cy="340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latin typeface="Adobe Fan Heiti Std B" pitchFamily="34" charset="-128"/>
                <a:ea typeface="Adobe Fan Heiti Std B" pitchFamily="34" charset="-128"/>
              </a:rPr>
              <a:t>Source: </a:t>
            </a:r>
            <a:r>
              <a:rPr lang="en-US" sz="1400" i="1" dirty="0" err="1" smtClean="0">
                <a:latin typeface="Adobe Fan Heiti Std B" pitchFamily="34" charset="-128"/>
                <a:ea typeface="Adobe Fan Heiti Std B" pitchFamily="34" charset="-128"/>
              </a:rPr>
              <a:t>Pertubuhan</a:t>
            </a:r>
            <a:r>
              <a:rPr lang="en-US" sz="1400" i="1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1400" i="1" dirty="0" err="1" smtClean="0">
                <a:latin typeface="Adobe Fan Heiti Std B" pitchFamily="34" charset="-128"/>
                <a:ea typeface="Adobe Fan Heiti Std B" pitchFamily="34" charset="-128"/>
              </a:rPr>
              <a:t>Akitek</a:t>
            </a:r>
            <a:r>
              <a:rPr lang="en-US" sz="1400" i="1" dirty="0" smtClean="0">
                <a:latin typeface="Adobe Fan Heiti Std B" pitchFamily="34" charset="-128"/>
                <a:ea typeface="Adobe Fan Heiti Std B" pitchFamily="34" charset="-128"/>
              </a:rPr>
              <a:t> Malaysia</a:t>
            </a:r>
            <a:endParaRPr lang="en-US" sz="1400" i="1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9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776864" cy="48736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    </a:t>
            </a:r>
            <a:r>
              <a:rPr lang="en-US" sz="3100" b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SUMMARY OF REGISTRATION WITH LAM</a:t>
            </a:r>
            <a:endParaRPr lang="en-US" sz="3100" b="1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4810153"/>
              </p:ext>
            </p:extLst>
          </p:nvPr>
        </p:nvGraphicFramePr>
        <p:xfrm>
          <a:off x="395537" y="836712"/>
          <a:ext cx="8424936" cy="5399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4827"/>
                <a:gridCol w="2181876"/>
                <a:gridCol w="2088233"/>
              </a:tblGrid>
              <a:tr h="31735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Total of Registered</a:t>
                      </a:r>
                      <a:endParaRPr lang="en-US" b="1" dirty="0">
                        <a:solidFill>
                          <a:schemeClr val="bg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As at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Sept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 2016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(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Nos)</a:t>
                      </a:r>
                      <a:endParaRPr lang="en-US" b="1" dirty="0">
                        <a:solidFill>
                          <a:schemeClr val="bg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As at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May 2017</a:t>
                      </a:r>
                      <a:endParaRPr lang="en-US" baseline="0" dirty="0" smtClean="0">
                        <a:solidFill>
                          <a:schemeClr val="bg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(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Nos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)</a:t>
                      </a:r>
                      <a:endParaRPr lang="en-US" b="1" dirty="0">
                        <a:solidFill>
                          <a:schemeClr val="bg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173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Professional Architects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1,986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1,993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173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Graduate Architects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2,205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2,025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702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Interior</a:t>
                      </a:r>
                      <a:r>
                        <a:rPr lang="en-US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Designers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517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536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173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Building Draughtsman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161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153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173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APEC Architect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24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30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173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ASEAN</a:t>
                      </a:r>
                      <a:r>
                        <a:rPr lang="en-US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Architect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36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39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173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Architectural</a:t>
                      </a:r>
                      <a:r>
                        <a:rPr lang="en-US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Body Corporate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258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254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173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Architectural</a:t>
                      </a:r>
                      <a:r>
                        <a:rPr lang="en-US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Partnership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96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87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173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Architectural Sole Proprietorship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1,147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1,154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173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Multi</a:t>
                      </a:r>
                      <a:r>
                        <a:rPr lang="en-US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Disciplinary Practices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44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42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173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Interior</a:t>
                      </a:r>
                      <a:r>
                        <a:rPr lang="en-US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Design Body Corporate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23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173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Interior</a:t>
                      </a:r>
                      <a:r>
                        <a:rPr lang="en-US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Design Partnership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  <a:tr h="3173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Interior</a:t>
                      </a:r>
                      <a:r>
                        <a:rPr lang="en-US" baseline="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Design Sole Proprietorship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Fan Heiti Std B" pitchFamily="34" charset="-128"/>
                          <a:ea typeface="Adobe Fan Heiti Std B" pitchFamily="34" charset="-128"/>
                        </a:rPr>
                        <a:t>18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28</a:t>
                      </a:r>
                      <a:endParaRPr lang="en-US" dirty="0">
                        <a:solidFill>
                          <a:schemeClr val="tx1"/>
                        </a:solidFill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>
                    <a:solidFill>
                      <a:srgbClr val="A3D1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752600" y="6248400"/>
            <a:ext cx="6096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latin typeface="Arial Narrow" pitchFamily="34" charset="0"/>
              </a:rPr>
              <a:t>Source: </a:t>
            </a:r>
            <a:r>
              <a:rPr lang="en-US" sz="1400" i="1" dirty="0" err="1" smtClean="0">
                <a:latin typeface="Arial Narrow" pitchFamily="34" charset="0"/>
              </a:rPr>
              <a:t>Lembaga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 err="1" smtClean="0">
                <a:latin typeface="Arial Narrow" pitchFamily="34" charset="0"/>
              </a:rPr>
              <a:t>Arkitek</a:t>
            </a:r>
            <a:r>
              <a:rPr lang="en-US" sz="1400" i="1" dirty="0" smtClean="0">
                <a:latin typeface="Arial Narrow" pitchFamily="34" charset="0"/>
              </a:rPr>
              <a:t> Malaysia</a:t>
            </a:r>
            <a:endParaRPr lang="en-US" sz="14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igure_skate_ppt">
  <a:themeElements>
    <a:clrScheme name="figure_skate_ppt 1">
      <a:dk1>
        <a:srgbClr val="000000"/>
      </a:dk1>
      <a:lt1>
        <a:srgbClr val="76C3F2"/>
      </a:lt1>
      <a:dk2>
        <a:srgbClr val="FFFFFF"/>
      </a:dk2>
      <a:lt2>
        <a:srgbClr val="808080"/>
      </a:lt2>
      <a:accent1>
        <a:srgbClr val="997CEA"/>
      </a:accent1>
      <a:accent2>
        <a:srgbClr val="3366CC"/>
      </a:accent2>
      <a:accent3>
        <a:srgbClr val="BDDEF7"/>
      </a:accent3>
      <a:accent4>
        <a:srgbClr val="000000"/>
      </a:accent4>
      <a:accent5>
        <a:srgbClr val="CABFF3"/>
      </a:accent5>
      <a:accent6>
        <a:srgbClr val="2D5CB9"/>
      </a:accent6>
      <a:hlink>
        <a:srgbClr val="FF99FF"/>
      </a:hlink>
      <a:folHlink>
        <a:srgbClr val="003366"/>
      </a:folHlink>
    </a:clrScheme>
    <a:fontScheme name="figure_skate_ppt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>
            <a:alphaModFix amt="50000"/>
          </a:blip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en-MY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>
            <a:alphaModFix amt="50000"/>
          </a:blip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en-MY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굴림" pitchFamily="50" charset="-127"/>
          </a:defRPr>
        </a:defPPr>
      </a:lstStyle>
    </a:lnDef>
  </a:objectDefaults>
  <a:extraClrSchemeLst>
    <a:extraClrScheme>
      <a:clrScheme name="figure_skate_ppt 1">
        <a:dk1>
          <a:srgbClr val="000000"/>
        </a:dk1>
        <a:lt1>
          <a:srgbClr val="76C3F2"/>
        </a:lt1>
        <a:dk2>
          <a:srgbClr val="FFFFFF"/>
        </a:dk2>
        <a:lt2>
          <a:srgbClr val="808080"/>
        </a:lt2>
        <a:accent1>
          <a:srgbClr val="997CEA"/>
        </a:accent1>
        <a:accent2>
          <a:srgbClr val="3366CC"/>
        </a:accent2>
        <a:accent3>
          <a:srgbClr val="BDDEF7"/>
        </a:accent3>
        <a:accent4>
          <a:srgbClr val="000000"/>
        </a:accent4>
        <a:accent5>
          <a:srgbClr val="CABFF3"/>
        </a:accent5>
        <a:accent6>
          <a:srgbClr val="2D5CB9"/>
        </a:accent6>
        <a:hlink>
          <a:srgbClr val="FF99FF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_skate_ppt 2">
        <a:dk1>
          <a:srgbClr val="000000"/>
        </a:dk1>
        <a:lt1>
          <a:srgbClr val="96DB25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336600"/>
        </a:accent2>
        <a:accent3>
          <a:srgbClr val="C9EAAC"/>
        </a:accent3>
        <a:accent4>
          <a:srgbClr val="000000"/>
        </a:accent4>
        <a:accent5>
          <a:srgbClr val="FFCAAA"/>
        </a:accent5>
        <a:accent6>
          <a:srgbClr val="2D5C00"/>
        </a:accent6>
        <a:hlink>
          <a:srgbClr val="DFC41F"/>
        </a:hlink>
        <a:folHlink>
          <a:srgbClr val="1C40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_skate_ppt 3">
        <a:dk1>
          <a:srgbClr val="000000"/>
        </a:dk1>
        <a:lt1>
          <a:srgbClr val="CCCC00"/>
        </a:lt1>
        <a:dk2>
          <a:srgbClr val="FFFFFF"/>
        </a:dk2>
        <a:lt2>
          <a:srgbClr val="808080"/>
        </a:lt2>
        <a:accent1>
          <a:srgbClr val="FFCC00"/>
        </a:accent1>
        <a:accent2>
          <a:srgbClr val="CC9900"/>
        </a:accent2>
        <a:accent3>
          <a:srgbClr val="E2E2AA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00"/>
        </a:hlink>
        <a:folHlink>
          <a:srgbClr val="4932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1646</Words>
  <Application>Microsoft Office PowerPoint</Application>
  <PresentationFormat>On-screen Show (4:3)</PresentationFormat>
  <Paragraphs>589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figure_skate_ppt</vt:lpstr>
      <vt:lpstr>Executive</vt:lpstr>
      <vt:lpstr>ACCP COUNTRY REPORT 2017</vt:lpstr>
      <vt:lpstr> LOCATION OF MALAYSIA</vt:lpstr>
      <vt:lpstr>MALAYSIA  MAP</vt:lpstr>
      <vt:lpstr>KEY ECONOMIC INDICATORS</vt:lpstr>
      <vt:lpstr>PERTUBUHAN AKITEK MALAYSIA (PAM)</vt:lpstr>
      <vt:lpstr>CONT’D</vt:lpstr>
      <vt:lpstr>BOARD OF ARCHITECTS MALAYSIA</vt:lpstr>
      <vt:lpstr>      PAM MEMBERSHIP</vt:lpstr>
      <vt:lpstr>      SUMMARY OF REGISTRATION WITH LAM</vt:lpstr>
      <vt:lpstr> TYPE OF ARCHITECTURAL PRACTICE ENTITY</vt:lpstr>
      <vt:lpstr>    VALUE OF CONSTRUCTION WORK DONE BY TYPE OF ACTIVITY,  Q1 2014 - Q1 2015</vt:lpstr>
      <vt:lpstr>3.0 PROFESSIONAL PRACTICE  COMMITTEE – VISION &amp; MISON</vt:lpstr>
      <vt:lpstr>4.0 PROFESSIONAL PRACTICE FORUM/ CPD</vt:lpstr>
      <vt:lpstr> 5.0 REPRESENTATIVES IN MINISTRIES &amp;  GOVERNMENT AGENCIES</vt:lpstr>
      <vt:lpstr>PowerPoint Presentation</vt:lpstr>
      <vt:lpstr>7.0 IMPROVEMENT TO AUTHORITIES APPROVAL AND DEALING WITH CONSTRUCTION PERMIT (DCP)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ACPP COUNTRY PROJECT 2014 - MALAYSIA</dc:title>
  <dc:creator>acsb</dc:creator>
  <cp:lastModifiedBy>User</cp:lastModifiedBy>
  <cp:revision>94</cp:revision>
  <dcterms:created xsi:type="dcterms:W3CDTF">2014-06-24T03:28:04Z</dcterms:created>
  <dcterms:modified xsi:type="dcterms:W3CDTF">2017-05-22T12:13:59Z</dcterms:modified>
</cp:coreProperties>
</file>