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 id="279" r:id="rId5"/>
    <p:sldId id="280" r:id="rId6"/>
    <p:sldId id="293" r:id="rId7"/>
    <p:sldId id="291" r:id="rId8"/>
    <p:sldId id="292" r:id="rId9"/>
    <p:sldId id="283" r:id="rId10"/>
    <p:sldId id="299" r:id="rId11"/>
    <p:sldId id="298" r:id="rId12"/>
    <p:sldId id="290" r:id="rId13"/>
    <p:sldId id="286" r:id="rId14"/>
    <p:sldId id="294" r:id="rId15"/>
    <p:sldId id="295" r:id="rId16"/>
    <p:sldId id="296" r:id="rId17"/>
    <p:sldId id="287" r:id="rId18"/>
    <p:sldId id="297" r:id="rId19"/>
    <p:sldId id="288"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607" autoAdjust="0"/>
  </p:normalViewPr>
  <p:slideViewPr>
    <p:cSldViewPr>
      <p:cViewPr varScale="1">
        <p:scale>
          <a:sx n="61" d="100"/>
          <a:sy n="61" d="100"/>
        </p:scale>
        <p:origin x="134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019102-7B1E-44EA-ABE3-EB9DC6EF3A3E}"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19102-7B1E-44EA-ABE3-EB9DC6EF3A3E}"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19102-7B1E-44EA-ABE3-EB9DC6EF3A3E}"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019102-7B1E-44EA-ABE3-EB9DC6EF3A3E}"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19102-7B1E-44EA-ABE3-EB9DC6EF3A3E}"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019102-7B1E-44EA-ABE3-EB9DC6EF3A3E}"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019102-7B1E-44EA-ABE3-EB9DC6EF3A3E}" type="datetimeFigureOut">
              <a:rPr lang="en-GB" smtClean="0"/>
              <a:t>23/05/2017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019102-7B1E-44EA-ABE3-EB9DC6EF3A3E}" type="datetimeFigureOut">
              <a:rPr lang="en-GB" smtClean="0"/>
              <a:t>23/05/2017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19102-7B1E-44EA-ABE3-EB9DC6EF3A3E}" type="datetimeFigureOut">
              <a:rPr lang="en-GB" smtClean="0"/>
              <a:t>23/05/2017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19102-7B1E-44EA-ABE3-EB9DC6EF3A3E}"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19102-7B1E-44EA-ABE3-EB9DC6EF3A3E}"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C4531-F587-43A1-AF80-9A333D3B4FC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19102-7B1E-44EA-ABE3-EB9DC6EF3A3E}" type="datetimeFigureOut">
              <a:rPr lang="en-GB" smtClean="0"/>
              <a:t>23/05/2017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C4531-F587-43A1-AF80-9A333D3B4FC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4" name="Picture 3" descr="puja logo png.png"/>
          <p:cNvPicPr>
            <a:picLocks noChangeAspect="1"/>
          </p:cNvPicPr>
          <p:nvPr/>
        </p:nvPicPr>
        <p:blipFill>
          <a:blip r:embed="rId3" cstate="print"/>
          <a:stretch>
            <a:fillRect/>
          </a:stretch>
        </p:blipFill>
        <p:spPr>
          <a:xfrm>
            <a:off x="2438400" y="0"/>
            <a:ext cx="4191000" cy="1375098"/>
          </a:xfrm>
          <a:prstGeom prst="rect">
            <a:avLst/>
          </a:prstGeom>
        </p:spPr>
      </p:pic>
      <p:sp>
        <p:nvSpPr>
          <p:cNvPr id="6" name="Title 1"/>
          <p:cNvSpPr txBox="1">
            <a:spLocks/>
          </p:cNvSpPr>
          <p:nvPr/>
        </p:nvSpPr>
        <p:spPr>
          <a:xfrm>
            <a:off x="5867400" y="5867400"/>
            <a:ext cx="3048000" cy="990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000" b="1" i="0" strike="noStrike" kern="1200" cap="none" spc="0" normalizeH="0" baseline="0" noProof="0" smtClean="0">
                <a:ln>
                  <a:noFill/>
                </a:ln>
                <a:solidFill>
                  <a:schemeClr val="tx1"/>
                </a:solidFill>
                <a:effectLst/>
                <a:uLnTx/>
                <a:uFillTx/>
                <a:latin typeface="Arial" pitchFamily="34" charset="0"/>
                <a:ea typeface="+mj-ea"/>
                <a:cs typeface="Arial" pitchFamily="34" charset="0"/>
              </a:rPr>
              <a:t>MAY </a:t>
            </a:r>
            <a:r>
              <a:rPr kumimoji="0" lang="en-GB" sz="2000" b="1" i="0" strike="noStrike" kern="1200" cap="none" spc="0" normalizeH="0" noProof="0" smtClean="0">
                <a:ln>
                  <a:noFill/>
                </a:ln>
                <a:solidFill>
                  <a:schemeClr val="tx1"/>
                </a:solidFill>
                <a:effectLst/>
                <a:uLnTx/>
                <a:uFillTx/>
                <a:latin typeface="Arial" pitchFamily="34" charset="0"/>
                <a:ea typeface="+mj-ea"/>
                <a:cs typeface="Arial" pitchFamily="34" charset="0"/>
              </a:rPr>
              <a:t>2017, JAIPUR</a:t>
            </a:r>
            <a:endParaRPr kumimoji="0" lang="en-GB" sz="2000" b="1" i="0"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7" name="TextBox 6"/>
          <p:cNvSpPr txBox="1"/>
          <p:nvPr/>
        </p:nvSpPr>
        <p:spPr>
          <a:xfrm>
            <a:off x="0" y="1447800"/>
            <a:ext cx="9144000" cy="2277547"/>
          </a:xfrm>
          <a:prstGeom prst="rect">
            <a:avLst/>
          </a:prstGeom>
          <a:noFill/>
        </p:spPr>
        <p:txBody>
          <a:bodyPr wrap="square" rtlCol="0">
            <a:spAutoFit/>
          </a:bodyPr>
          <a:lstStyle/>
          <a:p>
            <a:pPr algn="ctr"/>
            <a:r>
              <a:rPr lang="en-GB" sz="4400" b="1" dirty="0" smtClean="0">
                <a:latin typeface="Corbel" charset="0"/>
                <a:ea typeface="Corbel" charset="0"/>
                <a:cs typeface="Corbel" charset="0"/>
              </a:rPr>
              <a:t>ARCASIA Committee on</a:t>
            </a:r>
          </a:p>
          <a:p>
            <a:pPr algn="ctr"/>
            <a:r>
              <a:rPr lang="en-GB" sz="4400" b="1" dirty="0" smtClean="0">
                <a:latin typeface="Corbel" charset="0"/>
                <a:ea typeface="Corbel" charset="0"/>
                <a:cs typeface="Corbel" charset="0"/>
              </a:rPr>
              <a:t>Professional Practice</a:t>
            </a:r>
          </a:p>
          <a:p>
            <a:pPr algn="ctr"/>
            <a:r>
              <a:rPr lang="en-GB" sz="5400" b="1" dirty="0" smtClean="0">
                <a:solidFill>
                  <a:schemeClr val="accent2">
                    <a:lumMod val="75000"/>
                  </a:schemeClr>
                </a:solidFill>
                <a:latin typeface="Franklin Gothic Heavy" charset="0"/>
                <a:ea typeface="Franklin Gothic Heavy" charset="0"/>
                <a:cs typeface="Franklin Gothic Heavy" charset="0"/>
              </a:rPr>
              <a:t>ACPP</a:t>
            </a:r>
          </a:p>
        </p:txBody>
      </p:sp>
      <p:sp>
        <p:nvSpPr>
          <p:cNvPr id="11" name="TextBox 10"/>
          <p:cNvSpPr txBox="1"/>
          <p:nvPr/>
        </p:nvSpPr>
        <p:spPr>
          <a:xfrm>
            <a:off x="0" y="4047053"/>
            <a:ext cx="9144000" cy="892552"/>
          </a:xfrm>
          <a:prstGeom prst="rect">
            <a:avLst/>
          </a:prstGeom>
          <a:noFill/>
        </p:spPr>
        <p:txBody>
          <a:bodyPr wrap="square" rtlCol="0">
            <a:spAutoFit/>
          </a:bodyPr>
          <a:lstStyle/>
          <a:p>
            <a:pPr algn="ctr"/>
            <a:r>
              <a:rPr lang="en-GB" sz="1600" b="1" dirty="0" smtClean="0">
                <a:latin typeface="Century Gothic" charset="0"/>
                <a:ea typeface="Century Gothic" charset="0"/>
                <a:cs typeface="Century Gothic" charset="0"/>
              </a:rPr>
              <a:t>Presented by :</a:t>
            </a:r>
          </a:p>
          <a:p>
            <a:pPr algn="ctr"/>
            <a:r>
              <a:rPr lang="en-GB" sz="2000" b="1" dirty="0" smtClean="0">
                <a:solidFill>
                  <a:schemeClr val="accent2">
                    <a:lumMod val="50000"/>
                  </a:schemeClr>
                </a:solidFill>
                <a:latin typeface="Century Gothic" charset="0"/>
                <a:ea typeface="Century Gothic" charset="0"/>
                <a:cs typeface="Century Gothic" charset="0"/>
              </a:rPr>
              <a:t>YB Ar. </a:t>
            </a:r>
            <a:r>
              <a:rPr lang="en-GB" sz="2000" b="1" dirty="0" err="1" smtClean="0">
                <a:solidFill>
                  <a:schemeClr val="accent2">
                    <a:lumMod val="50000"/>
                  </a:schemeClr>
                </a:solidFill>
                <a:latin typeface="Century Gothic" charset="0"/>
                <a:ea typeface="Century Gothic" charset="0"/>
                <a:cs typeface="Century Gothic" charset="0"/>
              </a:rPr>
              <a:t>Yanty</a:t>
            </a:r>
            <a:r>
              <a:rPr lang="en-GB" sz="2000" b="1" dirty="0" smtClean="0">
                <a:solidFill>
                  <a:schemeClr val="accent2">
                    <a:lumMod val="50000"/>
                  </a:schemeClr>
                </a:solidFill>
                <a:latin typeface="Century Gothic" charset="0"/>
                <a:ea typeface="Century Gothic" charset="0"/>
                <a:cs typeface="Century Gothic" charset="0"/>
              </a:rPr>
              <a:t> Rahman</a:t>
            </a:r>
          </a:p>
          <a:p>
            <a:pPr algn="ctr"/>
            <a:r>
              <a:rPr lang="en-GB" sz="1600" b="1" dirty="0" smtClean="0">
                <a:solidFill>
                  <a:schemeClr val="accent2">
                    <a:lumMod val="50000"/>
                  </a:schemeClr>
                </a:solidFill>
                <a:latin typeface="Century Gothic" charset="0"/>
                <a:ea typeface="Century Gothic" charset="0"/>
                <a:cs typeface="Century Gothic" charset="0"/>
              </a:rPr>
              <a:t>Vice President PUJA (B) / Chairlady PUJA Architect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676400" y="1833264"/>
            <a:ext cx="6843713" cy="3785652"/>
          </a:xfrm>
          <a:prstGeom prst="rect">
            <a:avLst/>
          </a:prstGeom>
          <a:noFill/>
        </p:spPr>
        <p:txBody>
          <a:bodyPr wrap="square" rtlCol="0">
            <a:spAutoFit/>
          </a:bodyPr>
          <a:lstStyle/>
          <a:p>
            <a:r>
              <a:rPr lang="en-US" sz="2000" b="1" i="1" dirty="0" smtClean="0">
                <a:latin typeface="Century Gothic" charset="0"/>
                <a:ea typeface="Century Gothic" charset="0"/>
                <a:cs typeface="Century Gothic" charset="0"/>
              </a:rPr>
              <a:t>Part VI - Declaration</a:t>
            </a:r>
            <a:endParaRPr lang="en-GB" sz="2000" dirty="0"/>
          </a:p>
          <a:p>
            <a:pPr algn="just"/>
            <a:r>
              <a:rPr lang="en-GB" sz="2000" i="1" dirty="0"/>
              <a:t> </a:t>
            </a:r>
          </a:p>
          <a:p>
            <a:pPr lvl="0" algn="just"/>
            <a:r>
              <a:rPr lang="en-GB" sz="2000" i="1" dirty="0"/>
              <a:t>I hereby declare that if I am registered, I shall perform my duties and discharge my responsibilities in compliance with Architects, Professional Engineers and Quantity Surveyors Order 2011 and all notifications / circulars as issued by the Board of Architects, Professional Engineers and Quantity Surveyors.</a:t>
            </a:r>
          </a:p>
          <a:p>
            <a:pPr algn="just"/>
            <a:r>
              <a:rPr lang="en-GB" sz="2000" i="1" dirty="0"/>
              <a:t> </a:t>
            </a:r>
          </a:p>
          <a:p>
            <a:pPr lvl="0" algn="just"/>
            <a:r>
              <a:rPr lang="en-GB" sz="2000" i="1" dirty="0"/>
              <a:t>I shall be personally in charge of all architectural services rendered for which I certify, stamp and sign all relevant documents.  I also hereby declare my competency in the said architectural services</a:t>
            </a:r>
            <a:r>
              <a:rPr lang="en-GB" sz="2000" i="1" dirty="0" smtClean="0"/>
              <a:t>.</a:t>
            </a:r>
            <a:endParaRPr lang="en-GB" sz="2000" i="1" dirty="0"/>
          </a:p>
        </p:txBody>
      </p:sp>
    </p:spTree>
    <p:extLst>
      <p:ext uri="{BB962C8B-B14F-4D97-AF65-F5344CB8AC3E}">
        <p14:creationId xmlns:p14="http://schemas.microsoft.com/office/powerpoint/2010/main" val="347974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77" b="16844"/>
          <a:stretch/>
        </p:blipFill>
        <p:spPr>
          <a:xfrm>
            <a:off x="2362200" y="120176"/>
            <a:ext cx="5930900" cy="6737824"/>
          </a:xfrm>
          <a:prstGeom prst="rect">
            <a:avLst/>
          </a:prstGeom>
        </p:spPr>
      </p:pic>
    </p:spTree>
    <p:extLst>
      <p:ext uri="{BB962C8B-B14F-4D97-AF65-F5344CB8AC3E}">
        <p14:creationId xmlns:p14="http://schemas.microsoft.com/office/powerpoint/2010/main" val="1798841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066800" y="990600"/>
            <a:ext cx="7353300" cy="1323439"/>
          </a:xfrm>
          <a:prstGeom prst="rect">
            <a:avLst/>
          </a:prstGeom>
          <a:noFill/>
        </p:spPr>
        <p:txBody>
          <a:bodyPr wrap="square" rtlCol="0">
            <a:spAutoFit/>
          </a:bodyPr>
          <a:lstStyle/>
          <a:p>
            <a:r>
              <a:rPr lang="en-US" sz="3200" b="1" dirty="0" smtClean="0"/>
              <a:t>APEQs Examination</a:t>
            </a:r>
          </a:p>
          <a:p>
            <a:endParaRPr lang="en-US" sz="2400" b="1" dirty="0"/>
          </a:p>
          <a:p>
            <a:endParaRPr lang="en-US" sz="2400" b="1" dirty="0" smtClean="0"/>
          </a:p>
        </p:txBody>
      </p:sp>
      <p:sp>
        <p:nvSpPr>
          <p:cNvPr id="4" name="TextBox 3"/>
          <p:cNvSpPr txBox="1"/>
          <p:nvPr/>
        </p:nvSpPr>
        <p:spPr>
          <a:xfrm>
            <a:off x="4038600" y="1371600"/>
            <a:ext cx="8610600" cy="461665"/>
          </a:xfrm>
          <a:prstGeom prst="rect">
            <a:avLst/>
          </a:prstGeom>
          <a:noFill/>
        </p:spPr>
        <p:txBody>
          <a:bodyPr wrap="square" rtlCol="0">
            <a:spAutoFit/>
          </a:bodyPr>
          <a:lstStyle/>
          <a:p>
            <a:r>
              <a:rPr lang="en-US" sz="2400" b="1" dirty="0" smtClean="0">
                <a:latin typeface="Apple Chancery" charset="0"/>
                <a:ea typeface="Apple Chancery" charset="0"/>
                <a:cs typeface="Apple Chancery" charset="0"/>
              </a:rPr>
              <a:t>how to become an Architect</a:t>
            </a:r>
            <a:endParaRPr lang="en-US" sz="2400" b="1" dirty="0" smtClean="0"/>
          </a:p>
        </p:txBody>
      </p:sp>
      <p:sp>
        <p:nvSpPr>
          <p:cNvPr id="5" name="TextBox 4"/>
          <p:cNvSpPr txBox="1"/>
          <p:nvPr/>
        </p:nvSpPr>
        <p:spPr>
          <a:xfrm>
            <a:off x="1676400" y="1833264"/>
            <a:ext cx="6843713" cy="3170099"/>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The Architects Exam under APEQs will allow one to register as an Architect in Brunei – the purpose of the exam is to establish the required level of practical experience, skill, competence and maturity as a practicing architect in Brunei.</a:t>
            </a:r>
          </a:p>
          <a:p>
            <a:endParaRPr lang="en-US" sz="2000" i="1" dirty="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Stage 1 – Submission of Log Book, Personal Evaluation of Professional Experience and Case Study</a:t>
            </a:r>
          </a:p>
          <a:p>
            <a:r>
              <a:rPr lang="en-US" sz="2000" i="1" dirty="0" smtClean="0">
                <a:latin typeface="Century Gothic" charset="0"/>
                <a:ea typeface="Century Gothic" charset="0"/>
                <a:cs typeface="Century Gothic" charset="0"/>
              </a:rPr>
              <a:t>Stage 2 – Written examination</a:t>
            </a:r>
          </a:p>
          <a:p>
            <a:r>
              <a:rPr lang="en-US" sz="2000" i="1" dirty="0" smtClean="0">
                <a:latin typeface="Century Gothic" charset="0"/>
                <a:ea typeface="Century Gothic" charset="0"/>
                <a:cs typeface="Century Gothic" charset="0"/>
              </a:rPr>
              <a:t>Stage 3 – Oral examination</a:t>
            </a:r>
          </a:p>
        </p:txBody>
      </p:sp>
    </p:spTree>
    <p:extLst>
      <p:ext uri="{BB962C8B-B14F-4D97-AF65-F5344CB8AC3E}">
        <p14:creationId xmlns:p14="http://schemas.microsoft.com/office/powerpoint/2010/main" val="126004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3"/>
            <a:ext cx="8391525" cy="769441"/>
          </a:xfrm>
          <a:prstGeom prst="rect">
            <a:avLst/>
          </a:prstGeom>
          <a:noFill/>
        </p:spPr>
        <p:txBody>
          <a:bodyPr wrap="square" rtlCol="0">
            <a:spAutoFit/>
          </a:bodyPr>
          <a:lstStyle/>
          <a:p>
            <a:r>
              <a:rPr lang="en-GB" sz="4400" b="1" dirty="0" smtClean="0">
                <a:latin typeface="Corbel" charset="0"/>
                <a:ea typeface="Corbel" charset="0"/>
                <a:cs typeface="Corbel" charset="0"/>
              </a:rPr>
              <a:t>Building Control Laws</a:t>
            </a:r>
          </a:p>
        </p:txBody>
      </p:sp>
      <p:sp>
        <p:nvSpPr>
          <p:cNvPr id="4" name="TextBox 3"/>
          <p:cNvSpPr txBox="1"/>
          <p:nvPr/>
        </p:nvSpPr>
        <p:spPr>
          <a:xfrm>
            <a:off x="1676400" y="1833264"/>
            <a:ext cx="6843713" cy="1938992"/>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Regulated by the Authority for Building Control and Construction Industry (</a:t>
            </a:r>
            <a:r>
              <a:rPr lang="en-US" sz="2000" i="1" dirty="0" err="1" smtClean="0">
                <a:latin typeface="Century Gothic" charset="0"/>
                <a:ea typeface="Century Gothic" charset="0"/>
                <a:cs typeface="Century Gothic" charset="0"/>
              </a:rPr>
              <a:t>ABCi</a:t>
            </a:r>
            <a:r>
              <a:rPr lang="en-US" sz="2000" i="1" dirty="0" smtClean="0">
                <a:latin typeface="Century Gothic" charset="0"/>
                <a:ea typeface="Century Gothic" charset="0"/>
                <a:cs typeface="Century Gothic" charset="0"/>
              </a:rPr>
              <a:t>)</a:t>
            </a:r>
            <a:r>
              <a:rPr lang="en-US" sz="2000" i="1" dirty="0">
                <a:latin typeface="Century Gothic" charset="0"/>
                <a:ea typeface="Century Gothic" charset="0"/>
                <a:cs typeface="Century Gothic" charset="0"/>
              </a:rPr>
              <a:t> </a:t>
            </a:r>
            <a:r>
              <a:rPr lang="en-US" sz="2000" i="1" dirty="0" smtClean="0">
                <a:latin typeface="Century Gothic" charset="0"/>
                <a:ea typeface="Century Gothic" charset="0"/>
                <a:cs typeface="Century Gothic" charset="0"/>
              </a:rPr>
              <a:t>under the Ministry of Development (MOD) Brunei</a:t>
            </a:r>
          </a:p>
          <a:p>
            <a:endParaRPr lang="en-US" sz="2000" i="1" dirty="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Any submissions for construction MUST be submitted by a QP (Qualified Person) registered under MOD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962400"/>
            <a:ext cx="5081586" cy="2687866"/>
          </a:xfrm>
          <a:prstGeom prst="rect">
            <a:avLst/>
          </a:prstGeom>
        </p:spPr>
      </p:pic>
    </p:spTree>
    <p:extLst>
      <p:ext uri="{BB962C8B-B14F-4D97-AF65-F5344CB8AC3E}">
        <p14:creationId xmlns:p14="http://schemas.microsoft.com/office/powerpoint/2010/main" val="123975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33400" y="638653"/>
            <a:ext cx="8391525" cy="769441"/>
          </a:xfrm>
          <a:prstGeom prst="rect">
            <a:avLst/>
          </a:prstGeom>
          <a:noFill/>
        </p:spPr>
        <p:txBody>
          <a:bodyPr wrap="square" rtlCol="0">
            <a:spAutoFit/>
          </a:bodyPr>
          <a:lstStyle/>
          <a:p>
            <a:r>
              <a:rPr lang="en-GB" sz="4400" b="1" dirty="0" smtClean="0">
                <a:latin typeface="Corbel" charset="0"/>
                <a:ea typeface="Corbel" charset="0"/>
                <a:cs typeface="Corbel" charset="0"/>
              </a:rPr>
              <a:t>Building Control Laws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477" y="3301057"/>
            <a:ext cx="2514600" cy="35569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222" y="3156703"/>
            <a:ext cx="2543219" cy="3605921"/>
          </a:xfrm>
          <a:prstGeom prst="rect">
            <a:avLst/>
          </a:prstGeom>
        </p:spPr>
      </p:pic>
      <p:sp>
        <p:nvSpPr>
          <p:cNvPr id="4" name="TextBox 3"/>
          <p:cNvSpPr txBox="1"/>
          <p:nvPr/>
        </p:nvSpPr>
        <p:spPr>
          <a:xfrm>
            <a:off x="540327" y="1303828"/>
            <a:ext cx="6843713" cy="2246769"/>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Regulated by the Authority for Building Control and Construction Industry</a:t>
            </a:r>
          </a:p>
          <a:p>
            <a:pPr marL="342900" indent="-342900">
              <a:buFont typeface="Arial" charset="0"/>
              <a:buChar char="•"/>
            </a:pPr>
            <a:endParaRPr lang="en-US" sz="2000" i="1" dirty="0">
              <a:latin typeface="Century Gothic" charset="0"/>
              <a:ea typeface="Century Gothic" charset="0"/>
              <a:cs typeface="Century Gothic" charset="0"/>
            </a:endParaRPr>
          </a:p>
          <a:p>
            <a:pPr marL="342900" indent="-342900">
              <a:buFont typeface="Arial" charset="0"/>
              <a:buChar char="•"/>
            </a:pPr>
            <a:r>
              <a:rPr lang="en-US" sz="2000" i="1" dirty="0" smtClean="0">
                <a:latin typeface="Century Gothic" charset="0"/>
                <a:ea typeface="Century Gothic" charset="0"/>
                <a:cs typeface="Century Gothic" charset="0"/>
              </a:rPr>
              <a:t>Building Control Order 2014 and Building Control Regulations 2014</a:t>
            </a:r>
          </a:p>
          <a:p>
            <a:pPr marL="342900" indent="-342900">
              <a:buFont typeface="Arial" charset="0"/>
              <a:buChar char="•"/>
            </a:pPr>
            <a:r>
              <a:rPr lang="en-US" sz="2000" i="1" dirty="0" smtClean="0">
                <a:latin typeface="Century Gothic" charset="0"/>
                <a:ea typeface="Century Gothic" charset="0"/>
                <a:cs typeface="Century Gothic" charset="0"/>
              </a:rPr>
              <a:t>PBD:12 4</a:t>
            </a:r>
            <a:r>
              <a:rPr lang="en-US" sz="2000" i="1" baseline="30000" dirty="0" smtClean="0">
                <a:latin typeface="Century Gothic" charset="0"/>
                <a:ea typeface="Century Gothic" charset="0"/>
                <a:cs typeface="Century Gothic" charset="0"/>
              </a:rPr>
              <a:t>th</a:t>
            </a:r>
            <a:r>
              <a:rPr lang="en-US" sz="2000" i="1" dirty="0" smtClean="0">
                <a:latin typeface="Century Gothic" charset="0"/>
                <a:ea typeface="Century Gothic" charset="0"/>
                <a:cs typeface="Century Gothic" charset="0"/>
              </a:rPr>
              <a:t> Edition</a:t>
            </a:r>
          </a:p>
          <a:p>
            <a:pPr marL="342900" indent="-342900">
              <a:buFont typeface="Arial" charset="0"/>
              <a:buChar char="•"/>
            </a:pPr>
            <a:r>
              <a:rPr lang="en-US" sz="2000" i="1" dirty="0" smtClean="0">
                <a:latin typeface="Century Gothic" charset="0"/>
                <a:ea typeface="Century Gothic" charset="0"/>
                <a:cs typeface="Century Gothic" charset="0"/>
              </a:rPr>
              <a:t>Industrial Development Guidelines 2017</a:t>
            </a:r>
          </a:p>
        </p:txBody>
      </p:sp>
    </p:spTree>
    <p:extLst>
      <p:ext uri="{BB962C8B-B14F-4D97-AF65-F5344CB8AC3E}">
        <p14:creationId xmlns:p14="http://schemas.microsoft.com/office/powerpoint/2010/main" val="69338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3"/>
            <a:ext cx="8391525" cy="769441"/>
          </a:xfrm>
          <a:prstGeom prst="rect">
            <a:avLst/>
          </a:prstGeom>
          <a:noFill/>
        </p:spPr>
        <p:txBody>
          <a:bodyPr wrap="square" rtlCol="0">
            <a:spAutoFit/>
          </a:bodyPr>
          <a:lstStyle/>
          <a:p>
            <a:r>
              <a:rPr lang="en-GB" sz="4400" b="1" dirty="0" smtClean="0">
                <a:latin typeface="Corbel" charset="0"/>
                <a:ea typeface="Corbel" charset="0"/>
                <a:cs typeface="Corbel" charset="0"/>
              </a:rPr>
              <a:t>Routes to Corporate Member</a:t>
            </a:r>
          </a:p>
        </p:txBody>
      </p:sp>
      <p:sp>
        <p:nvSpPr>
          <p:cNvPr id="4" name="TextBox 3"/>
          <p:cNvSpPr txBox="1"/>
          <p:nvPr/>
        </p:nvSpPr>
        <p:spPr>
          <a:xfrm>
            <a:off x="1295400" y="1581090"/>
            <a:ext cx="6843713" cy="400110"/>
          </a:xfrm>
          <a:prstGeom prst="rect">
            <a:avLst/>
          </a:prstGeom>
          <a:noFill/>
        </p:spPr>
        <p:txBody>
          <a:bodyPr wrap="square" rtlCol="0">
            <a:spAutoFit/>
          </a:bodyPr>
          <a:lstStyle/>
          <a:p>
            <a:pPr algn="r"/>
            <a:r>
              <a:rPr lang="en-US" sz="2000" i="1" smtClean="0">
                <a:latin typeface="Century Gothic" charset="0"/>
                <a:ea typeface="Century Gothic" charset="0"/>
                <a:cs typeface="Century Gothic" charset="0"/>
              </a:rPr>
              <a:t>Architect Status</a:t>
            </a:r>
            <a:endParaRPr lang="en-US" sz="2000" i="1" dirty="0" smtClean="0">
              <a:latin typeface="Century Gothic" charset="0"/>
              <a:ea typeface="Century Gothic" charset="0"/>
              <a:cs typeface="Century Gothic"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13" t="46643" r="3226" b="4104"/>
          <a:stretch/>
        </p:blipFill>
        <p:spPr>
          <a:xfrm>
            <a:off x="2438400" y="1970868"/>
            <a:ext cx="6553200" cy="4887132"/>
          </a:xfrm>
          <a:prstGeom prst="rect">
            <a:avLst/>
          </a:prstGeom>
        </p:spPr>
      </p:pic>
    </p:spTree>
    <p:extLst>
      <p:ext uri="{BB962C8B-B14F-4D97-AF65-F5344CB8AC3E}">
        <p14:creationId xmlns:p14="http://schemas.microsoft.com/office/powerpoint/2010/main" val="111947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54" t="16953" r="15184" b="44190"/>
          <a:stretch/>
        </p:blipFill>
        <p:spPr>
          <a:xfrm>
            <a:off x="1883569" y="1670299"/>
            <a:ext cx="5376862" cy="3730884"/>
          </a:xfrm>
          <a:prstGeom prst="rect">
            <a:avLst/>
          </a:prstGeom>
        </p:spPr>
      </p:pic>
    </p:spTree>
    <p:extLst>
      <p:ext uri="{BB962C8B-B14F-4D97-AF65-F5344CB8AC3E}">
        <p14:creationId xmlns:p14="http://schemas.microsoft.com/office/powerpoint/2010/main" val="151870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3"/>
            <a:ext cx="8391525" cy="769441"/>
          </a:xfrm>
          <a:prstGeom prst="rect">
            <a:avLst/>
          </a:prstGeom>
          <a:noFill/>
        </p:spPr>
        <p:txBody>
          <a:bodyPr wrap="square" rtlCol="0">
            <a:spAutoFit/>
          </a:bodyPr>
          <a:lstStyle/>
          <a:p>
            <a:r>
              <a:rPr lang="en-GB" sz="4400" b="1" dirty="0" smtClean="0">
                <a:latin typeface="Corbel" charset="0"/>
                <a:ea typeface="Corbel" charset="0"/>
                <a:cs typeface="Corbel" charset="0"/>
              </a:rPr>
              <a:t>Ethics and Professional Conduct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81" t="68001" r="4547"/>
          <a:stretch/>
        </p:blipFill>
        <p:spPr>
          <a:xfrm>
            <a:off x="2079171" y="2514600"/>
            <a:ext cx="7064829" cy="3352800"/>
          </a:xfrm>
          <a:prstGeom prst="rect">
            <a:avLst/>
          </a:prstGeom>
        </p:spPr>
      </p:pic>
    </p:spTree>
    <p:extLst>
      <p:ext uri="{BB962C8B-B14F-4D97-AF65-F5344CB8AC3E}">
        <p14:creationId xmlns:p14="http://schemas.microsoft.com/office/powerpoint/2010/main" val="127233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90" t="7954" r="2122" b="25000"/>
          <a:stretch/>
        </p:blipFill>
        <p:spPr>
          <a:xfrm>
            <a:off x="2438399" y="213481"/>
            <a:ext cx="6705601" cy="6559677"/>
          </a:xfrm>
          <a:prstGeom prst="rect">
            <a:avLst/>
          </a:prstGeom>
        </p:spPr>
      </p:pic>
    </p:spTree>
    <p:extLst>
      <p:ext uri="{BB962C8B-B14F-4D97-AF65-F5344CB8AC3E}">
        <p14:creationId xmlns:p14="http://schemas.microsoft.com/office/powerpoint/2010/main" val="17975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3"/>
            <a:ext cx="8391525" cy="769441"/>
          </a:xfrm>
          <a:prstGeom prst="rect">
            <a:avLst/>
          </a:prstGeom>
          <a:noFill/>
        </p:spPr>
        <p:txBody>
          <a:bodyPr wrap="square" rtlCol="0">
            <a:spAutoFit/>
          </a:bodyPr>
          <a:lstStyle/>
          <a:p>
            <a:r>
              <a:rPr lang="en-GB" sz="4400" b="1" dirty="0" smtClean="0">
                <a:latin typeface="Corbel" charset="0"/>
                <a:ea typeface="Corbel" charset="0"/>
                <a:cs typeface="Corbel" charset="0"/>
              </a:rPr>
              <a:t>Issues faced by Architects</a:t>
            </a:r>
          </a:p>
        </p:txBody>
      </p:sp>
    </p:spTree>
    <p:extLst>
      <p:ext uri="{BB962C8B-B14F-4D97-AF65-F5344CB8AC3E}">
        <p14:creationId xmlns:p14="http://schemas.microsoft.com/office/powerpoint/2010/main" val="71127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452437" y="1069301"/>
            <a:ext cx="8239125" cy="2554545"/>
          </a:xfrm>
          <a:prstGeom prst="rect">
            <a:avLst/>
          </a:prstGeom>
          <a:noFill/>
        </p:spPr>
        <p:txBody>
          <a:bodyPr wrap="square" rtlCol="0">
            <a:spAutoFit/>
          </a:bodyPr>
          <a:lstStyle/>
          <a:p>
            <a:pPr algn="just"/>
            <a:r>
              <a:rPr lang="en-US" sz="2800" b="1" dirty="0" smtClean="0">
                <a:ea typeface="Century Gothic" charset="0"/>
                <a:cs typeface="Century Gothic" charset="0"/>
              </a:rPr>
              <a:t>“</a:t>
            </a:r>
            <a:r>
              <a:rPr lang="en-US" sz="2800" i="1" dirty="0" smtClean="0">
                <a:ea typeface="Century Gothic" charset="0"/>
                <a:cs typeface="Century Gothic" charset="0"/>
              </a:rPr>
              <a:t>To promote, foster and advance the science and art of the professions of Surveyors, Engineers and Architects in line with the aims and objectives of the Government of His Majesty, the Sultan and Yang Di-</a:t>
            </a:r>
            <a:r>
              <a:rPr lang="en-US" sz="2800" i="1" dirty="0" err="1" smtClean="0">
                <a:ea typeface="Century Gothic" charset="0"/>
                <a:cs typeface="Century Gothic" charset="0"/>
              </a:rPr>
              <a:t>Pertuan</a:t>
            </a:r>
            <a:r>
              <a:rPr lang="en-US" sz="2800" i="1" dirty="0" smtClean="0">
                <a:ea typeface="Century Gothic" charset="0"/>
                <a:cs typeface="Century Gothic" charset="0"/>
              </a:rPr>
              <a:t> Negara Brunei Darussalam.”</a:t>
            </a:r>
          </a:p>
          <a:p>
            <a:endParaRPr lang="en-US" sz="2000" b="1" dirty="0" smtClean="0"/>
          </a:p>
        </p:txBody>
      </p:sp>
      <p:sp>
        <p:nvSpPr>
          <p:cNvPr id="4" name="TextBox 3"/>
          <p:cNvSpPr txBox="1"/>
          <p:nvPr/>
        </p:nvSpPr>
        <p:spPr>
          <a:xfrm>
            <a:off x="6705600" y="3623846"/>
            <a:ext cx="2105025" cy="338554"/>
          </a:xfrm>
          <a:prstGeom prst="rect">
            <a:avLst/>
          </a:prstGeom>
          <a:noFill/>
        </p:spPr>
        <p:txBody>
          <a:bodyPr wrap="square" rtlCol="0">
            <a:spAutoFit/>
          </a:bodyPr>
          <a:lstStyle/>
          <a:p>
            <a:r>
              <a:rPr lang="en-GB" sz="1600" b="1" dirty="0" smtClean="0">
                <a:latin typeface="Century Gothic" charset="0"/>
                <a:ea typeface="Century Gothic" charset="0"/>
                <a:cs typeface="Century Gothic" charset="0"/>
              </a:rPr>
              <a:t>PUJA </a:t>
            </a:r>
            <a:r>
              <a:rPr lang="en-GB" sz="1600" b="1" smtClean="0">
                <a:latin typeface="Century Gothic" charset="0"/>
                <a:ea typeface="Century Gothic" charset="0"/>
                <a:cs typeface="Century Gothic" charset="0"/>
              </a:rPr>
              <a:t>(Brunei)</a:t>
            </a:r>
            <a:endParaRPr lang="en-GB" sz="1600" b="1" dirty="0" smtClean="0">
              <a:solidFill>
                <a:schemeClr val="accent2">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3152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7" name="Picture 6" descr="puja logo png.png"/>
          <p:cNvPicPr>
            <a:picLocks noChangeAspect="1"/>
          </p:cNvPicPr>
          <p:nvPr/>
        </p:nvPicPr>
        <p:blipFill>
          <a:blip r:embed="rId3" cstate="print"/>
          <a:stretch>
            <a:fillRect/>
          </a:stretch>
        </p:blipFill>
        <p:spPr>
          <a:xfrm>
            <a:off x="2438400" y="0"/>
            <a:ext cx="4191000" cy="1375098"/>
          </a:xfrm>
          <a:prstGeom prst="rect">
            <a:avLst/>
          </a:prstGeom>
        </p:spPr>
      </p:pic>
      <p:sp>
        <p:nvSpPr>
          <p:cNvPr id="8" name="TextBox 7"/>
          <p:cNvSpPr txBox="1"/>
          <p:nvPr/>
        </p:nvSpPr>
        <p:spPr>
          <a:xfrm>
            <a:off x="0" y="2658070"/>
            <a:ext cx="9144000" cy="769441"/>
          </a:xfrm>
          <a:prstGeom prst="rect">
            <a:avLst/>
          </a:prstGeom>
          <a:noFill/>
        </p:spPr>
        <p:txBody>
          <a:bodyPr wrap="square" rtlCol="0">
            <a:spAutoFit/>
          </a:bodyPr>
          <a:lstStyle/>
          <a:p>
            <a:pPr algn="ctr"/>
            <a:r>
              <a:rPr lang="en-GB" sz="4400" b="1" i="1" dirty="0" smtClean="0">
                <a:latin typeface="Corbel" charset="0"/>
                <a:ea typeface="Corbel" charset="0"/>
                <a:cs typeface="Corbel" charset="0"/>
              </a:rPr>
              <a:t>Thank you</a:t>
            </a:r>
            <a:r>
              <a:rPr lang="en-GB" sz="4400" b="1" i="1" dirty="0">
                <a:latin typeface="Corbel" charset="0"/>
                <a:ea typeface="Corbel" charset="0"/>
                <a:cs typeface="Corbel" charset="0"/>
              </a:rPr>
              <a:t> </a:t>
            </a:r>
            <a:endParaRPr lang="en-GB" sz="5400" b="1" i="1" dirty="0" smtClean="0">
              <a:solidFill>
                <a:schemeClr val="accent2">
                  <a:lumMod val="75000"/>
                </a:schemeClr>
              </a:solidFill>
              <a:latin typeface="Franklin Gothic Heavy" charset="0"/>
              <a:ea typeface="Franklin Gothic Heavy" charset="0"/>
              <a:cs typeface="Franklin Gothic Heavy" charset="0"/>
            </a:endParaRPr>
          </a:p>
        </p:txBody>
      </p:sp>
    </p:spTree>
    <p:extLst>
      <p:ext uri="{BB962C8B-B14F-4D97-AF65-F5344CB8AC3E}">
        <p14:creationId xmlns:p14="http://schemas.microsoft.com/office/powerpoint/2010/main" val="98743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5" y="1086653"/>
            <a:ext cx="6553200" cy="769441"/>
          </a:xfrm>
          <a:prstGeom prst="rect">
            <a:avLst/>
          </a:prstGeom>
          <a:noFill/>
        </p:spPr>
        <p:txBody>
          <a:bodyPr wrap="square" rtlCol="0">
            <a:spAutoFit/>
          </a:bodyPr>
          <a:lstStyle/>
          <a:p>
            <a:r>
              <a:rPr lang="en-GB" sz="4400" b="1" dirty="0" smtClean="0">
                <a:latin typeface="Corbel" charset="0"/>
                <a:ea typeface="Corbel" charset="0"/>
                <a:cs typeface="Corbel" charset="0"/>
              </a:rPr>
              <a:t>Brunei Darussalam</a:t>
            </a:r>
          </a:p>
        </p:txBody>
      </p:sp>
      <p:sp>
        <p:nvSpPr>
          <p:cNvPr id="4" name="TextBox 3"/>
          <p:cNvSpPr txBox="1"/>
          <p:nvPr/>
        </p:nvSpPr>
        <p:spPr>
          <a:xfrm>
            <a:off x="3352800" y="1471373"/>
            <a:ext cx="8610600" cy="954107"/>
          </a:xfrm>
          <a:prstGeom prst="rect">
            <a:avLst/>
          </a:prstGeom>
          <a:noFill/>
        </p:spPr>
        <p:txBody>
          <a:bodyPr wrap="square" rtlCol="0">
            <a:spAutoFit/>
          </a:bodyPr>
          <a:lstStyle/>
          <a:p>
            <a:r>
              <a:rPr lang="en-US" sz="3600" b="1" smtClean="0">
                <a:latin typeface="Apple Chancery" charset="0"/>
                <a:ea typeface="Apple Chancery" charset="0"/>
                <a:cs typeface="Apple Chancery" charset="0"/>
              </a:rPr>
              <a:t>in a nutshell</a:t>
            </a:r>
            <a:endParaRPr lang="en-US" sz="3600" b="1" dirty="0" smtClean="0">
              <a:latin typeface="Apple Chancery" charset="0"/>
              <a:ea typeface="Apple Chancery" charset="0"/>
              <a:cs typeface="Apple Chancery" charset="0"/>
            </a:endParaRPr>
          </a:p>
          <a:p>
            <a:endParaRPr lang="en-US" sz="2000"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33400"/>
            <a:ext cx="2743200" cy="1371600"/>
          </a:xfrm>
          <a:prstGeom prst="rect">
            <a:avLst/>
          </a:prstGeom>
        </p:spPr>
      </p:pic>
      <p:sp>
        <p:nvSpPr>
          <p:cNvPr id="8" name="TextBox 7"/>
          <p:cNvSpPr txBox="1"/>
          <p:nvPr/>
        </p:nvSpPr>
        <p:spPr>
          <a:xfrm>
            <a:off x="2400299" y="6034342"/>
            <a:ext cx="6843713" cy="707886"/>
          </a:xfrm>
          <a:prstGeom prst="rect">
            <a:avLst/>
          </a:prstGeom>
          <a:noFill/>
        </p:spPr>
        <p:txBody>
          <a:bodyPr wrap="square" rtlCol="0">
            <a:spAutoFit/>
          </a:bodyPr>
          <a:lstStyle/>
          <a:p>
            <a:pPr marL="342900" indent="-342900">
              <a:buFont typeface="Arial" charset="0"/>
              <a:buChar char="•"/>
            </a:pPr>
            <a:r>
              <a:rPr lang="en-US" sz="2000" i="1" dirty="0" smtClean="0">
                <a:latin typeface="Century Gothic" charset="0"/>
                <a:ea typeface="Century Gothic" charset="0"/>
                <a:cs typeface="Century Gothic" charset="0"/>
              </a:rPr>
              <a:t>ARCASIA ZONE B</a:t>
            </a:r>
          </a:p>
          <a:p>
            <a:pPr marL="342900" indent="-342900">
              <a:buFont typeface="Arial" charset="0"/>
              <a:buChar char="•"/>
            </a:pPr>
            <a:r>
              <a:rPr lang="en-US" sz="2000" i="1" dirty="0" smtClean="0">
                <a:latin typeface="Century Gothic" charset="0"/>
                <a:ea typeface="Century Gothic" charset="0"/>
                <a:cs typeface="Century Gothic" charset="0"/>
              </a:rPr>
              <a:t>PUJA Brunei </a:t>
            </a:r>
            <a:r>
              <a:rPr lang="mr-IN" sz="2000" i="1" dirty="0" smtClean="0">
                <a:latin typeface="Century Gothic" charset="0"/>
                <a:ea typeface="Century Gothic" charset="0"/>
                <a:cs typeface="Century Gothic" charset="0"/>
              </a:rPr>
              <a:t>–</a:t>
            </a:r>
            <a:r>
              <a:rPr lang="en-US" sz="2000" i="1" dirty="0" smtClean="0">
                <a:latin typeface="Century Gothic" charset="0"/>
                <a:ea typeface="Century Gothic" charset="0"/>
                <a:cs typeface="Century Gothic" charset="0"/>
              </a:rPr>
              <a:t> 21</a:t>
            </a:r>
            <a:r>
              <a:rPr lang="en-US" sz="2000" i="1" baseline="30000" dirty="0" smtClean="0">
                <a:latin typeface="Century Gothic" charset="0"/>
                <a:ea typeface="Century Gothic" charset="0"/>
                <a:cs typeface="Century Gothic" charset="0"/>
              </a:rPr>
              <a:t>st</a:t>
            </a:r>
            <a:r>
              <a:rPr lang="en-US" sz="2000" i="1" dirty="0" smtClean="0">
                <a:latin typeface="Century Gothic" charset="0"/>
                <a:ea typeface="Century Gothic" charset="0"/>
                <a:cs typeface="Century Gothic" charset="0"/>
              </a:rPr>
              <a:t> Member Institute of ARCASIA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200" y="2032000"/>
            <a:ext cx="5080000" cy="3987800"/>
          </a:xfrm>
          <a:prstGeom prst="rect">
            <a:avLst/>
          </a:prstGeom>
        </p:spPr>
      </p:pic>
    </p:spTree>
    <p:extLst>
      <p:ext uri="{BB962C8B-B14F-4D97-AF65-F5344CB8AC3E}">
        <p14:creationId xmlns:p14="http://schemas.microsoft.com/office/powerpoint/2010/main" val="20231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33400"/>
            <a:ext cx="2743200" cy="1371600"/>
          </a:xfrm>
          <a:prstGeom prst="rect">
            <a:avLst/>
          </a:prstGeom>
        </p:spPr>
      </p:pic>
      <p:sp>
        <p:nvSpPr>
          <p:cNvPr id="8" name="TextBox 7"/>
          <p:cNvSpPr txBox="1"/>
          <p:nvPr/>
        </p:nvSpPr>
        <p:spPr>
          <a:xfrm>
            <a:off x="1150143" y="2346652"/>
            <a:ext cx="6843713" cy="3170099"/>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CAPITAL </a:t>
            </a:r>
            <a:r>
              <a:rPr lang="en-US" sz="2000" b="1" dirty="0" smtClean="0">
                <a:latin typeface="Century Gothic" charset="0"/>
                <a:ea typeface="Century Gothic" charset="0"/>
                <a:cs typeface="Century Gothic" charset="0"/>
              </a:rPr>
              <a:t>BANDAR SERI BEGAWAN</a:t>
            </a:r>
            <a:endParaRPr lang="en-US" sz="2000" i="1"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POPULATION </a:t>
            </a:r>
            <a:r>
              <a:rPr lang="en-US" sz="2000" b="1" dirty="0" smtClean="0">
                <a:latin typeface="Century Gothic" charset="0"/>
                <a:ea typeface="Century Gothic" charset="0"/>
                <a:cs typeface="Century Gothic" charset="0"/>
              </a:rPr>
              <a:t>413,000</a:t>
            </a:r>
          </a:p>
          <a:p>
            <a:r>
              <a:rPr lang="en-US" sz="2000" i="1" dirty="0" smtClean="0">
                <a:latin typeface="Century Gothic" charset="0"/>
                <a:ea typeface="Century Gothic" charset="0"/>
                <a:cs typeface="Century Gothic" charset="0"/>
              </a:rPr>
              <a:t>AREA </a:t>
            </a:r>
            <a:r>
              <a:rPr lang="en-US" sz="2000" b="1" dirty="0" smtClean="0">
                <a:latin typeface="Century Gothic" charset="0"/>
                <a:ea typeface="Century Gothic" charset="0"/>
                <a:cs typeface="Century Gothic" charset="0"/>
              </a:rPr>
              <a:t>5,765 SQM</a:t>
            </a:r>
            <a:endParaRPr lang="en-US" sz="2000"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LANGUAGES </a:t>
            </a:r>
            <a:r>
              <a:rPr lang="en-US" sz="2000" b="1" dirty="0" smtClean="0">
                <a:latin typeface="Century Gothic" charset="0"/>
                <a:ea typeface="Century Gothic" charset="0"/>
                <a:cs typeface="Century Gothic" charset="0"/>
              </a:rPr>
              <a:t>MALAY, ENGLISH, CHINESE</a:t>
            </a:r>
            <a:endParaRPr lang="en-US" sz="2000" i="1"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ETHNICITY </a:t>
            </a:r>
            <a:r>
              <a:rPr lang="en-US" sz="2000" b="1" dirty="0" smtClean="0">
                <a:latin typeface="Century Gothic" charset="0"/>
                <a:ea typeface="Century Gothic" charset="0"/>
                <a:cs typeface="Century Gothic" charset="0"/>
              </a:rPr>
              <a:t>65% MALAY, 10% CHINESE</a:t>
            </a:r>
            <a:endParaRPr lang="en-US" sz="2000" i="1"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RELIGION </a:t>
            </a:r>
            <a:r>
              <a:rPr lang="en-US" sz="2000" b="1" dirty="0" smtClean="0">
                <a:latin typeface="Century Gothic" charset="0"/>
                <a:ea typeface="Century Gothic" charset="0"/>
                <a:cs typeface="Century Gothic" charset="0"/>
              </a:rPr>
              <a:t>78% MUSLIM, 8% CHRISTIAN, 7% BUDDHIST</a:t>
            </a:r>
            <a:endParaRPr lang="en-US" sz="2000" i="1"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LIFE EXPECTANCY </a:t>
            </a:r>
            <a:r>
              <a:rPr lang="en-US" sz="2000" b="1" dirty="0" smtClean="0">
                <a:latin typeface="Century Gothic" charset="0"/>
                <a:ea typeface="Century Gothic" charset="0"/>
                <a:cs typeface="Century Gothic" charset="0"/>
              </a:rPr>
              <a:t>76 YEARS (MEN), 81 YEARS (WOMEN)</a:t>
            </a:r>
            <a:endParaRPr lang="en-US" sz="2000" i="1" dirty="0" smtClean="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LEADER </a:t>
            </a:r>
            <a:r>
              <a:rPr lang="en-US" sz="2000" b="1" dirty="0" smtClean="0">
                <a:latin typeface="Century Gothic" charset="0"/>
                <a:ea typeface="Century Gothic" charset="0"/>
                <a:cs typeface="Century Gothic" charset="0"/>
              </a:rPr>
              <a:t>HIS MAJESTY THE SULTAN HAJI HASSANAL BOLKIAH MU’IZZADDIN WADDAULAH DAN YANG </a:t>
            </a:r>
          </a:p>
          <a:p>
            <a:r>
              <a:rPr lang="en-US" sz="2000" b="1" dirty="0" smtClean="0">
                <a:latin typeface="Century Gothic" charset="0"/>
                <a:ea typeface="Century Gothic" charset="0"/>
                <a:cs typeface="Century Gothic" charset="0"/>
              </a:rPr>
              <a:t>DI-PERTUAN NEGARA BRUNEI DARUSSALAM</a:t>
            </a:r>
            <a:endParaRPr lang="en-US" sz="2000" i="1" dirty="0" smtClean="0">
              <a:latin typeface="Century Gothic" charset="0"/>
              <a:ea typeface="Century Gothic" charset="0"/>
              <a:cs typeface="Century Gothic" charset="0"/>
            </a:endParaRPr>
          </a:p>
        </p:txBody>
      </p:sp>
      <p:sp>
        <p:nvSpPr>
          <p:cNvPr id="9" name="TextBox 8"/>
          <p:cNvSpPr txBox="1"/>
          <p:nvPr/>
        </p:nvSpPr>
        <p:spPr>
          <a:xfrm>
            <a:off x="600075" y="718573"/>
            <a:ext cx="6553200" cy="769441"/>
          </a:xfrm>
          <a:prstGeom prst="rect">
            <a:avLst/>
          </a:prstGeom>
          <a:noFill/>
        </p:spPr>
        <p:txBody>
          <a:bodyPr wrap="square" rtlCol="0">
            <a:spAutoFit/>
          </a:bodyPr>
          <a:lstStyle/>
          <a:p>
            <a:r>
              <a:rPr lang="en-GB" sz="4400" b="1" dirty="0" smtClean="0">
                <a:latin typeface="Corbel" charset="0"/>
                <a:ea typeface="Corbel" charset="0"/>
                <a:cs typeface="Corbel" charset="0"/>
              </a:rPr>
              <a:t>Brunei Darussalam</a:t>
            </a:r>
          </a:p>
        </p:txBody>
      </p:sp>
      <p:sp>
        <p:nvSpPr>
          <p:cNvPr id="10" name="TextBox 9"/>
          <p:cNvSpPr txBox="1"/>
          <p:nvPr/>
        </p:nvSpPr>
        <p:spPr>
          <a:xfrm>
            <a:off x="3352800" y="1103293"/>
            <a:ext cx="8610600" cy="954107"/>
          </a:xfrm>
          <a:prstGeom prst="rect">
            <a:avLst/>
          </a:prstGeom>
          <a:noFill/>
        </p:spPr>
        <p:txBody>
          <a:bodyPr wrap="square" rtlCol="0">
            <a:spAutoFit/>
          </a:bodyPr>
          <a:lstStyle/>
          <a:p>
            <a:r>
              <a:rPr lang="en-US" sz="3600" b="1" dirty="0" smtClean="0">
                <a:latin typeface="Apple Chancery" charset="0"/>
                <a:ea typeface="Apple Chancery" charset="0"/>
                <a:cs typeface="Apple Chancery" charset="0"/>
              </a:rPr>
              <a:t>in a nutshell</a:t>
            </a:r>
          </a:p>
          <a:p>
            <a:endParaRPr lang="en-US" sz="2000" b="1" dirty="0" smtClean="0"/>
          </a:p>
        </p:txBody>
      </p:sp>
    </p:spTree>
    <p:extLst>
      <p:ext uri="{BB962C8B-B14F-4D97-AF65-F5344CB8AC3E}">
        <p14:creationId xmlns:p14="http://schemas.microsoft.com/office/powerpoint/2010/main" val="13265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2"/>
            <a:ext cx="7705725" cy="769441"/>
          </a:xfrm>
          <a:prstGeom prst="rect">
            <a:avLst/>
          </a:prstGeom>
          <a:noFill/>
        </p:spPr>
        <p:txBody>
          <a:bodyPr wrap="square" rtlCol="0">
            <a:spAutoFit/>
          </a:bodyPr>
          <a:lstStyle/>
          <a:p>
            <a:r>
              <a:rPr lang="en-GB" sz="4400" b="1" dirty="0" smtClean="0">
                <a:latin typeface="Corbel" charset="0"/>
                <a:ea typeface="Corbel" charset="0"/>
                <a:cs typeface="Corbel" charset="0"/>
              </a:rPr>
              <a:t>Architectural Professionals</a:t>
            </a:r>
          </a:p>
        </p:txBody>
      </p:sp>
      <p:sp>
        <p:nvSpPr>
          <p:cNvPr id="8" name="TextBox 7"/>
          <p:cNvSpPr txBox="1"/>
          <p:nvPr/>
        </p:nvSpPr>
        <p:spPr>
          <a:xfrm>
            <a:off x="1371600" y="2057400"/>
            <a:ext cx="6843713" cy="2554545"/>
          </a:xfrm>
          <a:prstGeom prst="rect">
            <a:avLst/>
          </a:prstGeom>
          <a:noFill/>
        </p:spPr>
        <p:txBody>
          <a:bodyPr wrap="square" rtlCol="0">
            <a:spAutoFit/>
          </a:bodyPr>
          <a:lstStyle/>
          <a:p>
            <a:r>
              <a:rPr lang="en-US" sz="2000" b="1" i="1" dirty="0" smtClean="0">
                <a:latin typeface="Century Gothic" charset="0"/>
                <a:ea typeface="Century Gothic" charset="0"/>
                <a:cs typeface="Century Gothic" charset="0"/>
              </a:rPr>
              <a:t>50</a:t>
            </a:r>
            <a:r>
              <a:rPr lang="en-US" sz="2000" i="1" dirty="0" smtClean="0">
                <a:latin typeface="Century Gothic" charset="0"/>
                <a:ea typeface="Century Gothic" charset="0"/>
                <a:cs typeface="Century Gothic" charset="0"/>
              </a:rPr>
              <a:t> </a:t>
            </a:r>
            <a:r>
              <a:rPr lang="en-US" sz="2000" i="1" dirty="0" smtClean="0">
                <a:latin typeface="Century Gothic" charset="0"/>
                <a:ea typeface="Century Gothic" charset="0"/>
                <a:cs typeface="Century Gothic" charset="0"/>
              </a:rPr>
              <a:t>Registered Architects under MOD</a:t>
            </a:r>
          </a:p>
          <a:p>
            <a:r>
              <a:rPr lang="en-US" sz="2000" b="1" i="1" dirty="0" smtClean="0">
                <a:latin typeface="Century Gothic" charset="0"/>
                <a:ea typeface="Century Gothic" charset="0"/>
                <a:cs typeface="Century Gothic" charset="0"/>
              </a:rPr>
              <a:t>40</a:t>
            </a:r>
            <a:r>
              <a:rPr lang="en-US" sz="2000" i="1" dirty="0" smtClean="0">
                <a:latin typeface="Century Gothic" charset="0"/>
                <a:ea typeface="Century Gothic" charset="0"/>
                <a:cs typeface="Century Gothic" charset="0"/>
              </a:rPr>
              <a:t> Practicing Architects</a:t>
            </a:r>
          </a:p>
          <a:p>
            <a:r>
              <a:rPr lang="en-US" sz="2000" b="1" i="1" dirty="0" smtClean="0">
                <a:latin typeface="Century Gothic" charset="0"/>
                <a:ea typeface="Century Gothic" charset="0"/>
                <a:cs typeface="Century Gothic" charset="0"/>
              </a:rPr>
              <a:t>40</a:t>
            </a:r>
            <a:r>
              <a:rPr lang="en-US" sz="2000" i="1" dirty="0" smtClean="0">
                <a:latin typeface="Century Gothic" charset="0"/>
                <a:ea typeface="Century Gothic" charset="0"/>
                <a:cs typeface="Century Gothic" charset="0"/>
              </a:rPr>
              <a:t> Registered Architectural Companies under MOD</a:t>
            </a:r>
          </a:p>
          <a:p>
            <a:endParaRPr lang="en-US" sz="2000" i="1" dirty="0">
              <a:latin typeface="Century Gothic" charset="0"/>
              <a:ea typeface="Century Gothic" charset="0"/>
              <a:cs typeface="Century Gothic" charset="0"/>
            </a:endParaRPr>
          </a:p>
          <a:p>
            <a:r>
              <a:rPr lang="en-US" sz="2000" b="1" i="1" dirty="0" smtClean="0">
                <a:latin typeface="Century Gothic" charset="0"/>
                <a:ea typeface="Century Gothic" charset="0"/>
                <a:cs typeface="Century Gothic" charset="0"/>
              </a:rPr>
              <a:t>141</a:t>
            </a:r>
            <a:r>
              <a:rPr lang="en-US" sz="2000" i="1" dirty="0" smtClean="0">
                <a:latin typeface="Century Gothic" charset="0"/>
                <a:ea typeface="Century Gothic" charset="0"/>
                <a:cs typeface="Century Gothic" charset="0"/>
              </a:rPr>
              <a:t> Members of PUJA Architects Division (including Student Members)</a:t>
            </a:r>
          </a:p>
          <a:p>
            <a:endParaRPr lang="en-US" sz="2000" i="1" dirty="0" smtClean="0">
              <a:latin typeface="Century Gothic" charset="0"/>
              <a:ea typeface="Century Gothic" charset="0"/>
              <a:cs typeface="Century Gothic" charset="0"/>
            </a:endParaRPr>
          </a:p>
          <a:p>
            <a:endParaRPr lang="en-US" sz="2000" i="1"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116915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066800" y="990600"/>
            <a:ext cx="7353300" cy="1323439"/>
          </a:xfrm>
          <a:prstGeom prst="rect">
            <a:avLst/>
          </a:prstGeom>
          <a:noFill/>
        </p:spPr>
        <p:txBody>
          <a:bodyPr wrap="square" rtlCol="0">
            <a:spAutoFit/>
          </a:bodyPr>
          <a:lstStyle/>
          <a:p>
            <a:r>
              <a:rPr lang="en-US" sz="3200" b="1" dirty="0" smtClean="0"/>
              <a:t>EDUCATIONAL REQUIREMENTS</a:t>
            </a:r>
          </a:p>
          <a:p>
            <a:endParaRPr lang="en-US" sz="2400" b="1" dirty="0"/>
          </a:p>
          <a:p>
            <a:endParaRPr lang="en-US" sz="2400" b="1" dirty="0" smtClean="0"/>
          </a:p>
        </p:txBody>
      </p:sp>
      <p:sp>
        <p:nvSpPr>
          <p:cNvPr id="4" name="TextBox 3"/>
          <p:cNvSpPr txBox="1"/>
          <p:nvPr/>
        </p:nvSpPr>
        <p:spPr>
          <a:xfrm>
            <a:off x="4038600" y="1371600"/>
            <a:ext cx="8610600" cy="461665"/>
          </a:xfrm>
          <a:prstGeom prst="rect">
            <a:avLst/>
          </a:prstGeom>
          <a:noFill/>
        </p:spPr>
        <p:txBody>
          <a:bodyPr wrap="square" rtlCol="0">
            <a:spAutoFit/>
          </a:bodyPr>
          <a:lstStyle/>
          <a:p>
            <a:r>
              <a:rPr lang="en-US" sz="2400" b="1" dirty="0" smtClean="0">
                <a:latin typeface="Apple Chancery" charset="0"/>
                <a:ea typeface="Apple Chancery" charset="0"/>
                <a:cs typeface="Apple Chancery" charset="0"/>
              </a:rPr>
              <a:t>how to become an Architect</a:t>
            </a:r>
            <a:endParaRPr lang="en-US" sz="2400" b="1" dirty="0" smtClean="0"/>
          </a:p>
        </p:txBody>
      </p:sp>
      <p:sp>
        <p:nvSpPr>
          <p:cNvPr id="5" name="TextBox 4"/>
          <p:cNvSpPr txBox="1"/>
          <p:nvPr/>
        </p:nvSpPr>
        <p:spPr>
          <a:xfrm>
            <a:off x="1676400" y="1833264"/>
            <a:ext cx="6843713" cy="3477875"/>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Education to be an Architect requires a period of not less than 5 years of full-time studies in a University or an equivalent institution.</a:t>
            </a:r>
          </a:p>
          <a:p>
            <a:endParaRPr lang="en-US" sz="2000" i="1" dirty="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However, this remains a challenge as a degree and masters course is currently not offered in Brunei yet, therefore interested students are required to study overseas</a:t>
            </a:r>
          </a:p>
          <a:p>
            <a:endParaRPr lang="en-US" sz="2000" i="1" dirty="0">
              <a:latin typeface="Century Gothic" charset="0"/>
              <a:ea typeface="Century Gothic" charset="0"/>
              <a:cs typeface="Century Gothic" charset="0"/>
            </a:endParaRPr>
          </a:p>
          <a:p>
            <a:r>
              <a:rPr lang="en-US" sz="2000" i="1" dirty="0" smtClean="0">
                <a:latin typeface="Century Gothic" charset="0"/>
                <a:ea typeface="Century Gothic" charset="0"/>
                <a:cs typeface="Century Gothic" charset="0"/>
              </a:rPr>
              <a:t>Only those holding a Part II/Masters in Architecture (or equivalent) is entitled to sit for the APEQs Examination.</a:t>
            </a:r>
          </a:p>
        </p:txBody>
      </p:sp>
    </p:spTree>
    <p:extLst>
      <p:ext uri="{BB962C8B-B14F-4D97-AF65-F5344CB8AC3E}">
        <p14:creationId xmlns:p14="http://schemas.microsoft.com/office/powerpoint/2010/main" val="133494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38400"/>
            <a:ext cx="2218612" cy="14790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521" y="0"/>
            <a:ext cx="5167479" cy="6858000"/>
          </a:xfrm>
          <a:prstGeom prst="rect">
            <a:avLst/>
          </a:prstGeom>
        </p:spPr>
      </p:pic>
    </p:spTree>
    <p:extLst>
      <p:ext uri="{BB962C8B-B14F-4D97-AF65-F5344CB8AC3E}">
        <p14:creationId xmlns:p14="http://schemas.microsoft.com/office/powerpoint/2010/main" val="1306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28981" y="2878137"/>
            <a:ext cx="7353300" cy="2308324"/>
          </a:xfrm>
          <a:prstGeom prst="rect">
            <a:avLst/>
          </a:prstGeom>
          <a:noFill/>
        </p:spPr>
        <p:txBody>
          <a:bodyPr wrap="square" rtlCol="0">
            <a:spAutoFit/>
          </a:bodyPr>
          <a:lstStyle/>
          <a:p>
            <a:r>
              <a:rPr lang="en-US" sz="3200" b="1" dirty="0" smtClean="0"/>
              <a:t>UNIVERSITI </a:t>
            </a:r>
          </a:p>
          <a:p>
            <a:r>
              <a:rPr lang="en-US" sz="3200" b="1" dirty="0" smtClean="0"/>
              <a:t>TEKNOLOGI </a:t>
            </a:r>
          </a:p>
          <a:p>
            <a:r>
              <a:rPr lang="en-US" sz="3200" b="1" dirty="0" smtClean="0"/>
              <a:t>BRUNEI</a:t>
            </a:r>
          </a:p>
          <a:p>
            <a:endParaRPr lang="en-US" sz="2400" b="1" dirty="0"/>
          </a:p>
          <a:p>
            <a:endParaRPr lang="en-US" sz="24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81" y="304800"/>
            <a:ext cx="2540000" cy="2540000"/>
          </a:xfrm>
          <a:prstGeom prst="rect">
            <a:avLst/>
          </a:prstGeom>
        </p:spPr>
      </p:pic>
      <p:sp>
        <p:nvSpPr>
          <p:cNvPr id="7" name="TextBox 6"/>
          <p:cNvSpPr txBox="1"/>
          <p:nvPr/>
        </p:nvSpPr>
        <p:spPr>
          <a:xfrm>
            <a:off x="3200401" y="1123414"/>
            <a:ext cx="5715000" cy="4154984"/>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i="1" dirty="0" smtClean="0">
                <a:latin typeface="Century Gothic" charset="0"/>
                <a:ea typeface="Century Gothic" charset="0"/>
                <a:cs typeface="Century Gothic" charset="0"/>
              </a:rPr>
              <a:t>Formally known as </a:t>
            </a:r>
            <a:r>
              <a:rPr lang="en-US" i="1" u="sng" dirty="0" smtClean="0">
                <a:latin typeface="Century Gothic" charset="0"/>
                <a:ea typeface="Century Gothic" charset="0"/>
                <a:cs typeface="Century Gothic" charset="0"/>
              </a:rPr>
              <a:t>Institute of Technology Brunei (ITB)</a:t>
            </a:r>
            <a:r>
              <a:rPr lang="en-US" i="1" dirty="0" smtClean="0">
                <a:latin typeface="Century Gothic" charset="0"/>
                <a:ea typeface="Century Gothic" charset="0"/>
                <a:cs typeface="Century Gothic" charset="0"/>
              </a:rPr>
              <a:t>, UTB specializes in Engineering, Business and Computing.</a:t>
            </a:r>
          </a:p>
          <a:p>
            <a:pPr marR="0" lvl="0" defTabSz="914400" eaLnBrk="1" fontAlgn="auto" latinLnBrk="0" hangingPunct="1">
              <a:lnSpc>
                <a:spcPct val="100000"/>
              </a:lnSpc>
              <a:spcBef>
                <a:spcPts val="0"/>
              </a:spcBef>
              <a:spcAft>
                <a:spcPts val="0"/>
              </a:spcAft>
              <a:buClrTx/>
              <a:buSzTx/>
              <a:tabLst/>
              <a:defRPr/>
            </a:pPr>
            <a:endParaRPr lang="en-US" i="1" u="sng" dirty="0">
              <a:latin typeface="Century Gothic" charset="0"/>
              <a:ea typeface="Century Gothic" charset="0"/>
              <a:cs typeface="Century Gothic" charset="0"/>
            </a:endParaRPr>
          </a:p>
          <a:p>
            <a:pPr marR="0" lvl="0" defTabSz="914400" eaLnBrk="1" fontAlgn="auto" latinLnBrk="0" hangingPunct="1">
              <a:lnSpc>
                <a:spcPct val="100000"/>
              </a:lnSpc>
              <a:spcBef>
                <a:spcPts val="0"/>
              </a:spcBef>
              <a:spcAft>
                <a:spcPts val="0"/>
              </a:spcAft>
              <a:buClrTx/>
              <a:buSzTx/>
              <a:tabLst/>
              <a:defRPr/>
            </a:pPr>
            <a:r>
              <a:rPr lang="en-US" i="1" dirty="0" smtClean="0">
                <a:latin typeface="Century Gothic" charset="0"/>
                <a:ea typeface="Century Gothic" charset="0"/>
                <a:cs typeface="Century Gothic" charset="0"/>
              </a:rPr>
              <a:t>Established as a higher learning institution in 1986 and upgraded to ‘University’ status in 2008.</a:t>
            </a:r>
          </a:p>
          <a:p>
            <a:pPr marR="0" lvl="0" defTabSz="914400" eaLnBrk="1" fontAlgn="auto" latinLnBrk="0" hangingPunct="1">
              <a:lnSpc>
                <a:spcPct val="100000"/>
              </a:lnSpc>
              <a:spcBef>
                <a:spcPts val="0"/>
              </a:spcBef>
              <a:spcAft>
                <a:spcPts val="0"/>
              </a:spcAft>
              <a:buClrTx/>
              <a:buSzTx/>
              <a:tabLst/>
              <a:defRPr/>
            </a:pPr>
            <a:endParaRPr lang="en-US" sz="2000" i="1" u="sng" dirty="0" smtClean="0">
              <a:latin typeface="Century Gothic" charset="0"/>
              <a:ea typeface="Century Gothic" charset="0"/>
              <a:cs typeface="Century Gothic" charset="0"/>
            </a:endParaRPr>
          </a:p>
          <a:p>
            <a:pPr marR="0" lvl="0" defTabSz="914400" eaLnBrk="1" fontAlgn="auto" latinLnBrk="0" hangingPunct="1">
              <a:lnSpc>
                <a:spcPct val="100000"/>
              </a:lnSpc>
              <a:spcBef>
                <a:spcPts val="0"/>
              </a:spcBef>
              <a:spcAft>
                <a:spcPts val="0"/>
              </a:spcAft>
              <a:buClrTx/>
              <a:buSzTx/>
              <a:tabLst/>
              <a:defRPr/>
            </a:pPr>
            <a:r>
              <a:rPr lang="en-US" sz="2400" i="1" u="sng" dirty="0" smtClean="0">
                <a:latin typeface="Century Gothic" charset="0"/>
                <a:ea typeface="Century Gothic" charset="0"/>
                <a:cs typeface="Century Gothic" charset="0"/>
              </a:rPr>
              <a:t>UTB</a:t>
            </a:r>
            <a:r>
              <a:rPr lang="en-US" sz="2400" i="1" dirty="0" smtClean="0">
                <a:latin typeface="Century Gothic" charset="0"/>
                <a:ea typeface="Century Gothic" charset="0"/>
                <a:cs typeface="Century Gothic" charset="0"/>
              </a:rPr>
              <a:t> is currently exploring and preparing for an Architecture degree to be introduced. It is hoped to be launched by </a:t>
            </a:r>
            <a:r>
              <a:rPr lang="en-US" sz="2400" b="1" i="1" u="sng" dirty="0" smtClean="0">
                <a:latin typeface="Century Gothic" charset="0"/>
                <a:ea typeface="Century Gothic" charset="0"/>
                <a:cs typeface="Century Gothic" charset="0"/>
              </a:rPr>
              <a:t>next year</a:t>
            </a:r>
            <a:r>
              <a:rPr lang="en-US" sz="2400" i="1" dirty="0" smtClean="0">
                <a:latin typeface="Century Gothic" charset="0"/>
                <a:ea typeface="Century Gothic" charset="0"/>
                <a:cs typeface="Century Gothic" charset="0"/>
              </a:rPr>
              <a:t>.</a:t>
            </a:r>
            <a:endParaRPr lang="en-US" sz="2400" i="1" dirty="0">
              <a:latin typeface="Century Gothic" charset="0"/>
              <a:ea typeface="Century Gothic" charset="0"/>
              <a:cs typeface="Century Gothic" charset="0"/>
            </a:endParaRPr>
          </a:p>
          <a:p>
            <a:pPr marR="0" lvl="0" defTabSz="914400" eaLnBrk="1" fontAlgn="auto" latinLnBrk="0" hangingPunct="1">
              <a:lnSpc>
                <a:spcPct val="100000"/>
              </a:lnSpc>
              <a:spcBef>
                <a:spcPts val="0"/>
              </a:spcBef>
              <a:spcAft>
                <a:spcPts val="0"/>
              </a:spcAft>
              <a:buClrTx/>
              <a:buSzTx/>
              <a:tabLst/>
              <a:defRPr/>
            </a:pPr>
            <a:endParaRPr lang="en-US" sz="2000" b="1" u="sng" dirty="0">
              <a:latin typeface="Century Gothic" charset="0"/>
              <a:ea typeface="Century Gothic" charset="0"/>
              <a:cs typeface="Century Gothic" charset="0"/>
            </a:endParaRPr>
          </a:p>
          <a:p>
            <a:pPr marR="0" lvl="0" defTabSz="914400" eaLnBrk="1" fontAlgn="auto" latinLnBrk="0" hangingPunct="1">
              <a:lnSpc>
                <a:spcPct val="100000"/>
              </a:lnSpc>
              <a:spcBef>
                <a:spcPts val="0"/>
              </a:spcBef>
              <a:spcAft>
                <a:spcPts val="0"/>
              </a:spcAft>
              <a:buClrTx/>
              <a:buSzTx/>
              <a:tabLst/>
              <a:defRPr/>
            </a:pPr>
            <a:endParaRPr lang="en-US" sz="2000" b="1" u="sng"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54620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t="49483" r="1667"/>
          <a:stretch/>
        </p:blipFill>
        <p:spPr bwMode="auto">
          <a:xfrm>
            <a:off x="0" y="213482"/>
            <a:ext cx="9144000" cy="664451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074" y="1086653"/>
            <a:ext cx="8391525" cy="769441"/>
          </a:xfrm>
          <a:prstGeom prst="rect">
            <a:avLst/>
          </a:prstGeom>
          <a:noFill/>
        </p:spPr>
        <p:txBody>
          <a:bodyPr wrap="square" rtlCol="0">
            <a:spAutoFit/>
          </a:bodyPr>
          <a:lstStyle/>
          <a:p>
            <a:r>
              <a:rPr lang="en-GB" sz="4400" b="1" smtClean="0">
                <a:latin typeface="Corbel" charset="0"/>
                <a:ea typeface="Corbel" charset="0"/>
                <a:cs typeface="Corbel" charset="0"/>
              </a:rPr>
              <a:t>Registration and Licensing Bodies</a:t>
            </a:r>
            <a:endParaRPr lang="en-GB" sz="4400" b="1" dirty="0" smtClean="0">
              <a:latin typeface="Corbel" charset="0"/>
              <a:ea typeface="Corbel" charset="0"/>
              <a:cs typeface="Corbel" charset="0"/>
            </a:endParaRPr>
          </a:p>
        </p:txBody>
      </p:sp>
      <p:sp>
        <p:nvSpPr>
          <p:cNvPr id="4" name="TextBox 3"/>
          <p:cNvSpPr txBox="1"/>
          <p:nvPr/>
        </p:nvSpPr>
        <p:spPr>
          <a:xfrm>
            <a:off x="1676400" y="1833264"/>
            <a:ext cx="6843713" cy="3785652"/>
          </a:xfrm>
          <a:prstGeom prst="rect">
            <a:avLst/>
          </a:prstGeom>
          <a:noFill/>
        </p:spPr>
        <p:txBody>
          <a:bodyPr wrap="square" rtlCol="0">
            <a:spAutoFit/>
          </a:bodyPr>
          <a:lstStyle/>
          <a:p>
            <a:r>
              <a:rPr lang="en-US" sz="2000" i="1" dirty="0" smtClean="0">
                <a:latin typeface="Century Gothic" charset="0"/>
                <a:ea typeface="Century Gothic" charset="0"/>
                <a:cs typeface="Century Gothic" charset="0"/>
              </a:rPr>
              <a:t>Architects, Professional Engineers and Quantity Surveyors (APEQs) Board</a:t>
            </a:r>
          </a:p>
          <a:p>
            <a:endParaRPr lang="en-US" sz="2000" i="1" dirty="0">
              <a:latin typeface="Century Gothic" charset="0"/>
              <a:ea typeface="Century Gothic" charset="0"/>
              <a:cs typeface="Century Gothic" charset="0"/>
            </a:endParaRPr>
          </a:p>
          <a:p>
            <a:r>
              <a:rPr lang="en-US" sz="2000" b="1" i="1" dirty="0" smtClean="0">
                <a:latin typeface="Century Gothic" charset="0"/>
                <a:ea typeface="Century Gothic" charset="0"/>
                <a:cs typeface="Century Gothic" charset="0"/>
              </a:rPr>
              <a:t>REGISTRATION FORM</a:t>
            </a:r>
          </a:p>
          <a:p>
            <a:endParaRPr lang="en-US" sz="2000" b="1" i="1" dirty="0">
              <a:latin typeface="Century Gothic" charset="0"/>
              <a:ea typeface="Century Gothic" charset="0"/>
              <a:cs typeface="Century Gothic" charset="0"/>
            </a:endParaRPr>
          </a:p>
          <a:p>
            <a:r>
              <a:rPr lang="en-US" sz="2000" b="1" i="1" dirty="0" smtClean="0">
                <a:latin typeface="Century Gothic" charset="0"/>
                <a:ea typeface="Century Gothic" charset="0"/>
                <a:cs typeface="Century Gothic" charset="0"/>
              </a:rPr>
              <a:t>PART I </a:t>
            </a:r>
            <a:r>
              <a:rPr lang="mr-IN" sz="2000" b="1" i="1" dirty="0" smtClean="0">
                <a:latin typeface="Century Gothic" charset="0"/>
                <a:ea typeface="Century Gothic" charset="0"/>
                <a:cs typeface="Century Gothic" charset="0"/>
              </a:rPr>
              <a:t>–</a:t>
            </a:r>
            <a:r>
              <a:rPr lang="en-US" sz="2000" b="1" i="1" dirty="0" smtClean="0">
                <a:latin typeface="Century Gothic" charset="0"/>
                <a:ea typeface="Century Gothic" charset="0"/>
                <a:cs typeface="Century Gothic" charset="0"/>
              </a:rPr>
              <a:t> Personal Particulars</a:t>
            </a:r>
          </a:p>
          <a:p>
            <a:r>
              <a:rPr lang="en-US" sz="2000" b="1" i="1" dirty="0" smtClean="0">
                <a:latin typeface="Century Gothic" charset="0"/>
                <a:ea typeface="Century Gothic" charset="0"/>
                <a:cs typeface="Century Gothic" charset="0"/>
              </a:rPr>
              <a:t>PART II </a:t>
            </a:r>
            <a:r>
              <a:rPr lang="mr-IN" sz="2000" b="1" i="1" dirty="0" smtClean="0">
                <a:latin typeface="Century Gothic" charset="0"/>
                <a:ea typeface="Century Gothic" charset="0"/>
                <a:cs typeface="Century Gothic" charset="0"/>
              </a:rPr>
              <a:t>–</a:t>
            </a:r>
            <a:r>
              <a:rPr lang="en-US" sz="2000" b="1" i="1" dirty="0" smtClean="0">
                <a:latin typeface="Century Gothic" charset="0"/>
                <a:ea typeface="Century Gothic" charset="0"/>
                <a:cs typeface="Century Gothic" charset="0"/>
              </a:rPr>
              <a:t> Qualifications</a:t>
            </a:r>
          </a:p>
          <a:p>
            <a:r>
              <a:rPr lang="en-US" sz="2000" b="1" i="1" dirty="0" smtClean="0">
                <a:latin typeface="Century Gothic" charset="0"/>
                <a:ea typeface="Century Gothic" charset="0"/>
                <a:cs typeface="Century Gothic" charset="0"/>
              </a:rPr>
              <a:t>PART III </a:t>
            </a:r>
            <a:r>
              <a:rPr lang="mr-IN" sz="2000" b="1" i="1" dirty="0" smtClean="0">
                <a:latin typeface="Century Gothic" charset="0"/>
                <a:ea typeface="Century Gothic" charset="0"/>
                <a:cs typeface="Century Gothic" charset="0"/>
              </a:rPr>
              <a:t>–</a:t>
            </a:r>
            <a:r>
              <a:rPr lang="en-US" sz="2000" b="1" i="1" dirty="0" smtClean="0">
                <a:latin typeface="Century Gothic" charset="0"/>
                <a:ea typeface="Century Gothic" charset="0"/>
                <a:cs typeface="Century Gothic" charset="0"/>
              </a:rPr>
              <a:t> Professional Qualifications</a:t>
            </a:r>
          </a:p>
          <a:p>
            <a:r>
              <a:rPr lang="en-US" sz="2000" b="1" i="1" dirty="0" smtClean="0">
                <a:latin typeface="Century Gothic" charset="0"/>
                <a:ea typeface="Century Gothic" charset="0"/>
                <a:cs typeface="Century Gothic" charset="0"/>
              </a:rPr>
              <a:t>PART IV </a:t>
            </a:r>
            <a:r>
              <a:rPr lang="mr-IN" sz="2000" b="1" i="1" dirty="0" smtClean="0">
                <a:latin typeface="Century Gothic" charset="0"/>
                <a:ea typeface="Century Gothic" charset="0"/>
                <a:cs typeface="Century Gothic" charset="0"/>
              </a:rPr>
              <a:t>–</a:t>
            </a:r>
            <a:r>
              <a:rPr lang="en-US" sz="2000" b="1" i="1" dirty="0" smtClean="0">
                <a:latin typeface="Century Gothic" charset="0"/>
                <a:ea typeface="Century Gothic" charset="0"/>
                <a:cs typeface="Century Gothic" charset="0"/>
              </a:rPr>
              <a:t> Continuous Professional Development</a:t>
            </a:r>
          </a:p>
          <a:p>
            <a:r>
              <a:rPr lang="en-US" sz="2000" b="1" i="1" dirty="0" smtClean="0">
                <a:latin typeface="Century Gothic" charset="0"/>
                <a:ea typeface="Century Gothic" charset="0"/>
                <a:cs typeface="Century Gothic" charset="0"/>
              </a:rPr>
              <a:t>PART V </a:t>
            </a:r>
            <a:r>
              <a:rPr lang="mr-IN" sz="2000" b="1" i="1" dirty="0" smtClean="0">
                <a:latin typeface="Century Gothic" charset="0"/>
                <a:ea typeface="Century Gothic" charset="0"/>
                <a:cs typeface="Century Gothic" charset="0"/>
              </a:rPr>
              <a:t>–</a:t>
            </a:r>
            <a:r>
              <a:rPr lang="en-US" sz="2000" b="1" i="1" dirty="0" smtClean="0">
                <a:latin typeface="Century Gothic" charset="0"/>
                <a:ea typeface="Century Gothic" charset="0"/>
                <a:cs typeface="Century Gothic" charset="0"/>
              </a:rPr>
              <a:t> Employment Particulars</a:t>
            </a:r>
          </a:p>
          <a:p>
            <a:r>
              <a:rPr lang="en-US" sz="2000" b="1" i="1" dirty="0" smtClean="0">
                <a:latin typeface="Century Gothic" charset="0"/>
                <a:ea typeface="Century Gothic" charset="0"/>
                <a:cs typeface="Century Gothic" charset="0"/>
              </a:rPr>
              <a:t>Part VI - Declaration</a:t>
            </a:r>
            <a:r>
              <a:rPr lang="en-GB" sz="2000" dirty="0" smtClean="0"/>
              <a:t> </a:t>
            </a:r>
            <a:endParaRPr lang="en-US" sz="2000" b="1" i="1" dirty="0" smtClean="0">
              <a:latin typeface="Century Gothic" charset="0"/>
              <a:ea typeface="Century Gothic" charset="0"/>
              <a:cs typeface="Century Gothic" charset="0"/>
            </a:endParaRPr>
          </a:p>
          <a:p>
            <a:endParaRPr lang="en-US" sz="2000" i="1" dirty="0">
              <a:latin typeface="Century Gothic" charset="0"/>
              <a:ea typeface="Century Gothic" charset="0"/>
              <a:cs typeface="Century Gothic" charset="0"/>
            </a:endParaRPr>
          </a:p>
        </p:txBody>
      </p:sp>
    </p:spTree>
    <p:extLst>
      <p:ext uri="{BB962C8B-B14F-4D97-AF65-F5344CB8AC3E}">
        <p14:creationId xmlns:p14="http://schemas.microsoft.com/office/powerpoint/2010/main" val="884947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5498</TotalTime>
  <Words>545</Words>
  <Application>Microsoft Office PowerPoint</Application>
  <PresentationFormat>On-screen Show (4:3)</PresentationFormat>
  <Paragraphs>83</Paragraphs>
  <Slides>20</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 Chancery</vt:lpstr>
      <vt:lpstr>Arial</vt:lpstr>
      <vt:lpstr>Calibri</vt:lpstr>
      <vt:lpstr>Century Gothic</vt:lpstr>
      <vt:lpstr>Corbel</vt:lpstr>
      <vt:lpstr>Franklin Gothic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dc:title>
  <dc:creator>Nina</dc:creator>
  <cp:lastModifiedBy>user</cp:lastModifiedBy>
  <cp:revision>52</cp:revision>
  <dcterms:created xsi:type="dcterms:W3CDTF">2017-02-13T10:59:03Z</dcterms:created>
  <dcterms:modified xsi:type="dcterms:W3CDTF">2017-05-23T03:59:02Z</dcterms:modified>
</cp:coreProperties>
</file>