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66" r:id="rId4"/>
    <p:sldId id="276" r:id="rId5"/>
    <p:sldId id="273" r:id="rId6"/>
    <p:sldId id="274" r:id="rId7"/>
    <p:sldId id="280" r:id="rId8"/>
    <p:sldId id="279" r:id="rId9"/>
    <p:sldId id="275" r:id="rId10"/>
    <p:sldId id="281" r:id="rId11"/>
    <p:sldId id="272" r:id="rId12"/>
    <p:sldId id="258" r:id="rId13"/>
    <p:sldId id="261" r:id="rId14"/>
    <p:sldId id="286" r:id="rId15"/>
    <p:sldId id="271" r:id="rId16"/>
    <p:sldId id="287" r:id="rId17"/>
    <p:sldId id="260" r:id="rId18"/>
    <p:sldId id="288" r:id="rId19"/>
    <p:sldId id="283" r:id="rId20"/>
    <p:sldId id="284" r:id="rId21"/>
    <p:sldId id="285" r:id="rId22"/>
    <p:sldId id="269" r:id="rId23"/>
    <p:sldId id="265" r:id="rId24"/>
  </p:sldIdLst>
  <p:sldSz cx="9144000" cy="6858000" type="screen4x3"/>
  <p:notesSz cx="6807200" cy="99393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53"/>
  </p:normalViewPr>
  <p:slideViewPr>
    <p:cSldViewPr>
      <p:cViewPr varScale="1">
        <p:scale>
          <a:sx n="118" d="100"/>
          <a:sy n="118" d="100"/>
        </p:scale>
        <p:origin x="1480" y="2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57213-E8B2-4D87-BF95-344D9F6BDECA}" type="datetimeFigureOut">
              <a:rPr lang="en-SG" smtClean="0"/>
              <a:pPr/>
              <a:t>23/5/17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D2F2D-0C4B-4CB8-BFA2-D10F3416225E}" type="slidenum">
              <a:rPr lang="en-SG" smtClean="0"/>
              <a:pPr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500231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57213-E8B2-4D87-BF95-344D9F6BDECA}" type="datetimeFigureOut">
              <a:rPr lang="en-SG" smtClean="0"/>
              <a:pPr/>
              <a:t>23/5/17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D2F2D-0C4B-4CB8-BFA2-D10F3416225E}" type="slidenum">
              <a:rPr lang="en-SG" smtClean="0"/>
              <a:pPr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2726023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57213-E8B2-4D87-BF95-344D9F6BDECA}" type="datetimeFigureOut">
              <a:rPr lang="en-SG" smtClean="0"/>
              <a:pPr/>
              <a:t>23/5/17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D2F2D-0C4B-4CB8-BFA2-D10F3416225E}" type="slidenum">
              <a:rPr lang="en-SG" smtClean="0"/>
              <a:pPr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9193867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BFCBD-91C8-41D9-82B2-8EB6E1E637E5}" type="datetimeFigureOut">
              <a:rPr lang="en-SG" smtClean="0">
                <a:solidFill>
                  <a:prstClr val="black">
                    <a:tint val="75000"/>
                  </a:prstClr>
                </a:solidFill>
              </a:rPr>
              <a:pPr/>
              <a:t>23/5/17</a:t>
            </a:fld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211BF-FDAF-42A0-84DE-337F3898DFE3}" type="slidenum">
              <a:rPr lang="en-SG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0562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BFCBD-91C8-41D9-82B2-8EB6E1E637E5}" type="datetimeFigureOut">
              <a:rPr lang="en-SG" smtClean="0">
                <a:solidFill>
                  <a:prstClr val="black">
                    <a:tint val="75000"/>
                  </a:prstClr>
                </a:solidFill>
              </a:rPr>
              <a:pPr/>
              <a:t>23/5/17</a:t>
            </a:fld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211BF-FDAF-42A0-84DE-337F3898DFE3}" type="slidenum">
              <a:rPr lang="en-SG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5582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BFCBD-91C8-41D9-82B2-8EB6E1E637E5}" type="datetimeFigureOut">
              <a:rPr lang="en-SG" smtClean="0">
                <a:solidFill>
                  <a:prstClr val="black">
                    <a:tint val="75000"/>
                  </a:prstClr>
                </a:solidFill>
              </a:rPr>
              <a:pPr/>
              <a:t>23/5/17</a:t>
            </a:fld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211BF-FDAF-42A0-84DE-337F3898DFE3}" type="slidenum">
              <a:rPr lang="en-SG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5561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BFCBD-91C8-41D9-82B2-8EB6E1E637E5}" type="datetimeFigureOut">
              <a:rPr lang="en-SG" smtClean="0">
                <a:solidFill>
                  <a:prstClr val="black">
                    <a:tint val="75000"/>
                  </a:prstClr>
                </a:solidFill>
              </a:rPr>
              <a:pPr/>
              <a:t>23/5/17</a:t>
            </a:fld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211BF-FDAF-42A0-84DE-337F3898DFE3}" type="slidenum">
              <a:rPr lang="en-SG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455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BFCBD-91C8-41D9-82B2-8EB6E1E637E5}" type="datetimeFigureOut">
              <a:rPr lang="en-SG" smtClean="0">
                <a:solidFill>
                  <a:prstClr val="black">
                    <a:tint val="75000"/>
                  </a:prstClr>
                </a:solidFill>
              </a:rPr>
              <a:pPr/>
              <a:t>23/5/17</a:t>
            </a:fld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211BF-FDAF-42A0-84DE-337F3898DFE3}" type="slidenum">
              <a:rPr lang="en-SG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3979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BFCBD-91C8-41D9-82B2-8EB6E1E637E5}" type="datetimeFigureOut">
              <a:rPr lang="en-SG" smtClean="0">
                <a:solidFill>
                  <a:prstClr val="black">
                    <a:tint val="75000"/>
                  </a:prstClr>
                </a:solidFill>
              </a:rPr>
              <a:pPr/>
              <a:t>23/5/17</a:t>
            </a:fld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211BF-FDAF-42A0-84DE-337F3898DFE3}" type="slidenum">
              <a:rPr lang="en-SG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5557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BFCBD-91C8-41D9-82B2-8EB6E1E637E5}" type="datetimeFigureOut">
              <a:rPr lang="en-SG" smtClean="0">
                <a:solidFill>
                  <a:prstClr val="black">
                    <a:tint val="75000"/>
                  </a:prstClr>
                </a:solidFill>
              </a:rPr>
              <a:pPr/>
              <a:t>23/5/17</a:t>
            </a:fld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211BF-FDAF-42A0-84DE-337F3898DFE3}" type="slidenum">
              <a:rPr lang="en-SG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2113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BFCBD-91C8-41D9-82B2-8EB6E1E637E5}" type="datetimeFigureOut">
              <a:rPr lang="en-SG" smtClean="0">
                <a:solidFill>
                  <a:prstClr val="black">
                    <a:tint val="75000"/>
                  </a:prstClr>
                </a:solidFill>
              </a:rPr>
              <a:pPr/>
              <a:t>23/5/17</a:t>
            </a:fld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211BF-FDAF-42A0-84DE-337F3898DFE3}" type="slidenum">
              <a:rPr lang="en-SG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7699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57213-E8B2-4D87-BF95-344D9F6BDECA}" type="datetimeFigureOut">
              <a:rPr lang="en-SG" smtClean="0"/>
              <a:pPr/>
              <a:t>23/5/17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D2F2D-0C4B-4CB8-BFA2-D10F3416225E}" type="slidenum">
              <a:rPr lang="en-SG" smtClean="0"/>
              <a:pPr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50339812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BFCBD-91C8-41D9-82B2-8EB6E1E637E5}" type="datetimeFigureOut">
              <a:rPr lang="en-SG" smtClean="0">
                <a:solidFill>
                  <a:prstClr val="black">
                    <a:tint val="75000"/>
                  </a:prstClr>
                </a:solidFill>
              </a:rPr>
              <a:pPr/>
              <a:t>23/5/17</a:t>
            </a:fld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211BF-FDAF-42A0-84DE-337F3898DFE3}" type="slidenum">
              <a:rPr lang="en-SG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3660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BFCBD-91C8-41D9-82B2-8EB6E1E637E5}" type="datetimeFigureOut">
              <a:rPr lang="en-SG" smtClean="0">
                <a:solidFill>
                  <a:prstClr val="black">
                    <a:tint val="75000"/>
                  </a:prstClr>
                </a:solidFill>
              </a:rPr>
              <a:pPr/>
              <a:t>23/5/17</a:t>
            </a:fld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211BF-FDAF-42A0-84DE-337F3898DFE3}" type="slidenum">
              <a:rPr lang="en-SG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1786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BFCBD-91C8-41D9-82B2-8EB6E1E637E5}" type="datetimeFigureOut">
              <a:rPr lang="en-SG" smtClean="0">
                <a:solidFill>
                  <a:prstClr val="black">
                    <a:tint val="75000"/>
                  </a:prstClr>
                </a:solidFill>
              </a:rPr>
              <a:pPr/>
              <a:t>23/5/17</a:t>
            </a:fld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211BF-FDAF-42A0-84DE-337F3898DFE3}" type="slidenum">
              <a:rPr lang="en-SG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60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57213-E8B2-4D87-BF95-344D9F6BDECA}" type="datetimeFigureOut">
              <a:rPr lang="en-SG" smtClean="0"/>
              <a:pPr/>
              <a:t>23/5/17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D2F2D-0C4B-4CB8-BFA2-D10F3416225E}" type="slidenum">
              <a:rPr lang="en-SG" smtClean="0"/>
              <a:pPr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523605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57213-E8B2-4D87-BF95-344D9F6BDECA}" type="datetimeFigureOut">
              <a:rPr lang="en-SG" smtClean="0"/>
              <a:pPr/>
              <a:t>23/5/17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D2F2D-0C4B-4CB8-BFA2-D10F3416225E}" type="slidenum">
              <a:rPr lang="en-SG" smtClean="0"/>
              <a:pPr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487341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57213-E8B2-4D87-BF95-344D9F6BDECA}" type="datetimeFigureOut">
              <a:rPr lang="en-SG" smtClean="0"/>
              <a:pPr/>
              <a:t>23/5/17</a:t>
            </a:fld>
            <a:endParaRPr lang="en-S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D2F2D-0C4B-4CB8-BFA2-D10F3416225E}" type="slidenum">
              <a:rPr lang="en-SG" smtClean="0"/>
              <a:pPr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781548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57213-E8B2-4D87-BF95-344D9F6BDECA}" type="datetimeFigureOut">
              <a:rPr lang="en-SG" smtClean="0"/>
              <a:pPr/>
              <a:t>23/5/17</a:t>
            </a:fld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D2F2D-0C4B-4CB8-BFA2-D10F3416225E}" type="slidenum">
              <a:rPr lang="en-SG" smtClean="0"/>
              <a:pPr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086730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57213-E8B2-4D87-BF95-344D9F6BDECA}" type="datetimeFigureOut">
              <a:rPr lang="en-SG" smtClean="0"/>
              <a:pPr/>
              <a:t>23/5/17</a:t>
            </a:fld>
            <a:endParaRPr lang="en-S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D2F2D-0C4B-4CB8-BFA2-D10F3416225E}" type="slidenum">
              <a:rPr lang="en-SG" smtClean="0"/>
              <a:pPr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979336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57213-E8B2-4D87-BF95-344D9F6BDECA}" type="datetimeFigureOut">
              <a:rPr lang="en-SG" smtClean="0"/>
              <a:pPr/>
              <a:t>23/5/17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D2F2D-0C4B-4CB8-BFA2-D10F3416225E}" type="slidenum">
              <a:rPr lang="en-SG" smtClean="0"/>
              <a:pPr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7283581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57213-E8B2-4D87-BF95-344D9F6BDECA}" type="datetimeFigureOut">
              <a:rPr lang="en-SG" smtClean="0"/>
              <a:pPr/>
              <a:t>23/5/17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D2F2D-0C4B-4CB8-BFA2-D10F3416225E}" type="slidenum">
              <a:rPr lang="en-SG" smtClean="0"/>
              <a:pPr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210210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C57213-E8B2-4D87-BF95-344D9F6BDECA}" type="datetimeFigureOut">
              <a:rPr lang="en-SG" smtClean="0"/>
              <a:pPr/>
              <a:t>23/5/17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6D2F2D-0C4B-4CB8-BFA2-D10F3416225E}" type="slidenum">
              <a:rPr lang="en-SG" smtClean="0"/>
              <a:pPr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764671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EBFCBD-91C8-41D9-82B2-8EB6E1E637E5}" type="datetimeFigureOut">
              <a:rPr lang="en-SG" smtClean="0">
                <a:solidFill>
                  <a:prstClr val="black">
                    <a:tint val="75000"/>
                  </a:prstClr>
                </a:solidFill>
              </a:rPr>
              <a:pPr/>
              <a:t>23/5/17</a:t>
            </a:fld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4211BF-FDAF-42A0-84DE-337F3898DFE3}" type="slidenum">
              <a:rPr lang="en-SG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1334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51920" y="3899946"/>
            <a:ext cx="4434642" cy="1899791"/>
          </a:xfrm>
        </p:spPr>
        <p:txBody>
          <a:bodyPr/>
          <a:lstStyle/>
          <a:p>
            <a:pPr algn="r"/>
            <a:r>
              <a:rPr lang="en-SG" b="1" dirty="0" smtClean="0"/>
              <a:t>ACPP Report</a:t>
            </a:r>
            <a:endParaRPr lang="en-SG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55976" y="5301208"/>
            <a:ext cx="3784236" cy="766936"/>
          </a:xfrm>
        </p:spPr>
        <p:txBody>
          <a:bodyPr>
            <a:normAutofit fontScale="92500" lnSpcReduction="20000"/>
          </a:bodyPr>
          <a:lstStyle/>
          <a:p>
            <a:pPr algn="r"/>
            <a:r>
              <a:rPr lang="en-SG" sz="1600" dirty="0">
                <a:solidFill>
                  <a:schemeClr val="tx1"/>
                </a:solidFill>
              </a:rPr>
              <a:t>19th ARCASIA Forum </a:t>
            </a:r>
            <a:r>
              <a:rPr lang="en-SG" sz="1600" dirty="0" smtClean="0">
                <a:solidFill>
                  <a:schemeClr val="tx1"/>
                </a:solidFill>
              </a:rPr>
              <a:t>2017</a:t>
            </a:r>
          </a:p>
          <a:p>
            <a:pPr algn="r"/>
            <a:r>
              <a:rPr lang="en-SG" sz="1600" dirty="0" smtClean="0">
                <a:solidFill>
                  <a:schemeClr val="tx1"/>
                </a:solidFill>
              </a:rPr>
              <a:t>22 May  – 27 May 2017 </a:t>
            </a:r>
          </a:p>
          <a:p>
            <a:pPr algn="r"/>
            <a:r>
              <a:rPr lang="en-SG" sz="1600" dirty="0" err="1" smtClean="0">
                <a:solidFill>
                  <a:schemeClr val="tx1"/>
                </a:solidFill>
              </a:rPr>
              <a:t>Jaipur</a:t>
            </a:r>
            <a:r>
              <a:rPr lang="en-SG" sz="1600" dirty="0" smtClean="0">
                <a:solidFill>
                  <a:schemeClr val="tx1"/>
                </a:solidFill>
              </a:rPr>
              <a:t> India</a:t>
            </a:r>
            <a:endParaRPr lang="en-SG" sz="1600" dirty="0">
              <a:solidFill>
                <a:schemeClr val="tx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313" y="980728"/>
            <a:ext cx="2942362" cy="2952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9645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SG" sz="3200" b="1" dirty="0" smtClean="0"/>
              <a:t>SIA Architectural Practice</a:t>
            </a:r>
            <a:endParaRPr lang="en-SG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88" y="1268760"/>
            <a:ext cx="8229600" cy="4968552"/>
          </a:xfrm>
        </p:spPr>
        <p:txBody>
          <a:bodyPr>
            <a:normAutofit fontScale="85000" lnSpcReduction="20000"/>
          </a:bodyPr>
          <a:lstStyle/>
          <a:p>
            <a:r>
              <a:rPr lang="en-SG" sz="2800" dirty="0"/>
              <a:t>Procurement of Architectural Services</a:t>
            </a:r>
            <a:endParaRPr lang="en-SG" sz="2800" dirty="0" smtClean="0"/>
          </a:p>
          <a:p>
            <a:r>
              <a:rPr lang="en-SG" sz="2800" dirty="0" smtClean="0"/>
              <a:t>Launch of SIA </a:t>
            </a:r>
            <a:r>
              <a:rPr lang="en-SG" sz="2800" dirty="0"/>
              <a:t>Building Contract </a:t>
            </a:r>
            <a:r>
              <a:rPr lang="en-SG" sz="2800" dirty="0" smtClean="0"/>
              <a:t>2016</a:t>
            </a:r>
            <a:endParaRPr lang="en-SG" sz="2800" dirty="0"/>
          </a:p>
          <a:p>
            <a:r>
              <a:rPr lang="en-SG" sz="2800" dirty="0" smtClean="0"/>
              <a:t>Launch of SIA </a:t>
            </a:r>
            <a:r>
              <a:rPr lang="en-SG" sz="2800" dirty="0"/>
              <a:t>Arbitration </a:t>
            </a:r>
            <a:r>
              <a:rPr lang="en-SG" sz="2800" dirty="0" smtClean="0"/>
              <a:t>Rules</a:t>
            </a:r>
          </a:p>
          <a:p>
            <a:r>
              <a:rPr lang="en-SG" sz="2800" dirty="0"/>
              <a:t>Sub-Contract For Use With Minor Work Contract </a:t>
            </a:r>
            <a:r>
              <a:rPr lang="en-SG" sz="2800" dirty="0" smtClean="0"/>
              <a:t>2012</a:t>
            </a:r>
          </a:p>
          <a:p>
            <a:r>
              <a:rPr lang="en-SG" sz="2800" dirty="0"/>
              <a:t>Practice Management Framework (PMF</a:t>
            </a:r>
            <a:r>
              <a:rPr lang="en-SG" sz="2800" dirty="0" smtClean="0"/>
              <a:t>)</a:t>
            </a:r>
          </a:p>
          <a:p>
            <a:r>
              <a:rPr lang="en-SG" sz="2800" dirty="0" smtClean="0"/>
              <a:t>Review of Conditions of </a:t>
            </a:r>
            <a:r>
              <a:rPr lang="en-SG" sz="2800" dirty="0"/>
              <a:t>Architect’s Appointment </a:t>
            </a:r>
            <a:r>
              <a:rPr lang="en-SG" sz="2800" dirty="0" smtClean="0"/>
              <a:t>and Services and Mode of Payment</a:t>
            </a:r>
          </a:p>
          <a:p>
            <a:r>
              <a:rPr lang="en-SG" sz="2800" dirty="0"/>
              <a:t>SIA Position Paper To Minister of National </a:t>
            </a:r>
            <a:r>
              <a:rPr lang="en-SG" sz="2800" dirty="0" smtClean="0"/>
              <a:t>Development</a:t>
            </a:r>
          </a:p>
          <a:p>
            <a:r>
              <a:rPr lang="en-SG" sz="2800" dirty="0" smtClean="0"/>
              <a:t>On-Line Version of </a:t>
            </a:r>
            <a:r>
              <a:rPr lang="en-SG" sz="2800" dirty="0"/>
              <a:t>Conditions of Architect’s Appointment and Services and Mode of </a:t>
            </a:r>
            <a:r>
              <a:rPr lang="en-SG" sz="2800" dirty="0" smtClean="0"/>
              <a:t>Payment</a:t>
            </a:r>
          </a:p>
          <a:p>
            <a:r>
              <a:rPr lang="en-SG" sz="2800" dirty="0" smtClean="0"/>
              <a:t>Partnership Agreement Checklist</a:t>
            </a:r>
          </a:p>
          <a:p>
            <a:r>
              <a:rPr lang="en-SG" sz="2800" dirty="0" smtClean="0"/>
              <a:t>Public Education and Branding</a:t>
            </a:r>
          </a:p>
          <a:p>
            <a:r>
              <a:rPr lang="en-SG" sz="2800" dirty="0" smtClean="0"/>
              <a:t>Design for Safety Professional and Appreciation Courses</a:t>
            </a:r>
          </a:p>
          <a:p>
            <a:endParaRPr lang="en-SG" sz="2800" dirty="0" smtClean="0"/>
          </a:p>
          <a:p>
            <a:endParaRPr lang="en-SG" sz="2800" dirty="0"/>
          </a:p>
          <a:p>
            <a:endParaRPr lang="en-SG" sz="2800" dirty="0" smtClean="0"/>
          </a:p>
          <a:p>
            <a:endParaRPr lang="en-SG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6021288"/>
            <a:ext cx="430590" cy="432048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539552" y="6453336"/>
            <a:ext cx="77048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9396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pPr algn="l"/>
            <a:r>
              <a:rPr lang="en-SG" sz="3200" b="1" dirty="0" smtClean="0"/>
              <a:t>Procurement of Architectural Services</a:t>
            </a:r>
            <a:endParaRPr lang="en-SG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196752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SG" sz="2800" dirty="0"/>
              <a:t>SIA continued the pursuit for enlightened policies and </a:t>
            </a:r>
            <a:r>
              <a:rPr lang="en-SG" sz="2800" dirty="0" smtClean="0"/>
              <a:t>seeks to </a:t>
            </a:r>
            <a:r>
              <a:rPr lang="en-SG" sz="2800" smtClean="0"/>
              <a:t>enhance </a:t>
            </a:r>
            <a:r>
              <a:rPr lang="en-SG" sz="2800" smtClean="0"/>
              <a:t>architectural </a:t>
            </a:r>
            <a:r>
              <a:rPr lang="en-SG" sz="2800" dirty="0" smtClean="0"/>
              <a:t>practices </a:t>
            </a:r>
            <a:r>
              <a:rPr lang="en-SG" sz="2800" dirty="0"/>
              <a:t>on the procurement of architectural </a:t>
            </a:r>
            <a:r>
              <a:rPr lang="en-SG" sz="2800" dirty="0" smtClean="0"/>
              <a:t>services  </a:t>
            </a:r>
          </a:p>
          <a:p>
            <a:pPr algn="just"/>
            <a:endParaRPr lang="en-SG" sz="2800" dirty="0" smtClean="0"/>
          </a:p>
          <a:p>
            <a:pPr algn="just"/>
            <a:r>
              <a:rPr lang="en-SG" sz="2800" dirty="0" smtClean="0"/>
              <a:t>Engages relevant </a:t>
            </a:r>
            <a:r>
              <a:rPr lang="en-SG" sz="2800" dirty="0"/>
              <a:t>authorities </a:t>
            </a:r>
            <a:r>
              <a:rPr lang="en-SG" sz="2800" dirty="0" smtClean="0"/>
              <a:t>and professional institutions with aim to raise standard, productivity and profile of architectural practice</a:t>
            </a:r>
          </a:p>
          <a:p>
            <a:pPr algn="just"/>
            <a:endParaRPr lang="en-SG" sz="2800" dirty="0" smtClean="0"/>
          </a:p>
          <a:p>
            <a:pPr algn="just"/>
            <a:r>
              <a:rPr lang="en-SG" sz="2800" dirty="0" smtClean="0"/>
              <a:t>To work towards a dignified and caring profession that upholds high standard of professional conduct and ethics through improve processes, equitable, conditions of appointment </a:t>
            </a:r>
            <a:endParaRPr lang="en-SG" sz="2800" dirty="0"/>
          </a:p>
          <a:p>
            <a:endParaRPr lang="en-SG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6021288"/>
            <a:ext cx="430590" cy="432048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>
          <a:xfrm>
            <a:off x="539552" y="6453336"/>
            <a:ext cx="77048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8597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385" y="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SG" sz="3200" b="1" dirty="0" smtClean="0"/>
              <a:t>SIA New Building Contract 2016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5398" y="1052736"/>
            <a:ext cx="8229600" cy="5544616"/>
          </a:xfrm>
        </p:spPr>
        <p:txBody>
          <a:bodyPr>
            <a:noAutofit/>
          </a:bodyPr>
          <a:lstStyle/>
          <a:p>
            <a:r>
              <a:rPr lang="en-SG" sz="2400" dirty="0" smtClean="0"/>
              <a:t>The suite of SIA Building Contract 2016 was launched on 28 November 2016:</a:t>
            </a:r>
            <a:endParaRPr lang="en-SG" sz="24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n-SG" sz="2400" dirty="0" smtClean="0"/>
              <a:t>SIA Building Contract Without Quantities (Domestic &amp; International);</a:t>
            </a:r>
            <a:endParaRPr lang="en-SG" sz="24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n-SG" sz="2400" dirty="0" smtClean="0"/>
              <a:t>SIA Design &amp; Built (Domestic &amp; International);</a:t>
            </a:r>
            <a:endParaRPr lang="en-SG" sz="24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n-SG" sz="2400" dirty="0" smtClean="0"/>
              <a:t>SIA Sub-Contract (Domestic &amp; International)</a:t>
            </a:r>
          </a:p>
          <a:p>
            <a:pPr marL="514350" indent="-457200"/>
            <a:endParaRPr lang="en-US" sz="2400" dirty="0" smtClean="0"/>
          </a:p>
          <a:p>
            <a:pPr marL="514350" indent="-457200"/>
            <a:r>
              <a:rPr lang="en-SG" sz="2400" dirty="0" smtClean="0"/>
              <a:t>SIA Contract Committee is reviewing and drafting of Specimen Forms &amp; Certificates, Guidance Notes and Building Contract With Quantities (Domestic &amp; International) and aims to publish the new version by 2017/2018</a:t>
            </a:r>
            <a:endParaRPr lang="en-SG" sz="2400" dirty="0"/>
          </a:p>
          <a:p>
            <a:pPr marL="0" indent="0">
              <a:buNone/>
            </a:pPr>
            <a:endParaRPr lang="en-SG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6021288"/>
            <a:ext cx="430590" cy="432048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>
          <a:xfrm>
            <a:off x="539552" y="6453336"/>
            <a:ext cx="77048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0577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pPr algn="l"/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600" b="1" dirty="0" smtClean="0"/>
              <a:t>SIA Arbitration Rules</a:t>
            </a:r>
            <a:r>
              <a:rPr lang="en-SG" sz="3600" b="1" dirty="0"/>
              <a:t/>
            </a:r>
            <a:br>
              <a:rPr lang="en-SG" sz="3600" b="1" dirty="0"/>
            </a:br>
            <a:endParaRPr lang="en-SG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6162" y="1464607"/>
            <a:ext cx="8229600" cy="4525963"/>
          </a:xfrm>
        </p:spPr>
        <p:txBody>
          <a:bodyPr>
            <a:normAutofit/>
          </a:bodyPr>
          <a:lstStyle/>
          <a:p>
            <a:r>
              <a:rPr lang="en-SG" sz="2800" dirty="0" smtClean="0"/>
              <a:t>The SIA Arbitration Rules was launched on 1 December 2016</a:t>
            </a:r>
          </a:p>
          <a:p>
            <a:endParaRPr lang="en-SG" sz="2800" dirty="0"/>
          </a:p>
          <a:p>
            <a:r>
              <a:rPr lang="en-SG" sz="2800" dirty="0" smtClean="0"/>
              <a:t>SIA Procurement of Architectural Services will continue to review from time to time to ensure its relevancy and in line with today’s arbitration landscape</a:t>
            </a:r>
          </a:p>
          <a:p>
            <a:pPr marL="0" indent="0">
              <a:buNone/>
            </a:pPr>
            <a:endParaRPr lang="en-SG" sz="2800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6021288"/>
            <a:ext cx="430590" cy="432048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>
          <a:xfrm>
            <a:off x="539552" y="6453336"/>
            <a:ext cx="77048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484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SG" sz="3000" b="1" dirty="0" smtClean="0"/>
              <a:t>SIA Conditions of Sub-Contract </a:t>
            </a:r>
            <a:r>
              <a:rPr lang="en-SG" sz="3000" b="1" dirty="0"/>
              <a:t>For Use </a:t>
            </a:r>
            <a:r>
              <a:rPr lang="en-SG" sz="3000" b="1" dirty="0" smtClean="0"/>
              <a:t>In Conjunction with the  </a:t>
            </a:r>
            <a:r>
              <a:rPr lang="en-SG" sz="3000" b="1" dirty="0"/>
              <a:t>Minor Work Contract 2012</a:t>
            </a:r>
            <a:br>
              <a:rPr lang="en-SG" sz="3000" b="1" dirty="0"/>
            </a:br>
            <a:endParaRPr lang="en-SG" sz="3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5398" y="1340768"/>
            <a:ext cx="8229600" cy="5112568"/>
          </a:xfrm>
        </p:spPr>
        <p:txBody>
          <a:bodyPr>
            <a:noAutofit/>
          </a:bodyPr>
          <a:lstStyle/>
          <a:p>
            <a:r>
              <a:rPr lang="en-SG" sz="2800" dirty="0" smtClean="0"/>
              <a:t>The drafting exercise was completed in September 2015</a:t>
            </a:r>
          </a:p>
          <a:p>
            <a:r>
              <a:rPr lang="en-SG" sz="2800" dirty="0" smtClean="0"/>
              <a:t>This standard form is suitable for use if sub-contract sum is significant and it is reasonable for sub-contract to take similar obligations as Contractor in corresponding arrangement with the Main Contract</a:t>
            </a:r>
          </a:p>
          <a:p>
            <a:r>
              <a:rPr lang="en-SG" sz="2800" dirty="0" smtClean="0"/>
              <a:t>A series of seminar will be organised to equip architects to gain better understanding of the Sub-Contract</a:t>
            </a:r>
            <a:r>
              <a:rPr lang="en-SG" sz="2800" dirty="0"/>
              <a:t/>
            </a:r>
            <a:br>
              <a:rPr lang="en-SG" sz="2800" dirty="0"/>
            </a:br>
            <a:endParaRPr lang="en-SG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6021288"/>
            <a:ext cx="430590" cy="432048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>
          <a:xfrm>
            <a:off x="539552" y="6453336"/>
            <a:ext cx="77048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3892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5398" y="476672"/>
            <a:ext cx="8229600" cy="926976"/>
          </a:xfrm>
        </p:spPr>
        <p:txBody>
          <a:bodyPr>
            <a:noAutofit/>
          </a:bodyPr>
          <a:lstStyle/>
          <a:p>
            <a:pPr algn="l"/>
            <a:r>
              <a:rPr lang="en-SG" sz="3000" b="1" dirty="0" smtClean="0"/>
              <a:t>PRACTICE MANAGEMENT FRAMEWORK (PMF)</a:t>
            </a:r>
            <a:endParaRPr lang="en-SG" sz="3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5398" y="1268760"/>
            <a:ext cx="8229600" cy="5184576"/>
          </a:xfrm>
        </p:spPr>
        <p:txBody>
          <a:bodyPr>
            <a:noAutofit/>
          </a:bodyPr>
          <a:lstStyle/>
          <a:p>
            <a:r>
              <a:rPr lang="en-SG" sz="2800" dirty="0" smtClean="0"/>
              <a:t>PMF was mooted with the intention to develop a systematic framework which lay solid foundation for effective and consistent delivery of architectural services</a:t>
            </a:r>
          </a:p>
          <a:p>
            <a:endParaRPr lang="en-SG" sz="2800" dirty="0"/>
          </a:p>
          <a:p>
            <a:r>
              <a:rPr lang="en-SG" sz="2800" dirty="0" smtClean="0"/>
              <a:t>Endeavour to launch the PMF in Q4 2017/Q1 2018</a:t>
            </a:r>
          </a:p>
          <a:p>
            <a:pPr marL="0" indent="0">
              <a:buNone/>
            </a:pPr>
            <a:endParaRPr lang="en-SG" sz="2800" dirty="0" smtClean="0"/>
          </a:p>
          <a:p>
            <a:r>
              <a:rPr lang="en-SG" sz="2800" dirty="0" smtClean="0"/>
              <a:t>Series of PMF courses will be organised to equip architects to develop own management system that suit their style of practice</a:t>
            </a:r>
          </a:p>
          <a:p>
            <a:endParaRPr lang="en-SG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6021288"/>
            <a:ext cx="430590" cy="432048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>
          <a:xfrm>
            <a:off x="539552" y="6453336"/>
            <a:ext cx="77048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4619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714" y="260648"/>
            <a:ext cx="8229600" cy="936104"/>
          </a:xfrm>
        </p:spPr>
        <p:txBody>
          <a:bodyPr>
            <a:normAutofit fontScale="90000"/>
          </a:bodyPr>
          <a:lstStyle/>
          <a:p>
            <a:pPr algn="l"/>
            <a:r>
              <a:rPr lang="en-SG" sz="3000" b="1" dirty="0"/>
              <a:t>Review of Conditions of Architect’s </a:t>
            </a:r>
            <a:r>
              <a:rPr lang="en-SG" sz="3000" b="1" dirty="0" smtClean="0"/>
              <a:t>Appointment and Services and Mode of Payment </a:t>
            </a:r>
            <a:endParaRPr lang="en-SG" sz="3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412776"/>
            <a:ext cx="8229600" cy="4824536"/>
          </a:xfrm>
        </p:spPr>
        <p:txBody>
          <a:bodyPr>
            <a:noAutofit/>
          </a:bodyPr>
          <a:lstStyle/>
          <a:p>
            <a:r>
              <a:rPr lang="en-SG" sz="2800" dirty="0" smtClean="0"/>
              <a:t>To review and update the clauses to ensure comprehensiveness and in line with current legislations and practice</a:t>
            </a:r>
          </a:p>
          <a:p>
            <a:r>
              <a:rPr lang="en-SG" sz="2800" dirty="0" smtClean="0"/>
              <a:t>To publish the description of Basic Services and Additional Services on SIA website with the objectives - </a:t>
            </a:r>
          </a:p>
          <a:p>
            <a:pPr marL="571500" lvl="0" indent="-571500">
              <a:buAutoNum type="romanLcParenBoth"/>
            </a:pPr>
            <a:r>
              <a:rPr lang="en-SG" sz="2800" dirty="0" smtClean="0"/>
              <a:t>To provide reference for SIA members; and</a:t>
            </a:r>
          </a:p>
          <a:p>
            <a:pPr marL="571500" lvl="0" indent="-571500">
              <a:buAutoNum type="romanLcParenBoth" startAt="2"/>
            </a:pPr>
            <a:r>
              <a:rPr lang="en-SG" sz="2800" dirty="0" smtClean="0"/>
              <a:t>To educate the public that design needs to be </a:t>
            </a:r>
          </a:p>
          <a:p>
            <a:pPr marL="0" lvl="0" indent="0">
              <a:buNone/>
            </a:pPr>
            <a:r>
              <a:rPr lang="en-SG" sz="2800" dirty="0"/>
              <a:t> </a:t>
            </a:r>
            <a:r>
              <a:rPr lang="en-SG" sz="2800" dirty="0" smtClean="0"/>
              <a:t>       protected , respected and duly compensated</a:t>
            </a:r>
            <a:endParaRPr lang="en-SG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6021288"/>
            <a:ext cx="430590" cy="432048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>
          <a:xfrm>
            <a:off x="539552" y="6453336"/>
            <a:ext cx="77048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5189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714" y="260648"/>
            <a:ext cx="8229600" cy="936104"/>
          </a:xfrm>
        </p:spPr>
        <p:txBody>
          <a:bodyPr>
            <a:normAutofit fontScale="90000"/>
          </a:bodyPr>
          <a:lstStyle/>
          <a:p>
            <a:pPr algn="l"/>
            <a:r>
              <a:rPr lang="en-SG" sz="3000" b="1" dirty="0" smtClean="0"/>
              <a:t>POSITION PAPER TO MINISTER FOR NATIONAL DEVELOPMENT</a:t>
            </a:r>
            <a:endParaRPr lang="en-SG" sz="3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412776"/>
            <a:ext cx="8229600" cy="4824536"/>
          </a:xfrm>
        </p:spPr>
        <p:txBody>
          <a:bodyPr>
            <a:noAutofit/>
          </a:bodyPr>
          <a:lstStyle/>
          <a:p>
            <a:r>
              <a:rPr lang="en-SG" sz="2800" dirty="0" smtClean="0"/>
              <a:t>To work with policy makers to recommend effective solutions for construction sector</a:t>
            </a:r>
          </a:p>
          <a:p>
            <a:endParaRPr lang="en-SG" sz="2800" dirty="0"/>
          </a:p>
          <a:p>
            <a:r>
              <a:rPr lang="en-SG" sz="2800" dirty="0" smtClean="0"/>
              <a:t>The paper will include policy measures in the construction industry; incorporating principles of behavioural economics</a:t>
            </a:r>
          </a:p>
          <a:p>
            <a:endParaRPr lang="en-SG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6021288"/>
            <a:ext cx="430590" cy="432048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>
          <a:xfrm>
            <a:off x="539552" y="6453336"/>
            <a:ext cx="77048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8625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 fontScale="90000"/>
          </a:bodyPr>
          <a:lstStyle/>
          <a:p>
            <a:pPr algn="l"/>
            <a:r>
              <a:rPr lang="en-SG" sz="3000" b="1" dirty="0" smtClean="0"/>
              <a:t>On-Line Version </a:t>
            </a:r>
            <a:r>
              <a:rPr lang="en-SG" sz="3000" b="1" dirty="0"/>
              <a:t>of Conditions of Architect’s Appointment and Services and Mode of Payment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SG" dirty="0"/>
              <a:t>To review and update the clauses to ensure comprehensiveness and in line with current legislations and </a:t>
            </a:r>
            <a:r>
              <a:rPr lang="en-SG" dirty="0" smtClean="0"/>
              <a:t>practice </a:t>
            </a:r>
            <a:r>
              <a:rPr lang="en-SG" dirty="0"/>
              <a:t>with the objectives;</a:t>
            </a:r>
          </a:p>
          <a:p>
            <a:pPr marL="0" indent="0">
              <a:buNone/>
            </a:pPr>
            <a:r>
              <a:rPr lang="en-SG" dirty="0"/>
              <a:t> </a:t>
            </a:r>
          </a:p>
          <a:p>
            <a:pPr marL="571500" lvl="0" indent="-571500">
              <a:buAutoNum type="romanLcParenBoth"/>
            </a:pPr>
            <a:r>
              <a:rPr lang="en-SG" dirty="0"/>
              <a:t>To provide flexibility to SIA members to customise Service Agreements to suit particular project needs and conditions;</a:t>
            </a:r>
          </a:p>
          <a:p>
            <a:pPr marL="0" lvl="0" indent="0">
              <a:buNone/>
            </a:pPr>
            <a:endParaRPr lang="en-SG" dirty="0"/>
          </a:p>
          <a:p>
            <a:pPr marL="571500" lvl="0" indent="-571500">
              <a:buAutoNum type="romanLcParenBoth" startAt="2"/>
            </a:pPr>
            <a:r>
              <a:rPr lang="en-SG" dirty="0" smtClean="0"/>
              <a:t>To </a:t>
            </a:r>
            <a:r>
              <a:rPr lang="en-SG" dirty="0"/>
              <a:t>make SIA Service Agreement easily accessible </a:t>
            </a:r>
            <a:r>
              <a:rPr lang="en-SG" dirty="0" smtClean="0"/>
              <a:t>    </a:t>
            </a:r>
          </a:p>
          <a:p>
            <a:pPr marL="0" lvl="0" indent="0">
              <a:buNone/>
            </a:pPr>
            <a:r>
              <a:rPr lang="en-SG" dirty="0"/>
              <a:t> </a:t>
            </a:r>
            <a:r>
              <a:rPr lang="en-SG" dirty="0" smtClean="0"/>
              <a:t>      to SIA </a:t>
            </a:r>
            <a:r>
              <a:rPr lang="en-SG" dirty="0"/>
              <a:t>members and industry players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4019829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pPr algn="l"/>
            <a:r>
              <a:rPr lang="en-SG" sz="3200" b="1" dirty="0" smtClean="0"/>
              <a:t>Partnership Agreement Checklist</a:t>
            </a:r>
            <a:endParaRPr lang="en-SG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SG" dirty="0" smtClean="0"/>
              <a:t>To develop a guidance notes/checklist with the objectives;</a:t>
            </a:r>
          </a:p>
          <a:p>
            <a:pPr marL="571500" indent="-571500">
              <a:buAutoNum type="romanLcParenBoth"/>
            </a:pPr>
            <a:r>
              <a:rPr lang="en-SG" dirty="0" smtClean="0"/>
              <a:t>to encourage more collaboration among  Architects</a:t>
            </a:r>
          </a:p>
          <a:p>
            <a:pPr marL="0" indent="0">
              <a:buNone/>
            </a:pPr>
            <a:r>
              <a:rPr lang="en-SG" dirty="0" smtClean="0"/>
              <a:t>(ii) to serve as a template to facilitate   </a:t>
            </a:r>
          </a:p>
          <a:p>
            <a:pPr marL="0" indent="0">
              <a:buNone/>
            </a:pPr>
            <a:r>
              <a:rPr lang="en-SG" dirty="0"/>
              <a:t> </a:t>
            </a:r>
            <a:r>
              <a:rPr lang="en-SG" dirty="0" smtClean="0"/>
              <a:t>     partnership/collaboration among members   </a:t>
            </a:r>
          </a:p>
          <a:p>
            <a:pPr marL="0" indent="0">
              <a:buNone/>
            </a:pPr>
            <a:r>
              <a:rPr lang="en-SG" dirty="0"/>
              <a:t> </a:t>
            </a:r>
            <a:r>
              <a:rPr lang="en-SG" dirty="0" smtClean="0"/>
              <a:t>     as well as with other consultants, local and  </a:t>
            </a:r>
          </a:p>
          <a:p>
            <a:pPr marL="0" indent="0">
              <a:buNone/>
            </a:pPr>
            <a:r>
              <a:rPr lang="en-SG" dirty="0"/>
              <a:t> </a:t>
            </a:r>
            <a:r>
              <a:rPr lang="en-SG" dirty="0" smtClean="0"/>
              <a:t>     foreign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29824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SG" sz="3200" b="1" dirty="0" smtClean="0"/>
              <a:t>Contents:</a:t>
            </a:r>
            <a:endParaRPr lang="en-SG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5398" y="1196752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en-SG" sz="2800" dirty="0" smtClean="0"/>
              <a:t>SIA Structure</a:t>
            </a:r>
          </a:p>
          <a:p>
            <a:endParaRPr lang="en-SG" sz="2800" dirty="0" smtClean="0"/>
          </a:p>
          <a:p>
            <a:r>
              <a:rPr lang="en-SG" sz="2800" dirty="0"/>
              <a:t>SIA </a:t>
            </a:r>
            <a:r>
              <a:rPr lang="en-SG" sz="2800" dirty="0" smtClean="0"/>
              <a:t>Membership</a:t>
            </a:r>
          </a:p>
          <a:p>
            <a:pPr marL="0" indent="0">
              <a:buNone/>
            </a:pPr>
            <a:endParaRPr lang="en-SG" sz="2800" dirty="0" smtClean="0"/>
          </a:p>
          <a:p>
            <a:r>
              <a:rPr lang="en-SG" sz="2800" dirty="0" smtClean="0"/>
              <a:t>SIA Board of Architectural Education </a:t>
            </a:r>
          </a:p>
          <a:p>
            <a:endParaRPr lang="en-SG" sz="2800" dirty="0" smtClean="0"/>
          </a:p>
          <a:p>
            <a:r>
              <a:rPr lang="en-SG" sz="2800" dirty="0" smtClean="0"/>
              <a:t>SIA Publications</a:t>
            </a:r>
          </a:p>
          <a:p>
            <a:endParaRPr lang="en-SG" sz="2800" dirty="0" smtClean="0"/>
          </a:p>
          <a:p>
            <a:r>
              <a:rPr lang="en-SG" sz="2800" dirty="0" smtClean="0"/>
              <a:t>Major Activities </a:t>
            </a:r>
            <a:r>
              <a:rPr lang="en-SG" sz="2800" smtClean="0"/>
              <a:t>of SIA </a:t>
            </a:r>
            <a:r>
              <a:rPr lang="en-SG" sz="2800" dirty="0" smtClean="0"/>
              <a:t>Procurement of Architectural Services </a:t>
            </a:r>
          </a:p>
          <a:p>
            <a:endParaRPr lang="en-SG" sz="2800" dirty="0" smtClean="0"/>
          </a:p>
          <a:p>
            <a:endParaRPr lang="en-SG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6021288"/>
            <a:ext cx="430590" cy="432048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539552" y="6453336"/>
            <a:ext cx="77048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2666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SG" sz="3200" b="1" dirty="0" smtClean="0"/>
              <a:t>Public Education and Branding</a:t>
            </a:r>
            <a:endParaRPr lang="en-SG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SG" dirty="0" smtClean="0"/>
              <a:t>Why Architect? Forum - to share insight on important issues that home owners should be aware of and take into consideration when renovation</a:t>
            </a:r>
          </a:p>
          <a:p>
            <a:r>
              <a:rPr lang="en-SG" dirty="0" smtClean="0"/>
              <a:t>Provide an understanding of what Architects really do and how they go about their Professional Practice assuming a range of multi-faceted roles and responsibilities</a:t>
            </a:r>
          </a:p>
          <a:p>
            <a:r>
              <a:rPr lang="en-SG" dirty="0" smtClean="0"/>
              <a:t>This year will be the 5</a:t>
            </a:r>
            <a:r>
              <a:rPr lang="en-SG" baseline="30000" dirty="0" smtClean="0"/>
              <a:t>th</a:t>
            </a:r>
            <a:r>
              <a:rPr lang="en-SG" dirty="0" smtClean="0"/>
              <a:t> year SIA organises Why Architect? Forum</a:t>
            </a:r>
            <a:r>
              <a:rPr lang="en-SG" dirty="0"/>
              <a:t> </a:t>
            </a:r>
            <a:r>
              <a:rPr lang="en-SG" dirty="0" smtClean="0"/>
              <a:t>as part of its public education initiatives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171369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SG" sz="3200" b="1" dirty="0" smtClean="0"/>
              <a:t>WSH Design for Safety Professional and Appreciation Courses (</a:t>
            </a:r>
            <a:r>
              <a:rPr lang="en-SG" sz="3200" b="1" dirty="0" err="1" smtClean="0"/>
              <a:t>DfSP</a:t>
            </a:r>
            <a:r>
              <a:rPr lang="en-SG" sz="3200" b="1" dirty="0" smtClean="0"/>
              <a:t>) and (</a:t>
            </a:r>
            <a:r>
              <a:rPr lang="en-SG" sz="3200" b="1" dirty="0" err="1" smtClean="0"/>
              <a:t>DfSA</a:t>
            </a:r>
            <a:r>
              <a:rPr lang="en-SG" sz="3200" b="1" dirty="0" smtClean="0"/>
              <a:t>)</a:t>
            </a:r>
            <a:endParaRPr lang="en-SG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628800"/>
            <a:ext cx="8215520" cy="4392488"/>
          </a:xfrm>
        </p:spPr>
        <p:txBody>
          <a:bodyPr>
            <a:noAutofit/>
          </a:bodyPr>
          <a:lstStyle/>
          <a:p>
            <a:r>
              <a:rPr lang="en-SG" sz="2800" dirty="0"/>
              <a:t>The </a:t>
            </a:r>
            <a:r>
              <a:rPr lang="en-SG" sz="2800" dirty="0" err="1"/>
              <a:t>DfS</a:t>
            </a:r>
            <a:r>
              <a:rPr lang="en-SG" sz="2800" dirty="0"/>
              <a:t> Regulations was enforced on 1 Aug </a:t>
            </a:r>
            <a:r>
              <a:rPr lang="en-SG" sz="2800" dirty="0" smtClean="0"/>
              <a:t>2016</a:t>
            </a:r>
          </a:p>
          <a:p>
            <a:endParaRPr lang="en-SG" sz="2800" dirty="0" smtClean="0"/>
          </a:p>
          <a:p>
            <a:r>
              <a:rPr lang="en-SG" sz="2800" dirty="0" err="1" smtClean="0"/>
              <a:t>DfS</a:t>
            </a:r>
            <a:r>
              <a:rPr lang="en-SG" sz="2800" dirty="0" smtClean="0"/>
              <a:t> – a process of identifying and reducing safety and health risks through good design at the conceptual and planning phases of project</a:t>
            </a:r>
          </a:p>
          <a:p>
            <a:pPr marL="0" indent="0">
              <a:buNone/>
            </a:pPr>
            <a:endParaRPr lang="en-SG" sz="2800" dirty="0" smtClean="0"/>
          </a:p>
          <a:p>
            <a:r>
              <a:rPr lang="en-SG" sz="2800" dirty="0" smtClean="0"/>
              <a:t>To equip SIA members with the skills and knowledge to function as a </a:t>
            </a:r>
            <a:r>
              <a:rPr lang="en-SG" sz="2800" dirty="0" err="1" smtClean="0"/>
              <a:t>DfS</a:t>
            </a:r>
            <a:r>
              <a:rPr lang="en-SG" sz="2800" dirty="0" smtClean="0"/>
              <a:t> Professional; SIA had organised 5 sessions of </a:t>
            </a:r>
            <a:r>
              <a:rPr lang="en-SG" sz="2800" dirty="0" err="1" smtClean="0"/>
              <a:t>DfS</a:t>
            </a:r>
            <a:r>
              <a:rPr lang="en-SG" sz="2800" dirty="0" smtClean="0"/>
              <a:t> Professional Course and 2 sessions of </a:t>
            </a:r>
            <a:r>
              <a:rPr lang="en-SG" sz="2800" dirty="0" err="1" smtClean="0"/>
              <a:t>DfS</a:t>
            </a:r>
            <a:r>
              <a:rPr lang="en-SG" sz="2800" dirty="0" smtClean="0"/>
              <a:t> Appreciation Course since its inception</a:t>
            </a:r>
          </a:p>
          <a:p>
            <a:endParaRPr lang="en-SG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6021288"/>
            <a:ext cx="430590" cy="432048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>
          <a:xfrm>
            <a:off x="539552" y="6453336"/>
            <a:ext cx="77048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0010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SG" dirty="0" smtClean="0"/>
              <a:t>Thank YOU</a:t>
            </a:r>
            <a:endParaRPr lang="en-SG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3962"/>
            <a:ext cx="2944813" cy="2951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71983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7505" y="226640"/>
            <a:ext cx="8064896" cy="926128"/>
          </a:xfrm>
          <a:prstGeom prst="rect">
            <a:avLst/>
          </a:prstGeom>
        </p:spPr>
        <p:txBody>
          <a:bodyPr wrap="square">
            <a:normAutofit fontScale="62500" lnSpcReduction="20000"/>
          </a:bodyPr>
          <a:lstStyle/>
          <a:p>
            <a:pPr>
              <a:spcBef>
                <a:spcPct val="20000"/>
              </a:spcBef>
              <a:buClr>
                <a:srgbClr val="FF6600"/>
              </a:buClr>
              <a:buSzPct val="70000"/>
            </a:pPr>
            <a:r>
              <a:rPr lang="en-US" sz="6000" b="1" dirty="0" smtClean="0">
                <a:solidFill>
                  <a:prstClr val="white">
                    <a:lumMod val="50000"/>
                  </a:prstClr>
                </a:solidFill>
              </a:rPr>
              <a:t>Our Organization: 4 Strategic Thrusts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51520" y="942974"/>
            <a:ext cx="2017713" cy="5915026"/>
          </a:xfrm>
          <a:prstGeom prst="rect">
            <a:avLst/>
          </a:prstGeom>
          <a:solidFill>
            <a:srgbClr val="FF9900"/>
          </a:solidFill>
        </p:spPr>
        <p:txBody>
          <a:bodyPr>
            <a:norm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SG" sz="2800" b="1" dirty="0">
                <a:solidFill>
                  <a:prstClr val="white"/>
                </a:solidFill>
              </a:rPr>
              <a:t>DESIGN</a:t>
            </a:r>
          </a:p>
          <a:p>
            <a:pPr marL="285750" indent="-285750" eaLnBrk="1" hangingPunct="1">
              <a:buFont typeface="Arial" pitchFamily="34" charset="0"/>
              <a:buChar char="•"/>
              <a:defRPr/>
            </a:pPr>
            <a:r>
              <a:rPr lang="en-SG" sz="2000" b="1" dirty="0">
                <a:solidFill>
                  <a:prstClr val="white"/>
                </a:solidFill>
              </a:rPr>
              <a:t>Archi Fest</a:t>
            </a:r>
          </a:p>
          <a:p>
            <a:pPr marL="285750" indent="-285750" eaLnBrk="1" hangingPunct="1">
              <a:buFont typeface="Arial" pitchFamily="34" charset="0"/>
              <a:buChar char="•"/>
              <a:defRPr/>
            </a:pPr>
            <a:r>
              <a:rPr lang="en-SG" sz="2000" b="1" dirty="0">
                <a:solidFill>
                  <a:prstClr val="white"/>
                </a:solidFill>
              </a:rPr>
              <a:t>Design Awards</a:t>
            </a:r>
          </a:p>
          <a:p>
            <a:pPr marL="285750" indent="-285750" eaLnBrk="1" hangingPunct="1">
              <a:buFont typeface="Arial" pitchFamily="34" charset="0"/>
              <a:buChar char="•"/>
              <a:defRPr/>
            </a:pPr>
            <a:r>
              <a:rPr lang="en-SG" sz="2000" b="1" dirty="0">
                <a:solidFill>
                  <a:prstClr val="white"/>
                </a:solidFill>
              </a:rPr>
              <a:t>Design Competition</a:t>
            </a:r>
          </a:p>
          <a:p>
            <a:pPr marL="285750" indent="-285750" eaLnBrk="1" hangingPunct="1">
              <a:buFont typeface="Arial" pitchFamily="34" charset="0"/>
              <a:buChar char="•"/>
              <a:defRPr/>
            </a:pPr>
            <a:r>
              <a:rPr lang="en-SG" sz="2000" b="1" dirty="0">
                <a:solidFill>
                  <a:prstClr val="white"/>
                </a:solidFill>
              </a:rPr>
              <a:t>Sustainability</a:t>
            </a:r>
          </a:p>
          <a:p>
            <a:pPr marL="285750" indent="-285750" eaLnBrk="1" hangingPunct="1">
              <a:buFont typeface="Arial" pitchFamily="34" charset="0"/>
              <a:buChar char="•"/>
              <a:defRPr/>
            </a:pPr>
            <a:r>
              <a:rPr lang="en-US" sz="2000" b="1" dirty="0">
                <a:solidFill>
                  <a:prstClr val="white"/>
                </a:solidFill>
              </a:rPr>
              <a:t>Publications</a:t>
            </a:r>
            <a:endParaRPr lang="en-SG" sz="2000" b="1" dirty="0">
              <a:solidFill>
                <a:prstClr val="white"/>
              </a:solidFill>
            </a:endParaRPr>
          </a:p>
          <a:p>
            <a:pPr eaLnBrk="1" hangingPunct="1">
              <a:defRPr/>
            </a:pPr>
            <a:endParaRPr lang="en-SG" sz="2400" b="1" dirty="0" smtClean="0">
              <a:solidFill>
                <a:prstClr val="white"/>
              </a:solidFill>
            </a:endParaRPr>
          </a:p>
        </p:txBody>
      </p:sp>
      <p:sp>
        <p:nvSpPr>
          <p:cNvPr id="6" name="TextBox 4"/>
          <p:cNvSpPr txBox="1">
            <a:spLocks noChangeArrowheads="1"/>
          </p:cNvSpPr>
          <p:nvPr/>
        </p:nvSpPr>
        <p:spPr bwMode="auto">
          <a:xfrm>
            <a:off x="2485133" y="942975"/>
            <a:ext cx="2016125" cy="591502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xtLst/>
        </p:spPr>
        <p:txBody>
          <a:bodyPr>
            <a:normAutofit lnSpcReduction="10000"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en-SG" sz="2400" b="1" dirty="0" smtClean="0">
                <a:solidFill>
                  <a:prstClr val="white"/>
                </a:solidFill>
              </a:rPr>
              <a:t>PRACTICE</a:t>
            </a:r>
          </a:p>
          <a:p>
            <a:pPr marL="285750" indent="-285750" eaLnBrk="1" hangingPunct="1">
              <a:buFont typeface="Arial" pitchFamily="34" charset="0"/>
              <a:buChar char="•"/>
            </a:pPr>
            <a:r>
              <a:rPr lang="en-SG" sz="2000" b="1" dirty="0" smtClean="0">
                <a:solidFill>
                  <a:prstClr val="white"/>
                </a:solidFill>
              </a:rPr>
              <a:t>Architect </a:t>
            </a:r>
            <a:r>
              <a:rPr lang="en-SG" sz="2000" b="1" dirty="0">
                <a:solidFill>
                  <a:prstClr val="white"/>
                </a:solidFill>
              </a:rPr>
              <a:t>Appointment</a:t>
            </a:r>
          </a:p>
          <a:p>
            <a:pPr marL="285750" indent="-285750" eaLnBrk="1" hangingPunct="1">
              <a:buFont typeface="Arial" pitchFamily="34" charset="0"/>
              <a:buChar char="•"/>
            </a:pPr>
            <a:r>
              <a:rPr lang="en-SG" sz="2000" b="1" dirty="0" smtClean="0">
                <a:solidFill>
                  <a:prstClr val="white"/>
                </a:solidFill>
              </a:rPr>
              <a:t>Building Contracts</a:t>
            </a:r>
          </a:p>
          <a:p>
            <a:pPr marL="285750" indent="-285750" eaLnBrk="1" hangingPunct="1">
              <a:buFont typeface="Arial" pitchFamily="34" charset="0"/>
              <a:buChar char="•"/>
            </a:pPr>
            <a:r>
              <a:rPr lang="en-SG" sz="2000" b="1" dirty="0" smtClean="0">
                <a:solidFill>
                  <a:prstClr val="white"/>
                </a:solidFill>
              </a:rPr>
              <a:t>Regulations Codes &amp; Standards</a:t>
            </a:r>
          </a:p>
          <a:p>
            <a:pPr marL="285750" indent="-285750" eaLnBrk="1" hangingPunct="1">
              <a:buFont typeface="Arial" pitchFamily="34" charset="0"/>
              <a:buChar char="•"/>
            </a:pPr>
            <a:r>
              <a:rPr lang="en-SG" sz="2000" b="1" dirty="0" smtClean="0">
                <a:solidFill>
                  <a:prstClr val="white"/>
                </a:solidFill>
              </a:rPr>
              <a:t>Resource &amp; Technology</a:t>
            </a:r>
          </a:p>
          <a:p>
            <a:pPr marL="285750" indent="-285750" eaLnBrk="1" hangingPunct="1">
              <a:buFont typeface="Arial" pitchFamily="34" charset="0"/>
              <a:buChar char="•"/>
            </a:pPr>
            <a:r>
              <a:rPr lang="en-SG" sz="2000" b="1" dirty="0" smtClean="0">
                <a:solidFill>
                  <a:prstClr val="white"/>
                </a:solidFill>
              </a:rPr>
              <a:t>Small &amp; Medium Architectural Practices</a:t>
            </a:r>
          </a:p>
          <a:p>
            <a:pPr marL="285750" indent="-285750" eaLnBrk="1" hangingPunct="1">
              <a:buFont typeface="Arial" pitchFamily="34" charset="0"/>
              <a:buChar char="•"/>
            </a:pPr>
            <a:r>
              <a:rPr lang="en-US" sz="2000" b="1" dirty="0" smtClean="0">
                <a:solidFill>
                  <a:prstClr val="white"/>
                </a:solidFill>
              </a:rPr>
              <a:t>Alternative Dispute Resolution</a:t>
            </a:r>
          </a:p>
          <a:p>
            <a:pPr marL="285750" indent="-285750" eaLnBrk="1" hangingPunct="1">
              <a:buFont typeface="Arial" pitchFamily="34" charset="0"/>
              <a:buChar char="•"/>
            </a:pPr>
            <a:r>
              <a:rPr lang="en-US" sz="2000" b="1" dirty="0" smtClean="0">
                <a:solidFill>
                  <a:prstClr val="white"/>
                </a:solidFill>
              </a:rPr>
              <a:t>Work Place Safety &amp; Health</a:t>
            </a:r>
          </a:p>
          <a:p>
            <a:pPr marL="285750" indent="-285750" eaLnBrk="1" hangingPunct="1">
              <a:buFont typeface="Arial" pitchFamily="34" charset="0"/>
              <a:buChar char="•"/>
            </a:pPr>
            <a:r>
              <a:rPr lang="en-US" sz="2000" b="1" dirty="0" smtClean="0">
                <a:solidFill>
                  <a:prstClr val="white"/>
                </a:solidFill>
              </a:rPr>
              <a:t>CIJC</a:t>
            </a:r>
          </a:p>
          <a:p>
            <a:pPr marL="285750" indent="-285750" eaLnBrk="1" hangingPunct="1">
              <a:buFont typeface="Arial" pitchFamily="34" charset="0"/>
              <a:buChar char="•"/>
            </a:pPr>
            <a:endParaRPr lang="en-SG" sz="2000" b="1" dirty="0">
              <a:solidFill>
                <a:prstClr val="white"/>
              </a:solidFill>
            </a:endParaRPr>
          </a:p>
          <a:p>
            <a:pPr marL="285750" indent="-285750" eaLnBrk="1" hangingPunct="1">
              <a:buFont typeface="Arial" pitchFamily="34" charset="0"/>
              <a:buChar char="•"/>
            </a:pPr>
            <a:endParaRPr lang="en-SG" sz="2000" b="1" dirty="0" smtClean="0">
              <a:solidFill>
                <a:prstClr val="white"/>
              </a:solidFill>
            </a:endParaRPr>
          </a:p>
          <a:p>
            <a:pPr marL="285750" indent="-285750" eaLnBrk="1" hangingPunct="1">
              <a:buFont typeface="Arial" pitchFamily="34" charset="0"/>
              <a:buChar char="•"/>
            </a:pPr>
            <a:endParaRPr lang="en-SG" sz="2000" dirty="0">
              <a:solidFill>
                <a:prstClr val="white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44008" y="942975"/>
            <a:ext cx="2160240" cy="5915025"/>
          </a:xfrm>
          <a:prstGeom prst="rect">
            <a:avLst/>
          </a:prstGeom>
          <a:solidFill>
            <a:srgbClr val="0070C0"/>
          </a:solidFill>
        </p:spPr>
        <p:txBody>
          <a:bodyPr>
            <a:normAutofit fontScale="92500"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SG" sz="2800" b="1" dirty="0">
                <a:solidFill>
                  <a:prstClr val="white"/>
                </a:solidFill>
              </a:rPr>
              <a:t>EDUCATION</a:t>
            </a:r>
          </a:p>
          <a:p>
            <a:pPr marL="342900" indent="-342900" eaLnBrk="1" hangingPunct="1">
              <a:buFont typeface="Arial" pitchFamily="34" charset="0"/>
              <a:buChar char="•"/>
              <a:defRPr/>
            </a:pPr>
            <a:r>
              <a:rPr lang="en-SG" sz="2400" b="1" dirty="0">
                <a:solidFill>
                  <a:prstClr val="white"/>
                </a:solidFill>
              </a:rPr>
              <a:t>Board of Architectural Education (BAE)</a:t>
            </a:r>
          </a:p>
          <a:p>
            <a:pPr marL="342900" indent="-342900" eaLnBrk="1" hangingPunct="1">
              <a:buFont typeface="Arial" pitchFamily="34" charset="0"/>
              <a:buChar char="•"/>
              <a:defRPr/>
            </a:pPr>
            <a:r>
              <a:rPr lang="en-SG" sz="2400" b="1" dirty="0">
                <a:solidFill>
                  <a:prstClr val="white"/>
                </a:solidFill>
              </a:rPr>
              <a:t>Continuing Professional Development (CPD)</a:t>
            </a:r>
          </a:p>
          <a:p>
            <a:pPr marL="342900" indent="-342900" eaLnBrk="1" hangingPunct="1">
              <a:buFont typeface="Arial" pitchFamily="34" charset="0"/>
              <a:buChar char="•"/>
              <a:defRPr/>
            </a:pPr>
            <a:r>
              <a:rPr lang="en-US" sz="2400" b="1" dirty="0">
                <a:solidFill>
                  <a:prstClr val="white"/>
                </a:solidFill>
              </a:rPr>
              <a:t>Engaging Institutes of Higher Learning</a:t>
            </a:r>
          </a:p>
          <a:p>
            <a:pPr marL="342900" indent="-342900" eaLnBrk="1" hangingPunct="1">
              <a:buFont typeface="Arial" pitchFamily="34" charset="0"/>
              <a:buChar char="•"/>
              <a:defRPr/>
            </a:pPr>
            <a:r>
              <a:rPr lang="en-US" sz="2400" b="1" dirty="0">
                <a:solidFill>
                  <a:prstClr val="white"/>
                </a:solidFill>
              </a:rPr>
              <a:t>Rep on Board of Architects</a:t>
            </a:r>
          </a:p>
          <a:p>
            <a:pPr marL="342900" indent="-342900" eaLnBrk="1" hangingPunct="1">
              <a:buFont typeface="Arial" pitchFamily="34" charset="0"/>
              <a:buChar char="•"/>
              <a:defRPr/>
            </a:pPr>
            <a:r>
              <a:rPr lang="en-US" sz="2400" b="1" dirty="0">
                <a:solidFill>
                  <a:prstClr val="white"/>
                </a:solidFill>
              </a:rPr>
              <a:t>Practice Convention</a:t>
            </a:r>
          </a:p>
          <a:p>
            <a:pPr eaLnBrk="1" hangingPunct="1">
              <a:defRPr/>
            </a:pPr>
            <a:endParaRPr lang="en-US" sz="2000" b="1" dirty="0" smtClean="0">
              <a:solidFill>
                <a:prstClr val="white"/>
              </a:solidFill>
            </a:endParaRPr>
          </a:p>
          <a:p>
            <a:pPr marL="342900" indent="-342900" eaLnBrk="1" hangingPunct="1">
              <a:buFont typeface="Arial" pitchFamily="34" charset="0"/>
              <a:buChar char="•"/>
              <a:defRPr/>
            </a:pPr>
            <a:endParaRPr lang="en-SG" sz="2000" b="1" dirty="0" smtClean="0">
              <a:solidFill>
                <a:prstClr val="white"/>
              </a:solidFill>
            </a:endParaRPr>
          </a:p>
          <a:p>
            <a:pPr marL="342900" indent="-342900" eaLnBrk="1" hangingPunct="1">
              <a:buFont typeface="Arial" pitchFamily="34" charset="0"/>
              <a:buChar char="•"/>
              <a:defRPr/>
            </a:pPr>
            <a:endParaRPr lang="en-SG" sz="2000" dirty="0">
              <a:solidFill>
                <a:prstClr val="black"/>
              </a:solidFill>
            </a:endParaRPr>
          </a:p>
          <a:p>
            <a:pPr marL="342900" indent="-342900" eaLnBrk="1" hangingPunct="1">
              <a:buFont typeface="Arial" pitchFamily="34" charset="0"/>
              <a:buChar char="•"/>
              <a:defRPr/>
            </a:pPr>
            <a:endParaRPr lang="en-SG" sz="2000" dirty="0" smtClean="0">
              <a:solidFill>
                <a:prstClr val="white"/>
              </a:solidFill>
            </a:endParaRPr>
          </a:p>
          <a:p>
            <a:pPr marL="342900" indent="-342900" eaLnBrk="1" hangingPunct="1">
              <a:buFont typeface="Arial" pitchFamily="34" charset="0"/>
              <a:buChar char="•"/>
              <a:defRPr/>
            </a:pPr>
            <a:endParaRPr lang="en-SG" sz="2000" dirty="0">
              <a:solidFill>
                <a:prstClr val="white"/>
              </a:solidFill>
            </a:endParaRPr>
          </a:p>
          <a:p>
            <a:pPr marL="342900" indent="-342900" eaLnBrk="1" hangingPunct="1">
              <a:buFont typeface="Arial" pitchFamily="34" charset="0"/>
              <a:buChar char="•"/>
              <a:defRPr/>
            </a:pPr>
            <a:endParaRPr lang="en-SG" sz="2000" dirty="0" smtClean="0">
              <a:solidFill>
                <a:prstClr val="white"/>
              </a:solidFill>
            </a:endParaRPr>
          </a:p>
          <a:p>
            <a:pPr marL="342900" indent="-342900" eaLnBrk="1" hangingPunct="1">
              <a:buFont typeface="Arial" pitchFamily="34" charset="0"/>
              <a:buChar char="•"/>
              <a:defRPr/>
            </a:pPr>
            <a:endParaRPr lang="en-SG" sz="2000" dirty="0">
              <a:solidFill>
                <a:prstClr val="white"/>
              </a:solidFill>
            </a:endParaRPr>
          </a:p>
          <a:p>
            <a:pPr marL="342900" indent="-342900" eaLnBrk="1" hangingPunct="1">
              <a:buFont typeface="Arial" pitchFamily="34" charset="0"/>
              <a:buChar char="•"/>
              <a:defRPr/>
            </a:pPr>
            <a:endParaRPr lang="en-SG" sz="2000" dirty="0" smtClean="0">
              <a:solidFill>
                <a:prstClr val="white"/>
              </a:solidFill>
            </a:endParaRPr>
          </a:p>
          <a:p>
            <a:pPr marL="342900" indent="-342900" eaLnBrk="1" hangingPunct="1">
              <a:buFont typeface="Arial" pitchFamily="34" charset="0"/>
              <a:buChar char="•"/>
              <a:defRPr/>
            </a:pPr>
            <a:endParaRPr lang="en-SG" sz="2000" dirty="0">
              <a:solidFill>
                <a:prstClr val="white"/>
              </a:solidFill>
            </a:endParaRPr>
          </a:p>
          <a:p>
            <a:pPr marL="342900" indent="-342900" eaLnBrk="1" hangingPunct="1">
              <a:buFont typeface="Arial" pitchFamily="34" charset="0"/>
              <a:buChar char="•"/>
              <a:defRPr/>
            </a:pPr>
            <a:endParaRPr lang="en-SG" sz="2000" dirty="0" smtClean="0">
              <a:solidFill>
                <a:prstClr val="white"/>
              </a:solidFill>
            </a:endParaRPr>
          </a:p>
          <a:p>
            <a:pPr marL="342900" indent="-342900" eaLnBrk="1" hangingPunct="1">
              <a:buFont typeface="Arial" pitchFamily="34" charset="0"/>
              <a:buChar char="•"/>
              <a:defRPr/>
            </a:pPr>
            <a:endParaRPr lang="en-SG" sz="2000" dirty="0">
              <a:solidFill>
                <a:prstClr val="white"/>
              </a:solidFill>
            </a:endParaRPr>
          </a:p>
          <a:p>
            <a:pPr marL="342900" indent="-342900" eaLnBrk="1" hangingPunct="1">
              <a:buFont typeface="Arial" pitchFamily="34" charset="0"/>
              <a:buChar char="•"/>
              <a:defRPr/>
            </a:pPr>
            <a:endParaRPr lang="en-SG" sz="2000" dirty="0" smtClean="0">
              <a:solidFill>
                <a:prstClr val="white"/>
              </a:solidFill>
            </a:endParaRPr>
          </a:p>
          <a:p>
            <a:pPr marL="342900" indent="-342900" eaLnBrk="1" hangingPunct="1">
              <a:buFont typeface="Arial" pitchFamily="34" charset="0"/>
              <a:buChar char="•"/>
              <a:defRPr/>
            </a:pPr>
            <a:endParaRPr lang="en-SG" sz="2000" dirty="0">
              <a:solidFill>
                <a:prstClr val="white"/>
              </a:solidFill>
            </a:endParaRPr>
          </a:p>
          <a:p>
            <a:pPr marL="342900" indent="-342900" eaLnBrk="1" hangingPunct="1">
              <a:buFont typeface="Arial" pitchFamily="34" charset="0"/>
              <a:buChar char="•"/>
              <a:defRPr/>
            </a:pPr>
            <a:endParaRPr lang="en-SG" sz="2000" dirty="0" smtClean="0">
              <a:solidFill>
                <a:prstClr val="white"/>
              </a:solidFill>
            </a:endParaRPr>
          </a:p>
          <a:p>
            <a:pPr marL="342900" indent="-342900" eaLnBrk="1" hangingPunct="1">
              <a:buFont typeface="Arial" pitchFamily="34" charset="0"/>
              <a:buChar char="•"/>
              <a:defRPr/>
            </a:pPr>
            <a:endParaRPr lang="en-SG" sz="2000" dirty="0">
              <a:solidFill>
                <a:prstClr val="white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949183" y="942975"/>
            <a:ext cx="2016125" cy="5915025"/>
          </a:xfrm>
          <a:prstGeom prst="rect">
            <a:avLst/>
          </a:prstGeom>
          <a:solidFill>
            <a:srgbClr val="7030A0"/>
          </a:solidFill>
        </p:spPr>
        <p:txBody>
          <a:bodyPr>
            <a:norm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SG" sz="2400" b="1" dirty="0">
                <a:solidFill>
                  <a:prstClr val="white"/>
                </a:solidFill>
              </a:rPr>
              <a:t>INSTITUTION</a:t>
            </a:r>
          </a:p>
          <a:p>
            <a:pPr marL="285750" indent="-285750" eaLnBrk="1" hangingPunct="1">
              <a:buFont typeface="Arial" pitchFamily="34" charset="0"/>
              <a:buChar char="•"/>
              <a:defRPr/>
            </a:pPr>
            <a:r>
              <a:rPr lang="en-SG" sz="2000" b="1" dirty="0">
                <a:solidFill>
                  <a:prstClr val="white"/>
                </a:solidFill>
              </a:rPr>
              <a:t>Special Events</a:t>
            </a:r>
          </a:p>
          <a:p>
            <a:pPr marL="285750" indent="-285750" eaLnBrk="1" hangingPunct="1">
              <a:buFont typeface="Arial" pitchFamily="34" charset="0"/>
              <a:buChar char="•"/>
              <a:defRPr/>
            </a:pPr>
            <a:r>
              <a:rPr lang="en-US" sz="2000" b="1" dirty="0">
                <a:solidFill>
                  <a:prstClr val="white"/>
                </a:solidFill>
              </a:rPr>
              <a:t>Young Architectural League</a:t>
            </a:r>
          </a:p>
          <a:p>
            <a:pPr marL="285750" indent="-285750" eaLnBrk="1" hangingPunct="1">
              <a:buFont typeface="Arial" pitchFamily="34" charset="0"/>
              <a:buChar char="•"/>
              <a:defRPr/>
            </a:pPr>
            <a:r>
              <a:rPr lang="en-SG" sz="2000" b="1" dirty="0">
                <a:solidFill>
                  <a:prstClr val="white"/>
                </a:solidFill>
              </a:rPr>
              <a:t>International Associations</a:t>
            </a:r>
          </a:p>
          <a:p>
            <a:pPr marL="285750" indent="-285750" eaLnBrk="1" hangingPunct="1">
              <a:buFont typeface="Arial" pitchFamily="34" charset="0"/>
              <a:buChar char="•"/>
              <a:defRPr/>
            </a:pPr>
            <a:r>
              <a:rPr lang="en-SG" sz="2000" b="1" dirty="0">
                <a:solidFill>
                  <a:prstClr val="white"/>
                </a:solidFill>
              </a:rPr>
              <a:t>Membership</a:t>
            </a:r>
          </a:p>
          <a:p>
            <a:pPr marL="285750" indent="-285750" eaLnBrk="1" hangingPunct="1">
              <a:buFont typeface="Arial" pitchFamily="34" charset="0"/>
              <a:buChar char="•"/>
              <a:defRPr/>
            </a:pPr>
            <a:r>
              <a:rPr lang="en-SG" sz="2000" b="1" dirty="0">
                <a:solidFill>
                  <a:prstClr val="white"/>
                </a:solidFill>
              </a:rPr>
              <a:t>Partnership Programmes</a:t>
            </a:r>
          </a:p>
          <a:p>
            <a:pPr marL="285750" indent="-285750" eaLnBrk="1" hangingPunct="1">
              <a:buFont typeface="Arial" pitchFamily="34" charset="0"/>
              <a:buChar char="•"/>
              <a:defRPr/>
            </a:pPr>
            <a:r>
              <a:rPr lang="en-SG" sz="2000" b="1" dirty="0">
                <a:solidFill>
                  <a:prstClr val="white"/>
                </a:solidFill>
              </a:rPr>
              <a:t>Corporate Social Responsibility</a:t>
            </a:r>
          </a:p>
          <a:p>
            <a:pPr marL="285750" indent="-285750" eaLnBrk="1" hangingPunct="1">
              <a:buFont typeface="Arial" pitchFamily="34" charset="0"/>
              <a:buChar char="•"/>
              <a:defRPr/>
            </a:pPr>
            <a:r>
              <a:rPr lang="en-SG" sz="2000" b="1" dirty="0">
                <a:solidFill>
                  <a:prstClr val="white"/>
                </a:solidFill>
              </a:rPr>
              <a:t>Renovation</a:t>
            </a:r>
          </a:p>
          <a:p>
            <a:pPr marL="285750" indent="-285750" eaLnBrk="1" hangingPunct="1">
              <a:buFont typeface="Arial" pitchFamily="34" charset="0"/>
              <a:buChar char="•"/>
              <a:defRPr/>
            </a:pPr>
            <a:r>
              <a:rPr lang="en-SG" sz="2000" b="1" dirty="0">
                <a:solidFill>
                  <a:prstClr val="white"/>
                </a:solidFill>
              </a:rPr>
              <a:t>SIA Group of Companies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3309" y="44624"/>
            <a:ext cx="861179" cy="864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093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pPr algn="l"/>
            <a:r>
              <a:rPr lang="en-SG" sz="3200" b="1" dirty="0" smtClean="0"/>
              <a:t>Membership Position</a:t>
            </a:r>
            <a:endParaRPr lang="en-SG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7180" y="943572"/>
            <a:ext cx="8229600" cy="5437755"/>
          </a:xfrm>
        </p:spPr>
        <p:txBody>
          <a:bodyPr>
            <a:normAutofit fontScale="92500" lnSpcReduction="10000"/>
          </a:bodyPr>
          <a:lstStyle/>
          <a:p>
            <a:r>
              <a:rPr lang="en-SG" sz="2800" dirty="0" smtClean="0"/>
              <a:t>As at May 2017, </a:t>
            </a:r>
            <a:r>
              <a:rPr lang="en-SG" sz="2800" dirty="0"/>
              <a:t>there were a total of </a:t>
            </a:r>
            <a:r>
              <a:rPr lang="en-SG" sz="2800" dirty="0" smtClean="0">
                <a:solidFill>
                  <a:srgbClr val="FF0000"/>
                </a:solidFill>
              </a:rPr>
              <a:t>1153 </a:t>
            </a:r>
            <a:r>
              <a:rPr lang="en-SG" sz="2800" dirty="0" smtClean="0"/>
              <a:t>members </a:t>
            </a:r>
            <a:r>
              <a:rPr lang="en-SG" sz="2800" dirty="0"/>
              <a:t>in the various </a:t>
            </a:r>
            <a:r>
              <a:rPr lang="en-SG" sz="2800" dirty="0" smtClean="0"/>
              <a:t>categories; Honorary, Allied, Fellow, Fellow </a:t>
            </a:r>
            <a:r>
              <a:rPr lang="en-SG" sz="2800" dirty="0"/>
              <a:t>(</a:t>
            </a:r>
            <a:r>
              <a:rPr lang="en-SG" sz="2800" dirty="0" smtClean="0"/>
              <a:t>Life), Corporate , Associate, Student, Fellow </a:t>
            </a:r>
            <a:r>
              <a:rPr lang="en-SG" sz="2800" dirty="0"/>
              <a:t>(</a:t>
            </a:r>
            <a:r>
              <a:rPr lang="en-SG" sz="2800" dirty="0" smtClean="0"/>
              <a:t>Retired), Corporate (Retired)</a:t>
            </a:r>
          </a:p>
          <a:p>
            <a:endParaRPr lang="en-SG" sz="2800" dirty="0"/>
          </a:p>
          <a:p>
            <a:r>
              <a:rPr lang="en-SG" sz="2800" dirty="0" smtClean="0"/>
              <a:t>Number of Practitioners </a:t>
            </a:r>
          </a:p>
          <a:p>
            <a:pPr marL="0" indent="0">
              <a:buNone/>
            </a:pPr>
            <a:r>
              <a:rPr lang="en-SG" sz="2800" dirty="0" smtClean="0"/>
              <a:t>	BOA 			SIA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SG" dirty="0" smtClean="0"/>
              <a:t>around </a:t>
            </a:r>
            <a:r>
              <a:rPr lang="en-US" dirty="0">
                <a:solidFill>
                  <a:srgbClr val="FF0000"/>
                </a:solidFill>
              </a:rPr>
              <a:t>1,542 </a:t>
            </a:r>
            <a:r>
              <a:rPr lang="en-SG" sz="2400" dirty="0" smtClean="0"/>
              <a:t>	   	</a:t>
            </a:r>
            <a:r>
              <a:rPr lang="en-SG" dirty="0" smtClean="0"/>
              <a:t>around </a:t>
            </a:r>
            <a:r>
              <a:rPr lang="en-SG" dirty="0" smtClean="0">
                <a:solidFill>
                  <a:srgbClr val="FF0000"/>
                </a:solidFill>
              </a:rPr>
              <a:t>1153	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SG" sz="2800" dirty="0"/>
          </a:p>
          <a:p>
            <a:r>
              <a:rPr lang="en-SG" sz="2800" dirty="0" smtClean="0"/>
              <a:t>Number of Architectural Firms </a:t>
            </a:r>
          </a:p>
          <a:p>
            <a:pPr marL="0" indent="0">
              <a:buNone/>
            </a:pPr>
            <a:r>
              <a:rPr lang="en-SG" sz="2800" dirty="0"/>
              <a:t>	</a:t>
            </a:r>
            <a:r>
              <a:rPr lang="en-SG" sz="2800" dirty="0" smtClean="0"/>
              <a:t>BOA			SIA</a:t>
            </a:r>
          </a:p>
          <a:p>
            <a:pPr marL="857250" lvl="1" indent="-457200">
              <a:buFont typeface="Wingdings" panose="05000000000000000000" pitchFamily="2" charset="2"/>
              <a:buChar char="Ø"/>
            </a:pPr>
            <a:r>
              <a:rPr lang="en-SG" dirty="0" smtClean="0"/>
              <a:t>around </a:t>
            </a:r>
            <a:r>
              <a:rPr lang="en-US" dirty="0">
                <a:solidFill>
                  <a:srgbClr val="FF0000"/>
                </a:solidFill>
              </a:rPr>
              <a:t>662</a:t>
            </a:r>
            <a:r>
              <a:rPr lang="en-SG" dirty="0" smtClean="0"/>
              <a:t> 		around </a:t>
            </a:r>
            <a:r>
              <a:rPr lang="en-SG" dirty="0" smtClean="0">
                <a:solidFill>
                  <a:srgbClr val="FF0000"/>
                </a:solidFill>
              </a:rPr>
              <a:t>319</a:t>
            </a:r>
            <a:endParaRPr lang="en-SG" sz="2800" dirty="0">
              <a:solidFill>
                <a:srgbClr val="FF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6021288"/>
            <a:ext cx="430590" cy="432048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539552" y="6453336"/>
            <a:ext cx="77048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3961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SG" sz="3200" b="1" dirty="0" smtClean="0"/>
              <a:t>Board of Architectural Education (BAE)</a:t>
            </a:r>
            <a:endParaRPr lang="en-SG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5398" y="1384176"/>
            <a:ext cx="8229600" cy="485313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SG" sz="2800" dirty="0"/>
              <a:t>The Institute is responsible </a:t>
            </a:r>
            <a:r>
              <a:rPr lang="en-SG" sz="2800" dirty="0" smtClean="0"/>
              <a:t>for promoting </a:t>
            </a:r>
            <a:r>
              <a:rPr lang="en-SG" sz="2800" dirty="0"/>
              <a:t>architectural education through educational programmes with </a:t>
            </a:r>
            <a:r>
              <a:rPr lang="en-SG" sz="2800" dirty="0" smtClean="0"/>
              <a:t>the primary </a:t>
            </a:r>
            <a:r>
              <a:rPr lang="en-SG" sz="2800" dirty="0"/>
              <a:t>objective of raising the standard of architectural </a:t>
            </a:r>
            <a:r>
              <a:rPr lang="en-SG" sz="2800" dirty="0" smtClean="0"/>
              <a:t>profession</a:t>
            </a:r>
          </a:p>
          <a:p>
            <a:pPr algn="just"/>
            <a:endParaRPr lang="en-SG" sz="2800" dirty="0"/>
          </a:p>
          <a:p>
            <a:pPr marL="0" indent="0">
              <a:buNone/>
            </a:pPr>
            <a:r>
              <a:rPr lang="en-SG" sz="2800" dirty="0"/>
              <a:t>Objectives</a:t>
            </a:r>
          </a:p>
          <a:p>
            <a:pPr lvl="0"/>
            <a:r>
              <a:rPr lang="en-SG" sz="2800" dirty="0"/>
              <a:t>To enable the architects to update and acquire knowledge and skills to stay relevant</a:t>
            </a:r>
          </a:p>
          <a:p>
            <a:pPr lvl="0"/>
            <a:r>
              <a:rPr lang="en-SG" sz="2800" dirty="0"/>
              <a:t>To assist architects in maintaining their competence and achieving their professional goals</a:t>
            </a:r>
          </a:p>
          <a:p>
            <a:pPr lvl="0"/>
            <a:r>
              <a:rPr lang="en-SG" sz="2800" dirty="0"/>
              <a:t>One of the primary forces in the improvement and revitalization of the profession.</a:t>
            </a:r>
          </a:p>
          <a:p>
            <a:pPr algn="just"/>
            <a:endParaRPr lang="en-SG" sz="2800" dirty="0"/>
          </a:p>
          <a:p>
            <a:pPr marL="0" indent="0" algn="just">
              <a:buNone/>
            </a:pPr>
            <a:endParaRPr lang="en-SG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6021288"/>
            <a:ext cx="430590" cy="432048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539552" y="6453336"/>
            <a:ext cx="77048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6992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SG" sz="3200" b="1" dirty="0"/>
              <a:t>Board of Architectural Education (BAE)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5398" y="1384176"/>
            <a:ext cx="8229600" cy="485313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SG" sz="2800" dirty="0" smtClean="0"/>
              <a:t>The CPD programme conducted;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n-SG" dirty="0" smtClean="0"/>
              <a:t>Architectural Practice </a:t>
            </a:r>
            <a:r>
              <a:rPr lang="en-SG" dirty="0"/>
              <a:t>Course (APC</a:t>
            </a:r>
            <a:r>
              <a:rPr lang="en-SG" dirty="0" smtClean="0"/>
              <a:t>)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n-SG" dirty="0" smtClean="0"/>
              <a:t>Design </a:t>
            </a:r>
            <a:r>
              <a:rPr lang="en-SG" dirty="0"/>
              <a:t>for Safety </a:t>
            </a:r>
            <a:r>
              <a:rPr lang="en-SG" dirty="0" smtClean="0"/>
              <a:t>Professionals Course </a:t>
            </a:r>
            <a:r>
              <a:rPr lang="en-SG" dirty="0"/>
              <a:t>(</a:t>
            </a:r>
            <a:r>
              <a:rPr lang="en-SG" dirty="0" err="1"/>
              <a:t>DfSP</a:t>
            </a:r>
            <a:r>
              <a:rPr lang="en-SG" dirty="0"/>
              <a:t>) </a:t>
            </a:r>
            <a:endParaRPr lang="en-SG" dirty="0" smtClean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n-US" dirty="0" smtClean="0"/>
              <a:t>Design for Safety Appreciation Course (</a:t>
            </a:r>
            <a:r>
              <a:rPr lang="en-US" dirty="0" err="1" smtClean="0"/>
              <a:t>DfSA</a:t>
            </a:r>
            <a:r>
              <a:rPr lang="en-US" dirty="0" smtClean="0"/>
              <a:t>)</a:t>
            </a:r>
            <a:endParaRPr lang="en-SG" dirty="0" smtClean="0"/>
          </a:p>
          <a:p>
            <a:pPr marL="457200" lvl="1" indent="0" algn="just">
              <a:buNone/>
            </a:pPr>
            <a:endParaRPr lang="en-SG" dirty="0" smtClean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n-SG" dirty="0" smtClean="0"/>
              <a:t>Conferences, Seminars, Professional Knowledge, Business Talks, Experiential Talks, Inspirational Talks, Design Talks</a:t>
            </a:r>
          </a:p>
          <a:p>
            <a:pPr marL="914400" lvl="2" indent="0" algn="just">
              <a:buNone/>
            </a:pPr>
            <a:endParaRPr lang="en-SG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6021288"/>
            <a:ext cx="430590" cy="432048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539552" y="6453336"/>
            <a:ext cx="77048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5219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5398" y="116632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SG" sz="3200" b="1" dirty="0" smtClean="0"/>
              <a:t>How To BE An Architect</a:t>
            </a:r>
            <a:endParaRPr lang="en-SG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752" y="1196752"/>
            <a:ext cx="8229600" cy="518457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SG" sz="2800" dirty="0" smtClean="0"/>
              <a:t>Academic Qualification </a:t>
            </a:r>
            <a:endParaRPr lang="en-SG" sz="2800" dirty="0"/>
          </a:p>
          <a:p>
            <a:pPr>
              <a:buFont typeface="Wingdings" panose="05000000000000000000" pitchFamily="2" charset="2"/>
              <a:buChar char="Ø"/>
            </a:pPr>
            <a:r>
              <a:rPr lang="en-SG" sz="2800" dirty="0"/>
              <a:t>Bachelor of Arts in Architecture (Hons</a:t>
            </a:r>
            <a:r>
              <a:rPr lang="en-SG" sz="2800" dirty="0" smtClean="0"/>
              <a:t>.) </a:t>
            </a:r>
          </a:p>
          <a:p>
            <a:pPr marL="0" indent="0">
              <a:buNone/>
            </a:pPr>
            <a:r>
              <a:rPr lang="en-SG" sz="2400" dirty="0"/>
              <a:t> </a:t>
            </a:r>
            <a:r>
              <a:rPr lang="en-SG" sz="2400" dirty="0" smtClean="0"/>
              <a:t>   -</a:t>
            </a:r>
            <a:r>
              <a:rPr lang="en-SG" sz="2800" dirty="0" smtClean="0"/>
              <a:t> </a:t>
            </a:r>
            <a:r>
              <a:rPr lang="en-SG" sz="2400" dirty="0" smtClean="0"/>
              <a:t>1st </a:t>
            </a:r>
            <a:r>
              <a:rPr lang="en-SG" sz="2400" dirty="0"/>
              <a:t>Degree After 4-year </a:t>
            </a:r>
            <a:r>
              <a:rPr lang="en-SG" sz="2400" dirty="0" smtClean="0"/>
              <a:t>course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SG" sz="2800" dirty="0"/>
              <a:t>Masters of </a:t>
            </a:r>
            <a:r>
              <a:rPr lang="en-SG" sz="2800" dirty="0" smtClean="0"/>
              <a:t>Architecture </a:t>
            </a:r>
          </a:p>
          <a:p>
            <a:pPr marL="0" indent="0">
              <a:buNone/>
            </a:pPr>
            <a:r>
              <a:rPr lang="en-SG" sz="2400" dirty="0" smtClean="0"/>
              <a:t>    -</a:t>
            </a:r>
            <a:r>
              <a:rPr lang="en-SG" sz="2800" dirty="0" smtClean="0"/>
              <a:t> </a:t>
            </a:r>
            <a:r>
              <a:rPr lang="en-SG" sz="2400" dirty="0" smtClean="0"/>
              <a:t>2nd </a:t>
            </a:r>
            <a:r>
              <a:rPr lang="en-SG" sz="2400" dirty="0"/>
              <a:t>Degree After Another 1-year </a:t>
            </a:r>
            <a:r>
              <a:rPr lang="en-SG" sz="2400" dirty="0" smtClean="0"/>
              <a:t>course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SG" sz="2800" dirty="0"/>
              <a:t>Registered Architect (Qualified Person</a:t>
            </a:r>
            <a:r>
              <a:rPr lang="en-SG" sz="2800" dirty="0" smtClean="0"/>
              <a:t>)</a:t>
            </a:r>
          </a:p>
          <a:p>
            <a:pPr marL="0" indent="0">
              <a:buNone/>
            </a:pPr>
            <a:r>
              <a:rPr lang="en-SG" sz="2800" dirty="0" smtClean="0"/>
              <a:t>     - </a:t>
            </a:r>
            <a:r>
              <a:rPr lang="en-SG" sz="2400" dirty="0"/>
              <a:t>24-months continuous employment in </a:t>
            </a:r>
            <a:r>
              <a:rPr lang="en-SG" sz="2400" dirty="0" smtClean="0"/>
              <a:t>      </a:t>
            </a:r>
          </a:p>
          <a:p>
            <a:pPr marL="0" indent="0">
              <a:buNone/>
            </a:pPr>
            <a:r>
              <a:rPr lang="en-SG" sz="2400" dirty="0"/>
              <a:t> </a:t>
            </a:r>
            <a:r>
              <a:rPr lang="en-SG" sz="2400" dirty="0" smtClean="0"/>
              <a:t>        Architectural Practice</a:t>
            </a:r>
          </a:p>
          <a:p>
            <a:pPr marL="0" indent="0">
              <a:buNone/>
            </a:pPr>
            <a:r>
              <a:rPr lang="en-SG" sz="2400" dirty="0"/>
              <a:t> </a:t>
            </a:r>
            <a:r>
              <a:rPr lang="en-SG" sz="2400" dirty="0" smtClean="0"/>
              <a:t>    - Attend Architectural Practice Course</a:t>
            </a:r>
            <a:endParaRPr lang="en-SG" sz="2400" dirty="0"/>
          </a:p>
          <a:p>
            <a:pPr marL="0" indent="0">
              <a:buNone/>
            </a:pPr>
            <a:r>
              <a:rPr lang="en-SG" sz="2400" dirty="0" smtClean="0"/>
              <a:t>     - Pass </a:t>
            </a:r>
            <a:r>
              <a:rPr lang="en-SG" sz="2400" dirty="0"/>
              <a:t>Professional Practice Examinations</a:t>
            </a:r>
          </a:p>
          <a:p>
            <a:pPr marL="0" indent="0">
              <a:buNone/>
            </a:pPr>
            <a:r>
              <a:rPr lang="en-SG" sz="2400" dirty="0" smtClean="0"/>
              <a:t>     - Licensed </a:t>
            </a:r>
            <a:r>
              <a:rPr lang="en-SG" sz="2400" dirty="0"/>
              <a:t>By Board of Architects To Practice</a:t>
            </a:r>
          </a:p>
          <a:p>
            <a:pPr>
              <a:buFont typeface="Wingdings" panose="05000000000000000000" pitchFamily="2" charset="2"/>
              <a:buChar char="ü"/>
            </a:pPr>
            <a:endParaRPr lang="en-SG" sz="2800" dirty="0"/>
          </a:p>
          <a:p>
            <a:pPr>
              <a:buFont typeface="Wingdings" panose="05000000000000000000" pitchFamily="2" charset="2"/>
              <a:buChar char="ü"/>
            </a:pPr>
            <a:endParaRPr lang="en-SG" sz="2800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6021288"/>
            <a:ext cx="430590" cy="432048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539552" y="6453336"/>
            <a:ext cx="77048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7251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SG" sz="3200" b="1" dirty="0" smtClean="0"/>
              <a:t>SIA Publications</a:t>
            </a:r>
            <a:endParaRPr lang="en-SG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SG" sz="2800" dirty="0" smtClean="0"/>
              <a:t>The Singapore Architect</a:t>
            </a:r>
            <a:endParaRPr lang="en-SG" sz="2800" dirty="0"/>
          </a:p>
          <a:p>
            <a:pPr>
              <a:buFont typeface="Wingdings" panose="05000000000000000000" pitchFamily="2" charset="2"/>
              <a:buChar char="Ø"/>
            </a:pPr>
            <a:r>
              <a:rPr lang="en-SG" sz="2800" dirty="0" smtClean="0"/>
              <a:t>Quarterly publication – 2000 copies/issue</a:t>
            </a:r>
          </a:p>
          <a:p>
            <a:pPr>
              <a:buFont typeface="Wingdings" panose="05000000000000000000" pitchFamily="2" charset="2"/>
              <a:buChar char="Ø"/>
            </a:pPr>
            <a:endParaRPr lang="en-SG" sz="2800" dirty="0"/>
          </a:p>
          <a:p>
            <a:pPr marL="0" indent="0">
              <a:buNone/>
            </a:pPr>
            <a:r>
              <a:rPr lang="en-SG" sz="2800" dirty="0" smtClean="0"/>
              <a:t>SIA Capability Profile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SG" sz="2800" dirty="0" smtClean="0"/>
              <a:t>Annual publication</a:t>
            </a:r>
          </a:p>
          <a:p>
            <a:pPr>
              <a:buFont typeface="Wingdings" panose="05000000000000000000" pitchFamily="2" charset="2"/>
              <a:buChar char="Ø"/>
            </a:pPr>
            <a:endParaRPr lang="en-SG" sz="2800" dirty="0"/>
          </a:p>
          <a:p>
            <a:pPr marL="0" indent="0">
              <a:buNone/>
            </a:pPr>
            <a:r>
              <a:rPr lang="en-SG" sz="2800" dirty="0" smtClean="0"/>
              <a:t>SIA Newsletter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SG" sz="2800" dirty="0" smtClean="0"/>
              <a:t>Quarterly publication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6021288"/>
            <a:ext cx="430590" cy="432048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539552" y="6453336"/>
            <a:ext cx="77048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9128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16633"/>
            <a:ext cx="7772400" cy="288031"/>
          </a:xfrm>
        </p:spPr>
        <p:txBody>
          <a:bodyPr>
            <a:noAutofit/>
          </a:bodyPr>
          <a:lstStyle/>
          <a:p>
            <a:r>
              <a:rPr lang="en-SG" sz="2800" dirty="0" smtClean="0"/>
              <a:t/>
            </a:r>
            <a:br>
              <a:rPr lang="en-SG" sz="2800" dirty="0" smtClean="0"/>
            </a:br>
            <a:r>
              <a:rPr lang="en-SG" sz="2800" b="1" dirty="0" smtClean="0"/>
              <a:t>SINGAPORE INSTITUTE OF ARCHITECTS</a:t>
            </a:r>
            <a:br>
              <a:rPr lang="en-SG" sz="2800" b="1" dirty="0" smtClean="0"/>
            </a:br>
            <a:r>
              <a:rPr lang="en-SG" sz="2800" b="1" dirty="0" smtClean="0"/>
              <a:t>PRACTICE THRUST (CY2017/2018)</a:t>
            </a:r>
            <a:endParaRPr lang="en-SG" sz="2800" b="1" dirty="0"/>
          </a:p>
        </p:txBody>
      </p:sp>
      <p:sp>
        <p:nvSpPr>
          <p:cNvPr id="5" name="Rectangle 4"/>
          <p:cNvSpPr/>
          <p:nvPr/>
        </p:nvSpPr>
        <p:spPr>
          <a:xfrm>
            <a:off x="3488325" y="980727"/>
            <a:ext cx="2218843" cy="10081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1200" b="1" dirty="0" smtClean="0">
                <a:solidFill>
                  <a:prstClr val="white"/>
                </a:solidFill>
              </a:rPr>
              <a:t>Lim </a:t>
            </a:r>
            <a:r>
              <a:rPr lang="en-SG" sz="1200" b="1" dirty="0" err="1">
                <a:solidFill>
                  <a:prstClr val="white"/>
                </a:solidFill>
              </a:rPr>
              <a:t>Choon</a:t>
            </a:r>
            <a:r>
              <a:rPr lang="en-SG" sz="1200" b="1" dirty="0">
                <a:solidFill>
                  <a:prstClr val="white"/>
                </a:solidFill>
              </a:rPr>
              <a:t> </a:t>
            </a:r>
            <a:r>
              <a:rPr lang="en-SG" sz="1200" b="1" dirty="0" err="1">
                <a:solidFill>
                  <a:prstClr val="white"/>
                </a:solidFill>
              </a:rPr>
              <a:t>Keang</a:t>
            </a:r>
            <a:r>
              <a:rPr lang="en-SG" sz="1200" b="1" dirty="0">
                <a:solidFill>
                  <a:prstClr val="white"/>
                </a:solidFill>
              </a:rPr>
              <a:t> </a:t>
            </a:r>
            <a:br>
              <a:rPr lang="en-SG" sz="1200" b="1" dirty="0">
                <a:solidFill>
                  <a:prstClr val="white"/>
                </a:solidFill>
              </a:rPr>
            </a:br>
            <a:r>
              <a:rPr lang="en-SG" sz="1200" b="1" dirty="0" smtClean="0">
                <a:solidFill>
                  <a:prstClr val="white"/>
                </a:solidFill>
              </a:rPr>
              <a:t>Chairperson</a:t>
            </a:r>
            <a:r>
              <a:rPr lang="en-SG" sz="1200" b="1" dirty="0">
                <a:solidFill>
                  <a:prstClr val="white"/>
                </a:solidFill>
              </a:rPr>
              <a:t/>
            </a:r>
            <a:br>
              <a:rPr lang="en-SG" sz="1200" b="1" dirty="0">
                <a:solidFill>
                  <a:prstClr val="white"/>
                </a:solidFill>
              </a:rPr>
            </a:br>
            <a:endParaRPr lang="en-SG" sz="1200" b="1" dirty="0">
              <a:solidFill>
                <a:prstClr val="white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4572797" y="1915401"/>
            <a:ext cx="0" cy="2904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841973" y="2171165"/>
            <a:ext cx="0" cy="2264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195838" y="2406298"/>
            <a:ext cx="958451" cy="19310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SG" sz="1000" b="1" dirty="0" smtClean="0">
                <a:solidFill>
                  <a:prstClr val="white"/>
                </a:solidFill>
              </a:rPr>
              <a:t>ALTERNATIVE DISPUTE RESOLUTIONS</a:t>
            </a:r>
          </a:p>
          <a:p>
            <a:r>
              <a:rPr lang="en-SG" sz="1000" b="1" dirty="0" smtClean="0">
                <a:solidFill>
                  <a:prstClr val="white"/>
                </a:solidFill>
              </a:rPr>
              <a:t>(ADR</a:t>
            </a:r>
            <a:r>
              <a:rPr lang="en-SG" sz="1000" dirty="0" smtClean="0">
                <a:solidFill>
                  <a:prstClr val="white"/>
                </a:solidFill>
              </a:rPr>
              <a:t>)</a:t>
            </a:r>
            <a:br>
              <a:rPr lang="en-SG" sz="1000" dirty="0" smtClean="0">
                <a:solidFill>
                  <a:prstClr val="white"/>
                </a:solidFill>
              </a:rPr>
            </a:br>
            <a:endParaRPr lang="en-SG" sz="1000" dirty="0" smtClean="0">
              <a:solidFill>
                <a:prstClr val="white"/>
              </a:solidFill>
            </a:endParaRPr>
          </a:p>
          <a:p>
            <a:r>
              <a:rPr lang="en-SG" sz="1000" dirty="0" smtClean="0">
                <a:solidFill>
                  <a:prstClr val="white"/>
                </a:solidFill>
              </a:rPr>
              <a:t>Chairperson</a:t>
            </a:r>
          </a:p>
          <a:p>
            <a:r>
              <a:rPr lang="en-SG" sz="1000" dirty="0" smtClean="0">
                <a:solidFill>
                  <a:prstClr val="white"/>
                </a:solidFill>
              </a:rPr>
              <a:t>Darren </a:t>
            </a:r>
            <a:r>
              <a:rPr lang="en-SG" sz="1000" dirty="0" err="1" smtClean="0">
                <a:solidFill>
                  <a:prstClr val="white"/>
                </a:solidFill>
              </a:rPr>
              <a:t>Benger</a:t>
            </a:r>
            <a:r>
              <a:rPr lang="en-SG" sz="1000" dirty="0" smtClean="0">
                <a:solidFill>
                  <a:prstClr val="white"/>
                </a:solidFill>
              </a:rPr>
              <a:t> </a:t>
            </a:r>
            <a:br>
              <a:rPr lang="en-SG" sz="1000" dirty="0" smtClean="0">
                <a:solidFill>
                  <a:prstClr val="white"/>
                </a:solidFill>
              </a:rPr>
            </a:br>
            <a:endParaRPr lang="en-SG" sz="1000" dirty="0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237203" y="2406298"/>
            <a:ext cx="1038345" cy="19310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SG" sz="1000" b="1" dirty="0" smtClean="0">
                <a:solidFill>
                  <a:prstClr val="white"/>
                </a:solidFill>
              </a:rPr>
              <a:t>ARCHITECT APPOINTMENT</a:t>
            </a:r>
            <a:r>
              <a:rPr lang="en-SG" sz="900" dirty="0" smtClean="0">
                <a:solidFill>
                  <a:prstClr val="white"/>
                </a:solidFill>
              </a:rPr>
              <a:t/>
            </a:r>
            <a:br>
              <a:rPr lang="en-SG" sz="900" dirty="0" smtClean="0">
                <a:solidFill>
                  <a:prstClr val="white"/>
                </a:solidFill>
              </a:rPr>
            </a:br>
            <a:endParaRPr lang="en-SG" sz="900" dirty="0" smtClean="0">
              <a:solidFill>
                <a:prstClr val="white"/>
              </a:solidFill>
            </a:endParaRPr>
          </a:p>
          <a:p>
            <a:endParaRPr lang="en-SG" sz="1000" dirty="0" smtClean="0">
              <a:solidFill>
                <a:prstClr val="white"/>
              </a:solidFill>
            </a:endParaRPr>
          </a:p>
          <a:p>
            <a:endParaRPr lang="en-SG" sz="1000" dirty="0">
              <a:solidFill>
                <a:prstClr val="white"/>
              </a:solidFill>
            </a:endParaRPr>
          </a:p>
          <a:p>
            <a:r>
              <a:rPr lang="en-SG" sz="1000" dirty="0" smtClean="0">
                <a:solidFill>
                  <a:prstClr val="white"/>
                </a:solidFill>
              </a:rPr>
              <a:t>Chairperson</a:t>
            </a:r>
            <a:endParaRPr lang="en-SG" sz="1000" dirty="0">
              <a:solidFill>
                <a:prstClr val="white"/>
              </a:solidFill>
            </a:endParaRPr>
          </a:p>
          <a:p>
            <a:r>
              <a:rPr lang="en-SG" sz="1000" dirty="0" smtClean="0">
                <a:solidFill>
                  <a:prstClr val="white"/>
                </a:solidFill>
              </a:rPr>
              <a:t>Catherine  </a:t>
            </a:r>
          </a:p>
          <a:p>
            <a:r>
              <a:rPr lang="en-SG" sz="1000" dirty="0" err="1" smtClean="0">
                <a:solidFill>
                  <a:prstClr val="white"/>
                </a:solidFill>
              </a:rPr>
              <a:t>Loke</a:t>
            </a:r>
            <a:r>
              <a:rPr lang="en-SG" sz="1000" dirty="0" smtClean="0">
                <a:solidFill>
                  <a:prstClr val="white"/>
                </a:solidFill>
              </a:rPr>
              <a:t>  Su </a:t>
            </a:r>
            <a:r>
              <a:rPr lang="en-SG" sz="1000" dirty="0" err="1" smtClean="0">
                <a:solidFill>
                  <a:prstClr val="white"/>
                </a:solidFill>
              </a:rPr>
              <a:t>Imm</a:t>
            </a:r>
            <a:r>
              <a:rPr lang="en-SG" sz="1000" dirty="0" smtClean="0">
                <a:solidFill>
                  <a:prstClr val="white"/>
                </a:solidFill>
              </a:rPr>
              <a:t/>
            </a:r>
            <a:br>
              <a:rPr lang="en-SG" sz="1000" dirty="0" smtClean="0">
                <a:solidFill>
                  <a:prstClr val="white"/>
                </a:solidFill>
              </a:rPr>
            </a:br>
            <a:endParaRPr lang="en-SG" sz="1000" dirty="0">
              <a:solidFill>
                <a:prstClr val="white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329477" y="2406298"/>
            <a:ext cx="924272" cy="19624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SG" sz="1000" b="1" dirty="0" smtClean="0">
                <a:solidFill>
                  <a:prstClr val="white"/>
                </a:solidFill>
              </a:rPr>
              <a:t>BUILDING CONTRACTS</a:t>
            </a:r>
          </a:p>
          <a:p>
            <a:endParaRPr lang="en-SG" sz="1000" dirty="0" smtClean="0">
              <a:solidFill>
                <a:prstClr val="white"/>
              </a:solidFill>
            </a:endParaRPr>
          </a:p>
          <a:p>
            <a:endParaRPr lang="en-SG" sz="1000" dirty="0">
              <a:solidFill>
                <a:prstClr val="white"/>
              </a:solidFill>
            </a:endParaRPr>
          </a:p>
          <a:p>
            <a:endParaRPr lang="en-SG" sz="1000" dirty="0">
              <a:solidFill>
                <a:prstClr val="white"/>
              </a:solidFill>
            </a:endParaRPr>
          </a:p>
          <a:p>
            <a:r>
              <a:rPr lang="en-SG" sz="1000" dirty="0" smtClean="0">
                <a:solidFill>
                  <a:prstClr val="white"/>
                </a:solidFill>
              </a:rPr>
              <a:t>Chairperson</a:t>
            </a:r>
            <a:endParaRPr lang="en-SG" sz="1000" dirty="0">
              <a:solidFill>
                <a:prstClr val="white"/>
              </a:solidFill>
            </a:endParaRPr>
          </a:p>
          <a:p>
            <a:r>
              <a:rPr lang="en-SG" sz="1000" dirty="0" smtClean="0">
                <a:solidFill>
                  <a:prstClr val="white"/>
                </a:solidFill>
              </a:rPr>
              <a:t>Chan </a:t>
            </a:r>
            <a:r>
              <a:rPr lang="en-SG" sz="1000" dirty="0" err="1" smtClean="0">
                <a:solidFill>
                  <a:prstClr val="white"/>
                </a:solidFill>
              </a:rPr>
              <a:t>Kok</a:t>
            </a:r>
            <a:r>
              <a:rPr lang="en-SG" sz="1000" dirty="0" smtClean="0">
                <a:solidFill>
                  <a:prstClr val="white"/>
                </a:solidFill>
              </a:rPr>
              <a:t> Way</a:t>
            </a:r>
          </a:p>
          <a:p>
            <a:endParaRPr lang="en-SG" sz="1000" dirty="0">
              <a:solidFill>
                <a:prstClr val="white"/>
              </a:solidFill>
            </a:endParaRPr>
          </a:p>
          <a:p>
            <a:r>
              <a:rPr lang="en-SG" sz="1000" dirty="0" smtClean="0">
                <a:solidFill>
                  <a:prstClr val="white"/>
                </a:solidFill>
              </a:rPr>
              <a:t>Deputy</a:t>
            </a:r>
          </a:p>
          <a:p>
            <a:r>
              <a:rPr lang="en-SG" sz="1000" dirty="0" smtClean="0">
                <a:solidFill>
                  <a:prstClr val="white"/>
                </a:solidFill>
              </a:rPr>
              <a:t>Chairperson</a:t>
            </a:r>
            <a:endParaRPr lang="en-SG" sz="1000" dirty="0">
              <a:solidFill>
                <a:prstClr val="white"/>
              </a:solidFill>
            </a:endParaRPr>
          </a:p>
          <a:p>
            <a:r>
              <a:rPr lang="en-SG" sz="1000" dirty="0">
                <a:solidFill>
                  <a:prstClr val="white"/>
                </a:solidFill>
              </a:rPr>
              <a:t>Benedict Lee </a:t>
            </a:r>
            <a:r>
              <a:rPr lang="en-SG" sz="1000" dirty="0" err="1">
                <a:solidFill>
                  <a:prstClr val="white"/>
                </a:solidFill>
              </a:rPr>
              <a:t>Khee</a:t>
            </a:r>
            <a:r>
              <a:rPr lang="en-SG" sz="1000" dirty="0">
                <a:solidFill>
                  <a:prstClr val="white"/>
                </a:solidFill>
              </a:rPr>
              <a:t> Chong</a:t>
            </a:r>
          </a:p>
          <a:p>
            <a:endParaRPr lang="en-SG" sz="1000" dirty="0">
              <a:solidFill>
                <a:prstClr val="white"/>
              </a:solidFill>
            </a:endParaRPr>
          </a:p>
          <a:p>
            <a:r>
              <a:rPr lang="en-SG" sz="1000" dirty="0" smtClean="0">
                <a:solidFill>
                  <a:prstClr val="white"/>
                </a:solidFill>
              </a:rPr>
              <a:t/>
            </a:r>
            <a:br>
              <a:rPr lang="en-SG" sz="1000" dirty="0" smtClean="0">
                <a:solidFill>
                  <a:prstClr val="white"/>
                </a:solidFill>
              </a:rPr>
            </a:br>
            <a:endParaRPr lang="en-SG" sz="1000" dirty="0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398681" y="2388367"/>
            <a:ext cx="1092545" cy="19725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SG" sz="950" b="1" dirty="0" smtClean="0">
              <a:solidFill>
                <a:prstClr val="white"/>
              </a:solidFill>
            </a:endParaRPr>
          </a:p>
          <a:p>
            <a:endParaRPr lang="en-SG" sz="900" b="1" dirty="0" smtClean="0">
              <a:solidFill>
                <a:prstClr val="white"/>
              </a:solidFill>
            </a:endParaRPr>
          </a:p>
          <a:p>
            <a:r>
              <a:rPr lang="en-SG" sz="900" b="1" dirty="0" smtClean="0">
                <a:solidFill>
                  <a:prstClr val="white"/>
                </a:solidFill>
              </a:rPr>
              <a:t>REGULATIONS  CODES &amp; STANDARDS</a:t>
            </a:r>
            <a:endParaRPr lang="en-SG" sz="1000" b="1" dirty="0" smtClean="0">
              <a:solidFill>
                <a:prstClr val="white"/>
              </a:solidFill>
            </a:endParaRPr>
          </a:p>
          <a:p>
            <a:r>
              <a:rPr lang="en-SG" sz="800" dirty="0" smtClean="0">
                <a:solidFill>
                  <a:prstClr val="white"/>
                </a:solidFill>
              </a:rPr>
              <a:t>Chairperson  </a:t>
            </a:r>
          </a:p>
          <a:p>
            <a:r>
              <a:rPr lang="en-SG" sz="800" dirty="0" smtClean="0">
                <a:solidFill>
                  <a:prstClr val="white"/>
                </a:solidFill>
              </a:rPr>
              <a:t>Richard  Lai Teck </a:t>
            </a:r>
            <a:r>
              <a:rPr lang="en-SG" sz="800" dirty="0" err="1" smtClean="0">
                <a:solidFill>
                  <a:prstClr val="white"/>
                </a:solidFill>
              </a:rPr>
              <a:t>Chuan</a:t>
            </a:r>
            <a:r>
              <a:rPr lang="en-SG" sz="800" dirty="0" smtClean="0">
                <a:solidFill>
                  <a:prstClr val="white"/>
                </a:solidFill>
              </a:rPr>
              <a:t/>
            </a:r>
            <a:br>
              <a:rPr lang="en-SG" sz="800" dirty="0" smtClean="0">
                <a:solidFill>
                  <a:prstClr val="white"/>
                </a:solidFill>
              </a:rPr>
            </a:br>
            <a:endParaRPr lang="en-SG" sz="800" dirty="0">
              <a:solidFill>
                <a:prstClr val="white"/>
              </a:solidFill>
            </a:endParaRPr>
          </a:p>
          <a:p>
            <a:r>
              <a:rPr lang="en-SG" sz="800" dirty="0">
                <a:solidFill>
                  <a:prstClr val="white"/>
                </a:solidFill>
              </a:rPr>
              <a:t>Deputy</a:t>
            </a:r>
          </a:p>
          <a:p>
            <a:r>
              <a:rPr lang="en-SG" sz="800" dirty="0">
                <a:solidFill>
                  <a:prstClr val="white"/>
                </a:solidFill>
              </a:rPr>
              <a:t>Chairperson</a:t>
            </a:r>
          </a:p>
          <a:p>
            <a:r>
              <a:rPr lang="en-SG" sz="800" dirty="0" smtClean="0">
                <a:solidFill>
                  <a:prstClr val="white"/>
                </a:solidFill>
              </a:rPr>
              <a:t>Thomas Ho Kwok Toa</a:t>
            </a:r>
          </a:p>
          <a:p>
            <a:endParaRPr lang="en-SG" sz="800" dirty="0" smtClean="0">
              <a:solidFill>
                <a:prstClr val="white"/>
              </a:solidFill>
            </a:endParaRPr>
          </a:p>
          <a:p>
            <a:r>
              <a:rPr lang="en-SG" sz="800" dirty="0"/>
              <a:t>Co-Ordinating Chairman </a:t>
            </a:r>
          </a:p>
          <a:p>
            <a:r>
              <a:rPr lang="en-SG" sz="800" dirty="0"/>
              <a:t>(Special  Function)</a:t>
            </a:r>
          </a:p>
          <a:p>
            <a:r>
              <a:rPr lang="en-SG" sz="800" dirty="0"/>
              <a:t>Cheong Yew </a:t>
            </a:r>
            <a:r>
              <a:rPr lang="en-SG" sz="800" dirty="0" err="1"/>
              <a:t>Kee</a:t>
            </a:r>
            <a:endParaRPr lang="en-SG" sz="800" dirty="0" smtClean="0">
              <a:solidFill>
                <a:prstClr val="white"/>
              </a:solidFill>
            </a:endParaRPr>
          </a:p>
          <a:p>
            <a:endParaRPr lang="en-SG" sz="1000" dirty="0" smtClean="0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609723" y="2397607"/>
            <a:ext cx="1050509" cy="19545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SG" sz="1000" b="1" dirty="0" smtClean="0">
                <a:solidFill>
                  <a:prstClr val="white"/>
                </a:solidFill>
              </a:rPr>
              <a:t>RESOURCE &amp; TECHNOLOGY</a:t>
            </a:r>
            <a:br>
              <a:rPr lang="en-SG" sz="1000" b="1" dirty="0" smtClean="0">
                <a:solidFill>
                  <a:prstClr val="white"/>
                </a:solidFill>
              </a:rPr>
            </a:br>
            <a:endParaRPr lang="en-SG" sz="1000" b="1" dirty="0" smtClean="0">
              <a:solidFill>
                <a:prstClr val="white"/>
              </a:solidFill>
            </a:endParaRPr>
          </a:p>
          <a:p>
            <a:endParaRPr lang="en-SG" sz="1000" dirty="0" smtClean="0">
              <a:solidFill>
                <a:prstClr val="white"/>
              </a:solidFill>
            </a:endParaRPr>
          </a:p>
          <a:p>
            <a:r>
              <a:rPr lang="en-SG" sz="1000" dirty="0" smtClean="0">
                <a:solidFill>
                  <a:prstClr val="white"/>
                </a:solidFill>
              </a:rPr>
              <a:t>Chairperson </a:t>
            </a:r>
          </a:p>
          <a:p>
            <a:r>
              <a:rPr lang="en-SG" sz="1000" dirty="0" smtClean="0">
                <a:solidFill>
                  <a:prstClr val="white"/>
                </a:solidFill>
              </a:rPr>
              <a:t>William Lau </a:t>
            </a:r>
            <a:r>
              <a:rPr lang="en-SG" sz="1000" dirty="0" err="1" smtClean="0">
                <a:solidFill>
                  <a:prstClr val="white"/>
                </a:solidFill>
              </a:rPr>
              <a:t>Thiam</a:t>
            </a:r>
            <a:r>
              <a:rPr lang="en-SG" sz="1000" dirty="0" smtClean="0">
                <a:solidFill>
                  <a:prstClr val="white"/>
                </a:solidFill>
              </a:rPr>
              <a:t> You</a:t>
            </a:r>
            <a:r>
              <a:rPr lang="en-SG" sz="1000" dirty="0">
                <a:solidFill>
                  <a:prstClr val="white"/>
                </a:solidFill>
              </a:rPr>
              <a:t> </a:t>
            </a:r>
          </a:p>
          <a:p>
            <a:endParaRPr lang="en-SG" sz="1000" dirty="0" smtClean="0">
              <a:solidFill>
                <a:prstClr val="white"/>
              </a:solidFill>
            </a:endParaRPr>
          </a:p>
          <a:p>
            <a:endParaRPr lang="en-SG" sz="1000" dirty="0">
              <a:solidFill>
                <a:prstClr val="white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747278" y="2388363"/>
            <a:ext cx="1081830" cy="19489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SG" sz="1000" b="1" dirty="0" smtClean="0">
                <a:solidFill>
                  <a:prstClr val="white"/>
                </a:solidFill>
              </a:rPr>
              <a:t>SMALL MEDIUM ARCHITECTURAL PRACTICE (SMAP)</a:t>
            </a:r>
          </a:p>
          <a:p>
            <a:endParaRPr lang="en-SG" sz="1000" b="1" dirty="0" smtClean="0">
              <a:solidFill>
                <a:prstClr val="white"/>
              </a:solidFill>
            </a:endParaRPr>
          </a:p>
          <a:p>
            <a:r>
              <a:rPr lang="en-SG" sz="1000" dirty="0" smtClean="0">
                <a:solidFill>
                  <a:prstClr val="white"/>
                </a:solidFill>
              </a:rPr>
              <a:t>Chairperson</a:t>
            </a:r>
          </a:p>
          <a:p>
            <a:r>
              <a:rPr lang="en-SG" sz="1000" dirty="0" smtClean="0">
                <a:solidFill>
                  <a:prstClr val="white"/>
                </a:solidFill>
              </a:rPr>
              <a:t>Catherine </a:t>
            </a:r>
          </a:p>
          <a:p>
            <a:r>
              <a:rPr lang="en-SG" sz="1000" dirty="0" err="1" smtClean="0">
                <a:solidFill>
                  <a:prstClr val="white"/>
                </a:solidFill>
              </a:rPr>
              <a:t>Loke</a:t>
            </a:r>
            <a:r>
              <a:rPr lang="en-SG" sz="1000" dirty="0" smtClean="0">
                <a:solidFill>
                  <a:prstClr val="white"/>
                </a:solidFill>
              </a:rPr>
              <a:t> Su </a:t>
            </a:r>
            <a:r>
              <a:rPr lang="en-SG" sz="1000" dirty="0" err="1" smtClean="0">
                <a:solidFill>
                  <a:prstClr val="white"/>
                </a:solidFill>
              </a:rPr>
              <a:t>Im</a:t>
            </a:r>
            <a:r>
              <a:rPr lang="en-SG" sz="1000" dirty="0" smtClean="0">
                <a:solidFill>
                  <a:prstClr val="white"/>
                </a:solidFill>
              </a:rPr>
              <a:t/>
            </a:r>
            <a:br>
              <a:rPr lang="en-SG" sz="1000" dirty="0" smtClean="0">
                <a:solidFill>
                  <a:prstClr val="white"/>
                </a:solidFill>
              </a:rPr>
            </a:br>
            <a:endParaRPr lang="en-SG" sz="1000" dirty="0">
              <a:solidFill>
                <a:prstClr val="white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7912874" y="2380542"/>
            <a:ext cx="881296" cy="195680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SG" sz="1000" b="1" dirty="0" smtClean="0">
                <a:solidFill>
                  <a:prstClr val="white"/>
                </a:solidFill>
              </a:rPr>
              <a:t>WORK PLACE SAFETY &amp; HEALTH (WS</a:t>
            </a:r>
            <a:r>
              <a:rPr lang="en-SG" sz="1000" dirty="0" smtClean="0">
                <a:solidFill>
                  <a:prstClr val="white"/>
                </a:solidFill>
              </a:rPr>
              <a:t>H)</a:t>
            </a:r>
            <a:br>
              <a:rPr lang="en-SG" sz="1000" dirty="0" smtClean="0">
                <a:solidFill>
                  <a:prstClr val="white"/>
                </a:solidFill>
              </a:rPr>
            </a:br>
            <a:endParaRPr lang="en-SG" sz="1000" dirty="0" smtClean="0">
              <a:solidFill>
                <a:prstClr val="white"/>
              </a:solidFill>
            </a:endParaRPr>
          </a:p>
          <a:p>
            <a:r>
              <a:rPr lang="en-SG" sz="1000" dirty="0" smtClean="0">
                <a:solidFill>
                  <a:prstClr val="white"/>
                </a:solidFill>
              </a:rPr>
              <a:t>Chairperson</a:t>
            </a:r>
          </a:p>
          <a:p>
            <a:r>
              <a:rPr lang="en-SG" sz="1000" dirty="0" smtClean="0">
                <a:solidFill>
                  <a:prstClr val="white"/>
                </a:solidFill>
              </a:rPr>
              <a:t>Darren </a:t>
            </a:r>
            <a:r>
              <a:rPr lang="en-SG" sz="1000" dirty="0" err="1" smtClean="0">
                <a:solidFill>
                  <a:prstClr val="white"/>
                </a:solidFill>
              </a:rPr>
              <a:t>Benger</a:t>
            </a:r>
            <a:endParaRPr lang="en-SG" sz="1000" dirty="0" smtClean="0">
              <a:solidFill>
                <a:prstClr val="white"/>
              </a:solidFill>
            </a:endParaRPr>
          </a:p>
          <a:p>
            <a:endParaRPr lang="en-SG" sz="900" dirty="0">
              <a:solidFill>
                <a:prstClr val="white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306306" y="2406298"/>
            <a:ext cx="1023592" cy="19624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SG" sz="1100" b="1" dirty="0" smtClean="0">
                <a:solidFill>
                  <a:prstClr val="white"/>
                </a:solidFill>
              </a:rPr>
              <a:t>CIJC</a:t>
            </a:r>
            <a:r>
              <a:rPr lang="en-SG" sz="1000" dirty="0" smtClean="0">
                <a:solidFill>
                  <a:prstClr val="white"/>
                </a:solidFill>
              </a:rPr>
              <a:t/>
            </a:r>
            <a:br>
              <a:rPr lang="en-SG" sz="1000" dirty="0" smtClean="0">
                <a:solidFill>
                  <a:prstClr val="white"/>
                </a:solidFill>
              </a:rPr>
            </a:br>
            <a:endParaRPr lang="en-SG" sz="1000" dirty="0" smtClean="0">
              <a:solidFill>
                <a:prstClr val="white"/>
              </a:solidFill>
            </a:endParaRPr>
          </a:p>
          <a:p>
            <a:r>
              <a:rPr lang="en-SG" sz="1000" dirty="0" smtClean="0">
                <a:solidFill>
                  <a:prstClr val="white"/>
                </a:solidFill>
              </a:rPr>
              <a:t>SIA Representative</a:t>
            </a:r>
            <a:br>
              <a:rPr lang="en-SG" sz="1000" dirty="0" smtClean="0">
                <a:solidFill>
                  <a:prstClr val="white"/>
                </a:solidFill>
              </a:rPr>
            </a:br>
            <a:endParaRPr lang="en-SG" sz="1000" dirty="0" smtClean="0">
              <a:solidFill>
                <a:prstClr val="white"/>
              </a:solidFill>
            </a:endParaRPr>
          </a:p>
          <a:p>
            <a:r>
              <a:rPr lang="en-SG" sz="1000" dirty="0" smtClean="0">
                <a:solidFill>
                  <a:prstClr val="white"/>
                </a:solidFill>
              </a:rPr>
              <a:t>Chan </a:t>
            </a:r>
            <a:r>
              <a:rPr lang="en-SG" sz="1000" dirty="0" err="1" smtClean="0">
                <a:solidFill>
                  <a:prstClr val="white"/>
                </a:solidFill>
              </a:rPr>
              <a:t>Kok</a:t>
            </a:r>
            <a:r>
              <a:rPr lang="en-SG" sz="1000" dirty="0" smtClean="0">
                <a:solidFill>
                  <a:prstClr val="white"/>
                </a:solidFill>
              </a:rPr>
              <a:t> Way</a:t>
            </a:r>
          </a:p>
          <a:p>
            <a:endParaRPr lang="en-SG" sz="1000" dirty="0" smtClean="0">
              <a:solidFill>
                <a:prstClr val="white"/>
              </a:solidFill>
            </a:endParaRPr>
          </a:p>
          <a:p>
            <a:r>
              <a:rPr lang="en-SG" sz="1000" dirty="0" smtClean="0">
                <a:solidFill>
                  <a:prstClr val="white"/>
                </a:solidFill>
              </a:rPr>
              <a:t>Lim </a:t>
            </a:r>
            <a:r>
              <a:rPr lang="en-SG" sz="1000" dirty="0" err="1" smtClean="0">
                <a:solidFill>
                  <a:prstClr val="white"/>
                </a:solidFill>
              </a:rPr>
              <a:t>Choon</a:t>
            </a:r>
            <a:r>
              <a:rPr lang="en-SG" sz="1000" dirty="0" smtClean="0">
                <a:solidFill>
                  <a:prstClr val="white"/>
                </a:solidFill>
              </a:rPr>
              <a:t> </a:t>
            </a:r>
            <a:r>
              <a:rPr lang="en-SG" sz="1000" dirty="0" err="1" smtClean="0">
                <a:solidFill>
                  <a:prstClr val="white"/>
                </a:solidFill>
              </a:rPr>
              <a:t>Keang</a:t>
            </a:r>
            <a:endParaRPr lang="en-SG" sz="1000" dirty="0" smtClean="0">
              <a:solidFill>
                <a:prstClr val="white"/>
              </a:solidFill>
            </a:endParaRPr>
          </a:p>
          <a:p>
            <a:endParaRPr lang="en-SG" sz="1000" dirty="0" smtClean="0">
              <a:solidFill>
                <a:prstClr val="white"/>
              </a:solidFill>
            </a:endParaRPr>
          </a:p>
          <a:p>
            <a:r>
              <a:rPr lang="en-SG" sz="1000" dirty="0" smtClean="0">
                <a:solidFill>
                  <a:prstClr val="white"/>
                </a:solidFill>
              </a:rPr>
              <a:t>Fong </a:t>
            </a:r>
            <a:r>
              <a:rPr lang="en-SG" sz="1000" dirty="0" err="1" smtClean="0">
                <a:solidFill>
                  <a:prstClr val="white"/>
                </a:solidFill>
              </a:rPr>
              <a:t>Hoo</a:t>
            </a:r>
            <a:r>
              <a:rPr lang="en-SG" sz="1000" dirty="0" smtClean="0">
                <a:solidFill>
                  <a:prstClr val="white"/>
                </a:solidFill>
              </a:rPr>
              <a:t> Cheong</a:t>
            </a:r>
            <a:br>
              <a:rPr lang="en-SG" sz="1000" dirty="0" smtClean="0">
                <a:solidFill>
                  <a:prstClr val="white"/>
                </a:solidFill>
              </a:rPr>
            </a:br>
            <a:endParaRPr lang="en-SG" sz="1000" dirty="0">
              <a:solidFill>
                <a:prstClr val="white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320663" y="4837476"/>
            <a:ext cx="1268830" cy="14718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SG" sz="1000" b="1" dirty="0" smtClean="0">
                <a:solidFill>
                  <a:prstClr val="white"/>
                </a:solidFill>
              </a:rPr>
              <a:t>BUILDING CONTROL &amp; PARK</a:t>
            </a:r>
            <a:r>
              <a:rPr lang="en-SG" sz="1000" dirty="0" smtClean="0">
                <a:solidFill>
                  <a:prstClr val="white"/>
                </a:solidFill>
              </a:rPr>
              <a:t/>
            </a:r>
            <a:br>
              <a:rPr lang="en-SG" sz="1000" dirty="0" smtClean="0">
                <a:solidFill>
                  <a:prstClr val="white"/>
                </a:solidFill>
              </a:rPr>
            </a:br>
            <a:endParaRPr lang="en-SG" sz="1000" dirty="0" smtClean="0">
              <a:solidFill>
                <a:prstClr val="white"/>
              </a:solidFill>
            </a:endParaRPr>
          </a:p>
          <a:p>
            <a:r>
              <a:rPr lang="en-SG" sz="1000" dirty="0" smtClean="0">
                <a:solidFill>
                  <a:prstClr val="white"/>
                </a:solidFill>
              </a:rPr>
              <a:t>Co-Chairperson</a:t>
            </a:r>
          </a:p>
          <a:p>
            <a:r>
              <a:rPr lang="en-SG" sz="1000" dirty="0" smtClean="0">
                <a:solidFill>
                  <a:prstClr val="white"/>
                </a:solidFill>
              </a:rPr>
              <a:t>Ong Eng Liang </a:t>
            </a:r>
          </a:p>
          <a:p>
            <a:r>
              <a:rPr lang="en-SG" sz="1000" dirty="0" smtClean="0">
                <a:solidFill>
                  <a:prstClr val="white"/>
                </a:solidFill>
              </a:rPr>
              <a:t/>
            </a:r>
            <a:br>
              <a:rPr lang="en-SG" sz="1000" dirty="0" smtClean="0">
                <a:solidFill>
                  <a:prstClr val="white"/>
                </a:solidFill>
              </a:rPr>
            </a:br>
            <a:r>
              <a:rPr lang="en-SG" sz="1000" dirty="0" smtClean="0">
                <a:solidFill>
                  <a:prstClr val="white"/>
                </a:solidFill>
              </a:rPr>
              <a:t>Co-Chairperson </a:t>
            </a:r>
          </a:p>
          <a:p>
            <a:r>
              <a:rPr lang="en-SG" sz="1000" dirty="0" err="1" smtClean="0">
                <a:solidFill>
                  <a:prstClr val="white"/>
                </a:solidFill>
              </a:rPr>
              <a:t>Koh</a:t>
            </a:r>
            <a:r>
              <a:rPr lang="en-SG" sz="1000" dirty="0" smtClean="0">
                <a:solidFill>
                  <a:prstClr val="white"/>
                </a:solidFill>
              </a:rPr>
              <a:t> Siew Lay</a:t>
            </a:r>
            <a:br>
              <a:rPr lang="en-SG" sz="1000" dirty="0" smtClean="0">
                <a:solidFill>
                  <a:prstClr val="white"/>
                </a:solidFill>
              </a:rPr>
            </a:br>
            <a:endParaRPr lang="en-SG" sz="1000" dirty="0">
              <a:solidFill>
                <a:prstClr val="white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735299" y="4837476"/>
            <a:ext cx="1231445" cy="14718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SG" sz="1100" b="1" dirty="0" smtClean="0">
                <a:solidFill>
                  <a:prstClr val="white"/>
                </a:solidFill>
              </a:rPr>
              <a:t>DEVELOPMENT CONTROL</a:t>
            </a:r>
            <a:r>
              <a:rPr lang="en-SG" sz="1000" b="1" dirty="0" smtClean="0">
                <a:solidFill>
                  <a:prstClr val="white"/>
                </a:solidFill>
              </a:rPr>
              <a:t/>
            </a:r>
            <a:br>
              <a:rPr lang="en-SG" sz="1000" b="1" dirty="0" smtClean="0">
                <a:solidFill>
                  <a:prstClr val="white"/>
                </a:solidFill>
              </a:rPr>
            </a:br>
            <a:endParaRPr lang="en-SG" sz="1000" b="1" dirty="0" smtClean="0">
              <a:solidFill>
                <a:prstClr val="white"/>
              </a:solidFill>
            </a:endParaRPr>
          </a:p>
          <a:p>
            <a:r>
              <a:rPr lang="en-SG" sz="1000" dirty="0" smtClean="0">
                <a:solidFill>
                  <a:prstClr val="white"/>
                </a:solidFill>
              </a:rPr>
              <a:t>Chairperson</a:t>
            </a:r>
          </a:p>
          <a:p>
            <a:r>
              <a:rPr lang="en-SG" sz="1000" dirty="0" smtClean="0">
                <a:solidFill>
                  <a:prstClr val="white"/>
                </a:solidFill>
              </a:rPr>
              <a:t>Patrick Lee </a:t>
            </a:r>
            <a:r>
              <a:rPr lang="en-SG" sz="1000" dirty="0" err="1" smtClean="0">
                <a:solidFill>
                  <a:prstClr val="white"/>
                </a:solidFill>
              </a:rPr>
              <a:t>Chay</a:t>
            </a:r>
            <a:r>
              <a:rPr lang="en-SG" sz="1000" dirty="0" smtClean="0">
                <a:solidFill>
                  <a:prstClr val="white"/>
                </a:solidFill>
              </a:rPr>
              <a:t> Pew </a:t>
            </a:r>
            <a:br>
              <a:rPr lang="en-SG" sz="1000" dirty="0" smtClean="0">
                <a:solidFill>
                  <a:prstClr val="white"/>
                </a:solidFill>
              </a:rPr>
            </a:br>
            <a:endParaRPr lang="en-SG" sz="1000" b="1" dirty="0">
              <a:solidFill>
                <a:prstClr val="white"/>
              </a:solidFill>
            </a:endParaRPr>
          </a:p>
          <a:p>
            <a:r>
              <a:rPr lang="en-SG" sz="1000" dirty="0" smtClean="0">
                <a:solidFill>
                  <a:prstClr val="white"/>
                </a:solidFill>
              </a:rPr>
              <a:t>Deputy Chairperson</a:t>
            </a:r>
            <a:endParaRPr lang="en-SG" sz="1000" dirty="0">
              <a:solidFill>
                <a:prstClr val="white"/>
              </a:solidFill>
            </a:endParaRPr>
          </a:p>
          <a:p>
            <a:r>
              <a:rPr lang="en-SG" sz="1000" dirty="0" smtClean="0">
                <a:solidFill>
                  <a:prstClr val="white"/>
                </a:solidFill>
              </a:rPr>
              <a:t>Wong </a:t>
            </a:r>
            <a:r>
              <a:rPr lang="en-SG" sz="1000" dirty="0" err="1" smtClean="0">
                <a:solidFill>
                  <a:prstClr val="white"/>
                </a:solidFill>
              </a:rPr>
              <a:t>Wai</a:t>
            </a:r>
            <a:r>
              <a:rPr lang="en-SG" sz="1000" dirty="0" smtClean="0">
                <a:solidFill>
                  <a:prstClr val="white"/>
                </a:solidFill>
              </a:rPr>
              <a:t> Ying</a:t>
            </a:r>
          </a:p>
          <a:p>
            <a:r>
              <a:rPr lang="en-SG" sz="1000" dirty="0">
                <a:solidFill>
                  <a:prstClr val="white"/>
                </a:solidFill>
              </a:rPr>
              <a:t/>
            </a:r>
            <a:br>
              <a:rPr lang="en-SG" sz="1000" dirty="0">
                <a:solidFill>
                  <a:prstClr val="white"/>
                </a:solidFill>
              </a:rPr>
            </a:br>
            <a:endParaRPr lang="en-SG" sz="1000" dirty="0">
              <a:solidFill>
                <a:prstClr val="white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093901" y="4838281"/>
            <a:ext cx="1108643" cy="14710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SG" sz="1000" b="1" dirty="0" smtClean="0">
                <a:solidFill>
                  <a:prstClr val="white"/>
                </a:solidFill>
              </a:rPr>
              <a:t>ENVIRONMENT</a:t>
            </a:r>
            <a:r>
              <a:rPr lang="en-SG" sz="1100" b="1" dirty="0" smtClean="0">
                <a:solidFill>
                  <a:prstClr val="white"/>
                </a:solidFill>
              </a:rPr>
              <a:t> </a:t>
            </a:r>
            <a:r>
              <a:rPr lang="en-SG" sz="1000" dirty="0" smtClean="0">
                <a:solidFill>
                  <a:prstClr val="white"/>
                </a:solidFill>
              </a:rPr>
              <a:t/>
            </a:r>
            <a:br>
              <a:rPr lang="en-SG" sz="1000" dirty="0" smtClean="0">
                <a:solidFill>
                  <a:prstClr val="white"/>
                </a:solidFill>
              </a:rPr>
            </a:br>
            <a:endParaRPr lang="en-SG" sz="1000" dirty="0" smtClean="0">
              <a:solidFill>
                <a:prstClr val="white"/>
              </a:solidFill>
            </a:endParaRPr>
          </a:p>
          <a:p>
            <a:endParaRPr lang="en-SG" sz="1000" dirty="0" smtClean="0">
              <a:solidFill>
                <a:prstClr val="white"/>
              </a:solidFill>
            </a:endParaRPr>
          </a:p>
          <a:p>
            <a:r>
              <a:rPr lang="en-SG" sz="1000" dirty="0" smtClean="0">
                <a:solidFill>
                  <a:prstClr val="white"/>
                </a:solidFill>
              </a:rPr>
              <a:t>Co-Chairperson </a:t>
            </a:r>
          </a:p>
          <a:p>
            <a:r>
              <a:rPr lang="en-SG" sz="1000" dirty="0" smtClean="0">
                <a:solidFill>
                  <a:prstClr val="white"/>
                </a:solidFill>
              </a:rPr>
              <a:t>Yeo </a:t>
            </a:r>
            <a:r>
              <a:rPr lang="en-SG" sz="1000" dirty="0" err="1" smtClean="0">
                <a:solidFill>
                  <a:prstClr val="white"/>
                </a:solidFill>
              </a:rPr>
              <a:t>Eng</a:t>
            </a:r>
            <a:r>
              <a:rPr lang="en-SG" sz="1000" dirty="0" smtClean="0">
                <a:solidFill>
                  <a:prstClr val="white"/>
                </a:solidFill>
              </a:rPr>
              <a:t> </a:t>
            </a:r>
            <a:r>
              <a:rPr lang="en-SG" sz="1000" dirty="0" err="1" smtClean="0">
                <a:solidFill>
                  <a:prstClr val="white"/>
                </a:solidFill>
              </a:rPr>
              <a:t>Choon</a:t>
            </a:r>
            <a:r>
              <a:rPr lang="en-SG" sz="1000" dirty="0" smtClean="0">
                <a:solidFill>
                  <a:prstClr val="white"/>
                </a:solidFill>
              </a:rPr>
              <a:t/>
            </a:r>
            <a:br>
              <a:rPr lang="en-SG" sz="1000" dirty="0" smtClean="0">
                <a:solidFill>
                  <a:prstClr val="white"/>
                </a:solidFill>
              </a:rPr>
            </a:br>
            <a:endParaRPr lang="en-SG" sz="1000" dirty="0" smtClean="0">
              <a:solidFill>
                <a:prstClr val="white"/>
              </a:solidFill>
            </a:endParaRPr>
          </a:p>
          <a:p>
            <a:r>
              <a:rPr lang="en-SG" sz="1000" dirty="0" smtClean="0">
                <a:solidFill>
                  <a:prstClr val="white"/>
                </a:solidFill>
              </a:rPr>
              <a:t>Co-Chairperson</a:t>
            </a:r>
          </a:p>
          <a:p>
            <a:r>
              <a:rPr lang="en-SG" sz="1000" dirty="0">
                <a:solidFill>
                  <a:prstClr val="white"/>
                </a:solidFill>
              </a:rPr>
              <a:t>Richard  Lai Teck </a:t>
            </a:r>
            <a:r>
              <a:rPr lang="en-SG" sz="1000" dirty="0" err="1">
                <a:solidFill>
                  <a:prstClr val="white"/>
                </a:solidFill>
              </a:rPr>
              <a:t>Chuan</a:t>
            </a:r>
            <a:r>
              <a:rPr lang="en-SG" sz="1000" dirty="0">
                <a:solidFill>
                  <a:prstClr val="white"/>
                </a:solidFill>
              </a:rPr>
              <a:t/>
            </a:r>
            <a:br>
              <a:rPr lang="en-SG" sz="1000" dirty="0">
                <a:solidFill>
                  <a:prstClr val="white"/>
                </a:solidFill>
              </a:rPr>
            </a:br>
            <a:endParaRPr lang="en-SG" sz="1000" dirty="0">
              <a:solidFill>
                <a:prstClr val="white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4340016" y="4838281"/>
            <a:ext cx="1231755" cy="14710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SG" sz="1000" b="1" dirty="0" smtClean="0">
                <a:solidFill>
                  <a:prstClr val="white"/>
                </a:solidFill>
              </a:rPr>
              <a:t>FIRE SAFETY &amp; SECURITY</a:t>
            </a:r>
            <a:r>
              <a:rPr lang="en-SG" sz="1000" dirty="0" smtClean="0">
                <a:solidFill>
                  <a:prstClr val="white"/>
                </a:solidFill>
              </a:rPr>
              <a:t/>
            </a:r>
            <a:br>
              <a:rPr lang="en-SG" sz="1000" dirty="0" smtClean="0">
                <a:solidFill>
                  <a:prstClr val="white"/>
                </a:solidFill>
              </a:rPr>
            </a:br>
            <a:endParaRPr lang="en-SG" sz="1000" dirty="0" smtClean="0">
              <a:solidFill>
                <a:prstClr val="white"/>
              </a:solidFill>
            </a:endParaRPr>
          </a:p>
          <a:p>
            <a:r>
              <a:rPr lang="en-SG" sz="1000" dirty="0" smtClean="0">
                <a:solidFill>
                  <a:prstClr val="white"/>
                </a:solidFill>
              </a:rPr>
              <a:t>Chairperson</a:t>
            </a:r>
          </a:p>
          <a:p>
            <a:r>
              <a:rPr lang="en-SG" sz="1000" dirty="0" smtClean="0">
                <a:solidFill>
                  <a:prstClr val="white"/>
                </a:solidFill>
              </a:rPr>
              <a:t>Eng Yew </a:t>
            </a:r>
            <a:r>
              <a:rPr lang="en-SG" sz="1000" dirty="0" err="1" smtClean="0">
                <a:solidFill>
                  <a:prstClr val="white"/>
                </a:solidFill>
              </a:rPr>
              <a:t>Hoon</a:t>
            </a:r>
            <a:r>
              <a:rPr lang="en-SG" sz="1000" dirty="0" smtClean="0">
                <a:solidFill>
                  <a:prstClr val="white"/>
                </a:solidFill>
              </a:rPr>
              <a:t/>
            </a:r>
            <a:br>
              <a:rPr lang="en-SG" sz="1000" dirty="0" smtClean="0">
                <a:solidFill>
                  <a:prstClr val="white"/>
                </a:solidFill>
              </a:rPr>
            </a:br>
            <a:r>
              <a:rPr lang="en-SG" sz="1000" dirty="0" smtClean="0">
                <a:solidFill>
                  <a:prstClr val="white"/>
                </a:solidFill>
              </a:rPr>
              <a:t/>
            </a:r>
            <a:br>
              <a:rPr lang="en-SG" sz="1000" dirty="0" smtClean="0">
                <a:solidFill>
                  <a:prstClr val="white"/>
                </a:solidFill>
              </a:rPr>
            </a:br>
            <a:r>
              <a:rPr lang="en-SG" sz="1000" dirty="0">
                <a:solidFill>
                  <a:prstClr val="white"/>
                </a:solidFill>
              </a:rPr>
              <a:t>Deputy Chairperson</a:t>
            </a:r>
          </a:p>
          <a:p>
            <a:r>
              <a:rPr lang="en-SG" sz="1000" dirty="0" smtClean="0">
                <a:solidFill>
                  <a:prstClr val="white"/>
                </a:solidFill>
              </a:rPr>
              <a:t>Tan  </a:t>
            </a:r>
            <a:r>
              <a:rPr lang="en-SG" sz="1000" dirty="0" err="1" smtClean="0">
                <a:solidFill>
                  <a:prstClr val="white"/>
                </a:solidFill>
              </a:rPr>
              <a:t>Beng</a:t>
            </a:r>
            <a:r>
              <a:rPr lang="en-SG" sz="1000" dirty="0" smtClean="0">
                <a:solidFill>
                  <a:prstClr val="white"/>
                </a:solidFill>
              </a:rPr>
              <a:t> Leong </a:t>
            </a:r>
          </a:p>
          <a:p>
            <a:endParaRPr lang="en-SG" sz="1000" dirty="0">
              <a:solidFill>
                <a:prstClr val="white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682727" y="4851691"/>
            <a:ext cx="1308907" cy="14576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SG" sz="1000" b="1" dirty="0" smtClean="0">
                <a:solidFill>
                  <a:prstClr val="white"/>
                </a:solidFill>
              </a:rPr>
              <a:t>ROAD &amp; TRANSPORT</a:t>
            </a:r>
            <a:r>
              <a:rPr lang="en-SG" sz="1000" dirty="0" smtClean="0">
                <a:solidFill>
                  <a:prstClr val="white"/>
                </a:solidFill>
              </a:rPr>
              <a:t/>
            </a:r>
            <a:br>
              <a:rPr lang="en-SG" sz="1000" dirty="0" smtClean="0">
                <a:solidFill>
                  <a:prstClr val="white"/>
                </a:solidFill>
              </a:rPr>
            </a:br>
            <a:endParaRPr lang="en-SG" sz="1000" dirty="0" smtClean="0">
              <a:solidFill>
                <a:prstClr val="white"/>
              </a:solidFill>
            </a:endParaRPr>
          </a:p>
          <a:p>
            <a:endParaRPr lang="en-SG" sz="1000" dirty="0" smtClean="0">
              <a:solidFill>
                <a:prstClr val="white"/>
              </a:solidFill>
            </a:endParaRPr>
          </a:p>
          <a:p>
            <a:r>
              <a:rPr lang="en-SG" sz="1000" dirty="0" smtClean="0">
                <a:solidFill>
                  <a:prstClr val="white"/>
                </a:solidFill>
              </a:rPr>
              <a:t>Chairperson</a:t>
            </a:r>
          </a:p>
          <a:p>
            <a:r>
              <a:rPr lang="en-SG" sz="1000" dirty="0" smtClean="0">
                <a:solidFill>
                  <a:prstClr val="white"/>
                </a:solidFill>
              </a:rPr>
              <a:t>Tony </a:t>
            </a:r>
            <a:r>
              <a:rPr lang="en-SG" sz="1000" dirty="0" err="1" smtClean="0">
                <a:solidFill>
                  <a:prstClr val="white"/>
                </a:solidFill>
              </a:rPr>
              <a:t>Ang</a:t>
            </a:r>
            <a:r>
              <a:rPr lang="en-SG" sz="1000" dirty="0" smtClean="0">
                <a:solidFill>
                  <a:prstClr val="white"/>
                </a:solidFill>
              </a:rPr>
              <a:t> Kong </a:t>
            </a:r>
            <a:r>
              <a:rPr lang="en-SG" sz="1000" dirty="0" err="1" smtClean="0">
                <a:solidFill>
                  <a:prstClr val="white"/>
                </a:solidFill>
              </a:rPr>
              <a:t>Siong</a:t>
            </a:r>
            <a:r>
              <a:rPr lang="en-SG" sz="1000" dirty="0" smtClean="0">
                <a:solidFill>
                  <a:prstClr val="white"/>
                </a:solidFill>
              </a:rPr>
              <a:t/>
            </a:r>
            <a:br>
              <a:rPr lang="en-SG" sz="1000" dirty="0" smtClean="0">
                <a:solidFill>
                  <a:prstClr val="white"/>
                </a:solidFill>
              </a:rPr>
            </a:br>
            <a:endParaRPr lang="en-SG" sz="1000" dirty="0">
              <a:solidFill>
                <a:prstClr val="white"/>
              </a:solidFill>
            </a:endParaRPr>
          </a:p>
          <a:p>
            <a:r>
              <a:rPr lang="en-SG" sz="1000" dirty="0">
                <a:solidFill>
                  <a:prstClr val="white"/>
                </a:solidFill>
              </a:rPr>
              <a:t>Deputy Chairperson</a:t>
            </a:r>
          </a:p>
          <a:p>
            <a:r>
              <a:rPr lang="en-SG" sz="1000" dirty="0" err="1" smtClean="0">
                <a:solidFill>
                  <a:prstClr val="white"/>
                </a:solidFill>
              </a:rPr>
              <a:t>Ho</a:t>
            </a:r>
            <a:r>
              <a:rPr lang="en-SG" sz="1000" dirty="0" smtClean="0">
                <a:solidFill>
                  <a:prstClr val="white"/>
                </a:solidFill>
              </a:rPr>
              <a:t> </a:t>
            </a:r>
            <a:r>
              <a:rPr lang="en-SG" sz="1000" dirty="0" err="1">
                <a:solidFill>
                  <a:prstClr val="white"/>
                </a:solidFill>
              </a:rPr>
              <a:t>Seow</a:t>
            </a:r>
            <a:r>
              <a:rPr lang="en-SG" sz="1000" dirty="0">
                <a:solidFill>
                  <a:prstClr val="white"/>
                </a:solidFill>
              </a:rPr>
              <a:t> </a:t>
            </a:r>
            <a:r>
              <a:rPr lang="en-SG" sz="1000" dirty="0" smtClean="0">
                <a:solidFill>
                  <a:prstClr val="white"/>
                </a:solidFill>
              </a:rPr>
              <a:t>Hui</a:t>
            </a:r>
          </a:p>
        </p:txBody>
      </p:sp>
      <p:sp>
        <p:nvSpPr>
          <p:cNvPr id="30" name="Rectangle 29"/>
          <p:cNvSpPr/>
          <p:nvPr/>
        </p:nvSpPr>
        <p:spPr>
          <a:xfrm>
            <a:off x="7084494" y="4851691"/>
            <a:ext cx="1183500" cy="14576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SG" sz="1000" b="1" dirty="0" smtClean="0">
                <a:solidFill>
                  <a:prstClr val="white"/>
                </a:solidFill>
              </a:rPr>
              <a:t>RESEARCH &amp; STANDARD</a:t>
            </a:r>
            <a:r>
              <a:rPr lang="en-SG" sz="1000" dirty="0" smtClean="0">
                <a:solidFill>
                  <a:prstClr val="white"/>
                </a:solidFill>
              </a:rPr>
              <a:t/>
            </a:r>
            <a:br>
              <a:rPr lang="en-SG" sz="1000" dirty="0" smtClean="0">
                <a:solidFill>
                  <a:prstClr val="white"/>
                </a:solidFill>
              </a:rPr>
            </a:br>
            <a:endParaRPr lang="en-SG" sz="1000" dirty="0" smtClean="0">
              <a:solidFill>
                <a:prstClr val="white"/>
              </a:solidFill>
            </a:endParaRPr>
          </a:p>
          <a:p>
            <a:r>
              <a:rPr lang="en-SG" sz="1000" dirty="0" smtClean="0">
                <a:solidFill>
                  <a:prstClr val="white"/>
                </a:solidFill>
              </a:rPr>
              <a:t>Co-Chairperson</a:t>
            </a:r>
            <a:br>
              <a:rPr lang="en-SG" sz="1000" dirty="0" smtClean="0">
                <a:solidFill>
                  <a:prstClr val="white"/>
                </a:solidFill>
              </a:rPr>
            </a:br>
            <a:r>
              <a:rPr lang="en-SG" sz="1000" dirty="0" smtClean="0">
                <a:solidFill>
                  <a:prstClr val="white"/>
                </a:solidFill>
              </a:rPr>
              <a:t>Wan Siew Fung</a:t>
            </a:r>
            <a:br>
              <a:rPr lang="en-SG" sz="1000" dirty="0" smtClean="0">
                <a:solidFill>
                  <a:prstClr val="white"/>
                </a:solidFill>
              </a:rPr>
            </a:br>
            <a:endParaRPr lang="en-SG" sz="1000" b="1" dirty="0">
              <a:solidFill>
                <a:prstClr val="white"/>
              </a:solidFill>
            </a:endParaRPr>
          </a:p>
          <a:p>
            <a:r>
              <a:rPr lang="en-SG" sz="1000" dirty="0" smtClean="0">
                <a:solidFill>
                  <a:prstClr val="white"/>
                </a:solidFill>
              </a:rPr>
              <a:t>Co-Chairperson</a:t>
            </a:r>
          </a:p>
          <a:p>
            <a:r>
              <a:rPr lang="en-SG" sz="1000" dirty="0">
                <a:solidFill>
                  <a:prstClr val="white"/>
                </a:solidFill>
              </a:rPr>
              <a:t>Richard  Lai Teck </a:t>
            </a:r>
            <a:r>
              <a:rPr lang="en-SG" sz="1000" dirty="0" err="1">
                <a:solidFill>
                  <a:prstClr val="white"/>
                </a:solidFill>
              </a:rPr>
              <a:t>Chuan</a:t>
            </a:r>
            <a:r>
              <a:rPr lang="en-SG" sz="1000" dirty="0">
                <a:solidFill>
                  <a:prstClr val="white"/>
                </a:solidFill>
              </a:rPr>
              <a:t/>
            </a:r>
            <a:br>
              <a:rPr lang="en-SG" sz="1000" dirty="0">
                <a:solidFill>
                  <a:prstClr val="white"/>
                </a:solidFill>
              </a:rPr>
            </a:br>
            <a:endParaRPr lang="en-SG" sz="1000" dirty="0">
              <a:solidFill>
                <a:prstClr val="white"/>
              </a:solidFill>
            </a:endParaRPr>
          </a:p>
        </p:txBody>
      </p:sp>
      <p:cxnSp>
        <p:nvCxnSpPr>
          <p:cNvPr id="1024" name="Straight Connector 1023"/>
          <p:cNvCxnSpPr/>
          <p:nvPr/>
        </p:nvCxnSpPr>
        <p:spPr>
          <a:xfrm>
            <a:off x="1044116" y="4517690"/>
            <a:ext cx="67374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8" name="Straight Connector 1027"/>
          <p:cNvCxnSpPr/>
          <p:nvPr/>
        </p:nvCxnSpPr>
        <p:spPr>
          <a:xfrm>
            <a:off x="1044116" y="4517690"/>
            <a:ext cx="1" cy="3197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5" name="Straight Connector 1034"/>
          <p:cNvCxnSpPr/>
          <p:nvPr/>
        </p:nvCxnSpPr>
        <p:spPr>
          <a:xfrm flipH="1">
            <a:off x="8344735" y="2222736"/>
            <a:ext cx="2" cy="2264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7781558" y="4517690"/>
            <a:ext cx="0" cy="3340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328796" y="6407641"/>
            <a:ext cx="813976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1100" b="1" dirty="0" smtClean="0">
                <a:solidFill>
                  <a:prstClr val="black"/>
                </a:solidFill>
              </a:rPr>
              <a:t>Contact Details of Singapore Institute of Architects</a:t>
            </a:r>
            <a:endParaRPr lang="en-SG" sz="1100" b="1" dirty="0">
              <a:solidFill>
                <a:prstClr val="black"/>
              </a:solidFill>
            </a:endParaRPr>
          </a:p>
          <a:p>
            <a:r>
              <a:rPr lang="en-SG" sz="1100" dirty="0">
                <a:solidFill>
                  <a:prstClr val="black"/>
                </a:solidFill>
              </a:rPr>
              <a:t>Tel : +65 6226 </a:t>
            </a:r>
            <a:r>
              <a:rPr lang="en-SG" sz="1100" dirty="0" smtClean="0">
                <a:solidFill>
                  <a:prstClr val="black"/>
                </a:solidFill>
              </a:rPr>
              <a:t>2668 , Fax </a:t>
            </a:r>
            <a:r>
              <a:rPr lang="en-SG" sz="1100" dirty="0">
                <a:solidFill>
                  <a:prstClr val="black"/>
                </a:solidFill>
              </a:rPr>
              <a:t>: +65 6226 </a:t>
            </a:r>
            <a:r>
              <a:rPr lang="en-SG" sz="1100" dirty="0" smtClean="0">
                <a:solidFill>
                  <a:prstClr val="black"/>
                </a:solidFill>
              </a:rPr>
              <a:t>2663, </a:t>
            </a:r>
            <a:r>
              <a:rPr lang="en-SG" sz="1100" dirty="0">
                <a:solidFill>
                  <a:prstClr val="black"/>
                </a:solidFill>
              </a:rPr>
              <a:t>Website :http://</a:t>
            </a:r>
            <a:r>
              <a:rPr lang="en-SG" sz="1100" dirty="0" smtClean="0">
                <a:solidFill>
                  <a:prstClr val="black"/>
                </a:solidFill>
              </a:rPr>
              <a:t>www.sia.org,  Email </a:t>
            </a:r>
            <a:r>
              <a:rPr lang="en-SG" sz="1100" dirty="0">
                <a:solidFill>
                  <a:prstClr val="black"/>
                </a:solidFill>
              </a:rPr>
              <a:t>: practicethrust@sia.org.sg</a:t>
            </a:r>
            <a:r>
              <a:rPr lang="en-SG" sz="1100" dirty="0" smtClean="0">
                <a:solidFill>
                  <a:prstClr val="black"/>
                </a:solidFill>
              </a:rPr>
              <a:t>, Contact person: Annie </a:t>
            </a:r>
            <a:r>
              <a:rPr lang="en-SG" sz="1100" dirty="0" err="1" smtClean="0">
                <a:solidFill>
                  <a:prstClr val="black"/>
                </a:solidFill>
              </a:rPr>
              <a:t>Ang</a:t>
            </a:r>
            <a:r>
              <a:rPr lang="en-SG" sz="1100" dirty="0" smtClean="0">
                <a:solidFill>
                  <a:prstClr val="black"/>
                </a:solidFill>
              </a:rPr>
              <a:t> </a:t>
            </a:r>
            <a:endParaRPr lang="en-SG" sz="1100" dirty="0">
              <a:solidFill>
                <a:prstClr val="black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841973" y="2171165"/>
            <a:ext cx="7511549" cy="346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17" idx="2"/>
          </p:cNvCxnSpPr>
          <p:nvPr/>
        </p:nvCxnSpPr>
        <p:spPr>
          <a:xfrm flipH="1">
            <a:off x="4944953" y="4360910"/>
            <a:ext cx="1" cy="1883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7838" y="43088"/>
            <a:ext cx="865187" cy="865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18195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649</TotalTime>
  <Words>1246</Words>
  <Application>Microsoft Macintosh PowerPoint</Application>
  <PresentationFormat>On-screen Show (4:3)</PresentationFormat>
  <Paragraphs>268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Calibri</vt:lpstr>
      <vt:lpstr>Wingdings</vt:lpstr>
      <vt:lpstr>Arial</vt:lpstr>
      <vt:lpstr>Office Theme</vt:lpstr>
      <vt:lpstr>1_Office Theme</vt:lpstr>
      <vt:lpstr>ACPP Report</vt:lpstr>
      <vt:lpstr>Contents:</vt:lpstr>
      <vt:lpstr>PowerPoint Presentation</vt:lpstr>
      <vt:lpstr>Membership Position</vt:lpstr>
      <vt:lpstr>Board of Architectural Education (BAE)</vt:lpstr>
      <vt:lpstr>Board of Architectural Education (BAE)</vt:lpstr>
      <vt:lpstr>How To BE An Architect</vt:lpstr>
      <vt:lpstr>SIA Publications</vt:lpstr>
      <vt:lpstr> SINGAPORE INSTITUTE OF ARCHITECTS PRACTICE THRUST (CY2017/2018)</vt:lpstr>
      <vt:lpstr>SIA Architectural Practice</vt:lpstr>
      <vt:lpstr>Procurement of Architectural Services</vt:lpstr>
      <vt:lpstr>SIA New Building Contract 2016</vt:lpstr>
      <vt:lpstr> SIA Arbitration Rules </vt:lpstr>
      <vt:lpstr>SIA Conditions of Sub-Contract For Use In Conjunction with the  Minor Work Contract 2012 </vt:lpstr>
      <vt:lpstr>PRACTICE MANAGEMENT FRAMEWORK (PMF)</vt:lpstr>
      <vt:lpstr>Review of Conditions of Architect’s Appointment and Services and Mode of Payment </vt:lpstr>
      <vt:lpstr>POSITION PAPER TO MINISTER FOR NATIONAL DEVELOPMENT</vt:lpstr>
      <vt:lpstr>On-Line Version of Conditions of Architect’s Appointment and Services and Mode of Payment </vt:lpstr>
      <vt:lpstr>Partnership Agreement Checklist</vt:lpstr>
      <vt:lpstr>Public Education and Branding</vt:lpstr>
      <vt:lpstr>WSH Design for Safety Professional and Appreciation Courses (DfSP) and (DfSA)</vt:lpstr>
      <vt:lpstr>Thank YOU</vt:lpstr>
    </vt:vector>
  </TitlesOfParts>
  <Company>Hewlett-Packard Company</Company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ACPP Report</dc:title>
  <dc:creator>User</dc:creator>
  <cp:lastModifiedBy>chan kokway</cp:lastModifiedBy>
  <cp:revision>66</cp:revision>
  <cp:lastPrinted>2016-09-01T03:22:52Z</cp:lastPrinted>
  <dcterms:created xsi:type="dcterms:W3CDTF">2014-06-19T07:09:43Z</dcterms:created>
  <dcterms:modified xsi:type="dcterms:W3CDTF">2017-05-23T02:43:52Z</dcterms:modified>
</cp:coreProperties>
</file>