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  <p:sldId id="264" r:id="rId9"/>
    <p:sldId id="266" r:id="rId10"/>
    <p:sldId id="265" r:id="rId11"/>
    <p:sldId id="268" r:id="rId12"/>
    <p:sldId id="267" r:id="rId13"/>
    <p:sldId id="26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9B43-2451-4B93-BA93-20CB6F791854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2003-7474-4361-8762-7035E1B2B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61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9B43-2451-4B93-BA93-20CB6F791854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2003-7474-4361-8762-7035E1B2B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616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9B43-2451-4B93-BA93-20CB6F791854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2003-7474-4361-8762-7035E1B2B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013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9B43-2451-4B93-BA93-20CB6F791854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2003-7474-4361-8762-7035E1B2B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70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9B43-2451-4B93-BA93-20CB6F791854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2003-7474-4361-8762-7035E1B2B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926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9B43-2451-4B93-BA93-20CB6F791854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2003-7474-4361-8762-7035E1B2B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41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9B43-2451-4B93-BA93-20CB6F791854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2003-7474-4361-8762-7035E1B2B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48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9B43-2451-4B93-BA93-20CB6F791854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2003-7474-4361-8762-7035E1B2B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468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9B43-2451-4B93-BA93-20CB6F791854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2003-7474-4361-8762-7035E1B2B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99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9B43-2451-4B93-BA93-20CB6F791854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2003-7474-4361-8762-7035E1B2B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81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9B43-2451-4B93-BA93-20CB6F791854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2003-7474-4361-8762-7035E1B2B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582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49B43-2451-4B93-BA93-20CB6F791854}" type="datetimeFigureOut">
              <a:rPr lang="en-US" smtClean="0"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A2003-7474-4361-8762-7035E1B2B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944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84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6412"/>
            <a:ext cx="10515600" cy="1179094"/>
          </a:xfrm>
        </p:spPr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sz="2000" b="1" u="sng" dirty="0"/>
              <a:t>SECTON 9: CROSS-BORDER </a:t>
            </a:r>
            <a:r>
              <a:rPr lang="en-US" sz="2000" b="1" u="sng" dirty="0" smtClean="0"/>
              <a:t>PRACTICE</a:t>
            </a:r>
            <a:br>
              <a:rPr lang="en-US" sz="2000" b="1" u="sng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u="dbl" dirty="0"/>
              <a:t>ARCASIA ZONE B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2016273"/>
              </p:ext>
            </p:extLst>
          </p:nvPr>
        </p:nvGraphicFramePr>
        <p:xfrm>
          <a:off x="838200" y="1455821"/>
          <a:ext cx="10515599" cy="49429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3652"/>
                <a:gridCol w="1808021"/>
                <a:gridCol w="1981996"/>
                <a:gridCol w="1486500"/>
                <a:gridCol w="1387398"/>
                <a:gridCol w="1387398"/>
                <a:gridCol w="1520634"/>
              </a:tblGrid>
              <a:tr h="6373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Country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0" marR="4946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Does it allow Foreign Architects to Practice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0" marR="4946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Any MRAN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exists?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0" marR="4946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Issues with Foreign Architects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0" marR="4946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Estimated No.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of Foreign Architects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0" marR="4946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Estimated no.of Foreign Architects Firm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0" marR="4946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Remarks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0" marR="49460" marT="0" marB="0"/>
                </a:tc>
              </a:tr>
              <a:tr h="40790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Philippines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0" marR="4946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Yes, foreign professionals can practice architecture as subscribed by law, provided that they get a local counterpart and the local counterpart becomes the principal architect as prescribed by PRC, and the foreign counterpart becomes the “consulting architect”, “design Consultant”, or any similar title to consultant.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0" marR="4946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2015 – ASEAN Integration MRA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APEC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WTO – GATS;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R.A 8981- PRC MODERNIZATION ACT OF 2000 ALLOWING FOREIGN PROFESSIONALS TO PRACTICE ON A RECIPROCITY BASIS;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DEPT. OF LABOR ART. 40-ALLOWING FOREIGN WORKERS TO PRACTICE IN THE PHILS;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BIR memo to Regional Heads for Foreigners in the Philippines  increasing their taxes on income Statement Derived from other source.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0" marR="4946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Illegal practice or malpractice as prescribed by </a:t>
                      </a:r>
                      <a:r>
                        <a:rPr lang="en-US" sz="1200" dirty="0" err="1">
                          <a:effectLst/>
                        </a:rPr>
                        <a:t>r.a</a:t>
                      </a:r>
                      <a:r>
                        <a:rPr lang="en-US" sz="1200" dirty="0">
                          <a:effectLst/>
                        </a:rPr>
                        <a:t> 9266;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The principal architect is not recognized </a:t>
                      </a:r>
                      <a:r>
                        <a:rPr lang="en-US" sz="1200" dirty="0" err="1">
                          <a:effectLst/>
                        </a:rPr>
                        <a:t>etc</a:t>
                      </a:r>
                      <a:r>
                        <a:rPr lang="en-US" sz="1200" dirty="0">
                          <a:effectLst/>
                        </a:rPr>
                        <a:t>;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NON-CONFORMANCE to r.a.8981 Special Temporary permit and </a:t>
                      </a:r>
                      <a:r>
                        <a:rPr lang="en-US" sz="1200" dirty="0" err="1">
                          <a:effectLst/>
                        </a:rPr>
                        <a:t>Dept</a:t>
                      </a:r>
                      <a:r>
                        <a:rPr lang="en-US" sz="1200" dirty="0">
                          <a:effectLst/>
                        </a:rPr>
                        <a:t> of Labor Alien Employment Permit;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NON-TRANSFER OF TECHNOLOGY as prescribed by R.A.9266 section 38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As per record of UAP, there exists NONE.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0" marR="4946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PRBOA is e handling the registration of foreign architects as per RULE 1V of </a:t>
                      </a:r>
                      <a:r>
                        <a:rPr lang="en-US" sz="1200" dirty="0" err="1">
                          <a:effectLst/>
                        </a:rPr>
                        <a:t>thr</a:t>
                      </a:r>
                      <a:r>
                        <a:rPr lang="en-US" sz="1200" dirty="0">
                          <a:effectLst/>
                        </a:rPr>
                        <a:t> IRR of R.A.9266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0" marR="4946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PRBOA is e handling the registration of foreign architects as per RULE 1V of </a:t>
                      </a:r>
                      <a:r>
                        <a:rPr lang="en-US" sz="1200" dirty="0" err="1">
                          <a:effectLst/>
                        </a:rPr>
                        <a:t>thr</a:t>
                      </a:r>
                      <a:r>
                        <a:rPr lang="en-US" sz="1200" dirty="0">
                          <a:effectLst/>
                        </a:rPr>
                        <a:t> IRR of R.A.9266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0" marR="4946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Foreign architects who would want to practice in the Philippines will get a Special Temporary permit (STP) from the professional Regulation Commission (PRC) ; The foreign Architect becomes the Consultant, Design Consultant, Consulting Architect and the like to the Filipino architect of Record who now becomes the Principal architect.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0" marR="49460" marT="0" marB="0"/>
                </a:tc>
              </a:tr>
            </a:tbl>
          </a:graphicData>
        </a:graphic>
      </p:graphicFrame>
      <p:pic>
        <p:nvPicPr>
          <p:cNvPr id="13313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48" y="2448182"/>
            <a:ext cx="737936" cy="488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113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576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2000" b="1" u="sng" dirty="0"/>
              <a:t>SECTON 10: CONCERNS OF THE PROFESSIONAL AND PROFESSIONAL ORGANIZATION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u="dbl" dirty="0" smtClean="0"/>
              <a:t>ARCASIA </a:t>
            </a:r>
            <a:r>
              <a:rPr lang="en-US" sz="2000" b="1" u="dbl" dirty="0"/>
              <a:t>ZONE B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856867"/>
              </p:ext>
            </p:extLst>
          </p:nvPr>
        </p:nvGraphicFramePr>
        <p:xfrm>
          <a:off x="838201" y="1371600"/>
          <a:ext cx="10327106" cy="54787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7810"/>
                <a:gridCol w="1257213"/>
                <a:gridCol w="2092362"/>
                <a:gridCol w="1173399"/>
                <a:gridCol w="1425838"/>
                <a:gridCol w="2133271"/>
                <a:gridCol w="1257213"/>
              </a:tblGrid>
              <a:tr h="7212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Country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Strengthening the R.A.9266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Uniting the IAPOA organization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Issues with Different Architects groups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Issues with the different Allied Services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Other Concerns  to be addressed by the architect or UAP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Remarks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68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Philippines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UAP organization has filed an amendment to R.A.9266 in Congress to Strengthen the existing Republic Act 9266. Still pending in </a:t>
                      </a:r>
                      <a:r>
                        <a:rPr lang="en-US" sz="1400" dirty="0" smtClean="0">
                          <a:effectLst/>
                        </a:rPr>
                        <a:t>Congress.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UAP organization has </a:t>
                      </a:r>
                      <a:r>
                        <a:rPr lang="en-US" sz="1400" dirty="0" smtClean="0">
                          <a:effectLst/>
                        </a:rPr>
                        <a:t>used </a:t>
                      </a:r>
                      <a:r>
                        <a:rPr lang="en-US" sz="1400" dirty="0">
                          <a:effectLst/>
                        </a:rPr>
                        <a:t>the  slogan </a:t>
                      </a:r>
                      <a:r>
                        <a:rPr lang="en-US" sz="1400" dirty="0" smtClean="0">
                          <a:effectLst/>
                        </a:rPr>
                        <a:t>“  UNITY,</a:t>
                      </a:r>
                      <a:r>
                        <a:rPr lang="en-US" sz="1400" baseline="0" dirty="0" smtClean="0">
                          <a:effectLst/>
                        </a:rPr>
                        <a:t> ACCOUNTABILITY &amp; PROFESSIONAL EXCELLENCE</a:t>
                      </a:r>
                      <a:r>
                        <a:rPr lang="en-US" sz="1400" dirty="0" smtClean="0">
                          <a:effectLst/>
                        </a:rPr>
                        <a:t>” </a:t>
                      </a:r>
                      <a:r>
                        <a:rPr lang="en-US" sz="1400" dirty="0">
                          <a:effectLst/>
                        </a:rPr>
                        <a:t>providing the architect the tools, policies and actions necessary in promoting the profession, spreading out the value of the architects thru corporate social responsibilities and others. ..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IAPOA organization has also offered educational assistance for those wanting to take up </a:t>
                      </a:r>
                      <a:r>
                        <a:rPr lang="en-US" sz="1400" dirty="0" err="1">
                          <a:effectLst/>
                        </a:rPr>
                        <a:t>Masteral</a:t>
                      </a:r>
                      <a:r>
                        <a:rPr lang="en-US" sz="1400" dirty="0">
                          <a:effectLst/>
                        </a:rPr>
                        <a:t> Courses.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UAP organization has reached out to listen to a disgruntled minority of architects craving for recognition, and how to assimilate them to the IAPOA organization within the policies governing the UAP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UAP organization has discussed the concerns of the architectural profession with the Civil engineers in implementing the R.A.9266 and has taken a Pro-Active Stance in coordinating efforts with the Civil Engineers and other Allied Services.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UAP organization has also approach the implementation of the architectural permit through the local governments (LGU) units.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UAP has also listened and is working out grey areas with the interior design professionals and the Landscaping architects.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4337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48" y="2851484"/>
            <a:ext cx="746660" cy="494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6145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591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51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242371"/>
          </a:xfrm>
        </p:spPr>
        <p:txBody>
          <a:bodyPr>
            <a:normAutofit fontScale="90000"/>
          </a:bodyPr>
          <a:lstStyle/>
          <a:p>
            <a:r>
              <a:rPr lang="en-US" sz="2200" b="1" u="dbl" dirty="0"/>
              <a:t>REPORT OF THE UNITED ARCHITECTS OF THE PHILIPPINES IN THE ARCASIA ARCHITECTS COMMITTEE ON PRIVATE PRACTICE (ACPP) IN </a:t>
            </a:r>
            <a:r>
              <a:rPr lang="en-US" sz="2200" b="1" u="dbl" dirty="0" smtClean="0"/>
              <a:t>JAIPUR, INDIA MAY 21-25, 2016</a:t>
            </a:r>
            <a:br>
              <a:rPr lang="en-US" sz="2200" b="1" u="dbl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b="1" u="dbl" dirty="0"/>
              <a:t>ARCHITECTURAL PRACTICE IN THE PHILIPPINES </a:t>
            </a:r>
            <a:br>
              <a:rPr lang="en-US" sz="2200" b="1" u="dbl" dirty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b="1" u="sng" dirty="0"/>
              <a:t>SECTION 1: COUNTRY INFORMATION AND ECONOMIC INDICATOR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b="1" u="dbl" dirty="0"/>
              <a:t>ARCASIA ZONE </a:t>
            </a:r>
            <a:r>
              <a:rPr lang="en-US" sz="2200" b="1" u="dbl" dirty="0" smtClean="0"/>
              <a:t>B</a:t>
            </a:r>
            <a:br>
              <a:rPr lang="en-US" sz="2200" b="1" u="dbl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96291581"/>
              </p:ext>
            </p:extLst>
          </p:nvPr>
        </p:nvGraphicFramePr>
        <p:xfrm>
          <a:off x="836611" y="2984500"/>
          <a:ext cx="10681035" cy="362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2814"/>
                <a:gridCol w="948930"/>
                <a:gridCol w="1132164"/>
                <a:gridCol w="1312310"/>
                <a:gridCol w="243946"/>
                <a:gridCol w="1373245"/>
                <a:gridCol w="1372142"/>
                <a:gridCol w="1437166"/>
                <a:gridCol w="1568318"/>
              </a:tblGrid>
              <a:tr h="11110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COUNTRY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FLAG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MAP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AREA (</a:t>
                      </a:r>
                      <a:r>
                        <a:rPr lang="en-US" sz="1800" dirty="0" err="1">
                          <a:effectLst/>
                        </a:rPr>
                        <a:t>sq</a:t>
                      </a:r>
                      <a:r>
                        <a:rPr lang="en-US" sz="1800" dirty="0">
                          <a:effectLst/>
                        </a:rPr>
                        <a:t> km)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POPULATION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CURRENT GDP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(US$ Billion)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GNI Per/Capita (US$)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ANNUAL GDP GROWTH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</a:tr>
              <a:tr h="17776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Philippines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300,000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118,250,732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$301.40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r>
                        <a:rPr lang="en-US" sz="1800" dirty="0" smtClean="0">
                          <a:effectLst/>
                        </a:rPr>
                        <a:t>$3,859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6.7-7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</a:tr>
              <a:tr h="7405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8" marR="59018" marT="0" marB="0"/>
                </a:tc>
              </a:tr>
            </a:tbl>
          </a:graphicData>
        </a:graphic>
      </p:graphicFrame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608" y="4799120"/>
            <a:ext cx="737235" cy="487680"/>
          </a:xfrm>
          <a:prstGeom prst="rect">
            <a:avLst/>
          </a:prstGeom>
        </p:spPr>
      </p:pic>
      <p:pic>
        <p:nvPicPr>
          <p:cNvPr id="5121" name="Picture 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4124" y="4344877"/>
            <a:ext cx="1177682" cy="1423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836613" y="2984500"/>
            <a:ext cx="24564984" cy="515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6651321" y="5925136"/>
            <a:ext cx="4866325" cy="68860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3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932" y="365125"/>
            <a:ext cx="10517868" cy="765843"/>
          </a:xfrm>
        </p:spPr>
        <p:txBody>
          <a:bodyPr>
            <a:normAutofit fontScale="90000"/>
          </a:bodyPr>
          <a:lstStyle/>
          <a:p>
            <a:r>
              <a:rPr lang="en-US" sz="2200" b="1" u="sng" dirty="0"/>
              <a:t>SECTION 2: NO OF </a:t>
            </a:r>
            <a:r>
              <a:rPr lang="en-US" sz="2200" b="1" u="sng" dirty="0" smtClean="0"/>
              <a:t>ARCHITECTS</a:t>
            </a:r>
            <a:br>
              <a:rPr lang="en-US" sz="2200" b="1" u="sng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b="1" u="dbl" dirty="0"/>
              <a:t>  ARCASIA ZONE B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02209193"/>
              </p:ext>
            </p:extLst>
          </p:nvPr>
        </p:nvGraphicFramePr>
        <p:xfrm>
          <a:off x="835932" y="1064956"/>
          <a:ext cx="10666260" cy="43117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0205"/>
                <a:gridCol w="673768"/>
                <a:gridCol w="532406"/>
                <a:gridCol w="550436"/>
                <a:gridCol w="547684"/>
                <a:gridCol w="422546"/>
                <a:gridCol w="724379"/>
                <a:gridCol w="238479"/>
                <a:gridCol w="461837"/>
                <a:gridCol w="671764"/>
                <a:gridCol w="671764"/>
                <a:gridCol w="533680"/>
                <a:gridCol w="533680"/>
                <a:gridCol w="427316"/>
                <a:gridCol w="434779"/>
                <a:gridCol w="565596"/>
                <a:gridCol w="821780"/>
                <a:gridCol w="946065"/>
                <a:gridCol w="168096"/>
              </a:tblGrid>
              <a:tr h="1257776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COUNTRY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TOTAL NO. OF ARCHITECTS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TOTAL NO.OF PROFESSIONAL/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LICENSED ARCHITECT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TOTAL NO.OF NON PROFESSIONAL/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LICENSED ARCHITECT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MEMBERSHIP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TOTAL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REMARKS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31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 </a:t>
                      </a:r>
                      <a:r>
                        <a:rPr lang="en-US" sz="1800" dirty="0" err="1">
                          <a:effectLst/>
                        </a:rPr>
                        <a:t>nos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Ratio over Population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 </a:t>
                      </a:r>
                      <a:r>
                        <a:rPr lang="en-US" sz="1800" dirty="0" err="1">
                          <a:effectLst/>
                        </a:rPr>
                        <a:t>nos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Ratio over Population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 </a:t>
                      </a:r>
                      <a:r>
                        <a:rPr lang="en-US" sz="1800" dirty="0" err="1">
                          <a:effectLst/>
                        </a:rPr>
                        <a:t>nos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Ratio over Population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1932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Philippines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39,460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39460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362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39460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4,250 </a:t>
                      </a:r>
                      <a:r>
                        <a:rPr lang="en-US" sz="1600" dirty="0">
                          <a:effectLst/>
                        </a:rPr>
                        <a:t>Filipino architects working abroad,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31" marR="5633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5932" y="5751095"/>
            <a:ext cx="10666258" cy="83017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Legend : H-Honorary, L- </a:t>
            </a:r>
            <a:r>
              <a:rPr lang="en-US" dirty="0" err="1"/>
              <a:t>Likha</a:t>
            </a:r>
            <a:r>
              <a:rPr lang="en-US" dirty="0"/>
              <a:t> Awardee,  F- Fellows Architects, C-Corporate members, G- Graduate members, L-</a:t>
            </a:r>
            <a:r>
              <a:rPr lang="en-US" dirty="0" err="1"/>
              <a:t>Likha</a:t>
            </a:r>
            <a:r>
              <a:rPr lang="en-US" dirty="0"/>
              <a:t> awardees, AC- Academic members,  S – Students,  I –International </a:t>
            </a:r>
            <a:r>
              <a:rPr lang="en-US" dirty="0" smtClean="0"/>
              <a:t>members</a:t>
            </a:r>
            <a:r>
              <a:rPr lang="en-US" b="1" dirty="0"/>
              <a:t> </a:t>
            </a:r>
            <a:endParaRPr lang="en-US" dirty="0"/>
          </a:p>
          <a:p>
            <a:endParaRPr lang="en-US" dirty="0"/>
          </a:p>
        </p:txBody>
      </p:sp>
      <p:pic>
        <p:nvPicPr>
          <p:cNvPr id="6145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75" y="1806019"/>
            <a:ext cx="530225" cy="350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5899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000" b="1" u="sng" dirty="0"/>
              <a:t>SECTION 3 : ARCHITECTURAL PRACTICE (FIRM DATA</a:t>
            </a:r>
            <a:r>
              <a:rPr lang="en-US" sz="2000" b="1" u="sng" dirty="0" smtClean="0"/>
              <a:t>)</a:t>
            </a:r>
            <a:br>
              <a:rPr lang="en-US" sz="2000" b="1" u="sng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u="dbl" dirty="0"/>
              <a:t>ARCASIA ZONE B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73569428"/>
              </p:ext>
            </p:extLst>
          </p:nvPr>
        </p:nvGraphicFramePr>
        <p:xfrm>
          <a:off x="838200" y="1419727"/>
          <a:ext cx="10363202" cy="50773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6858"/>
                <a:gridCol w="1256858"/>
                <a:gridCol w="1256858"/>
                <a:gridCol w="1381420"/>
                <a:gridCol w="1381420"/>
                <a:gridCol w="1016920"/>
                <a:gridCol w="819866"/>
                <a:gridCol w="1993002"/>
              </a:tblGrid>
              <a:tr h="194554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COUNTRY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NO. OF ARCHITECTURAL PRACTICE/FIRM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Other Form of Practice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Remarks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</a:tr>
              <a:tr h="15553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Sole Proprietor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Partnership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Body Corporate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Multi-Disciplinary Practice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190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Philippines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10,362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7,133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8,500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7,149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33144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Not listed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Other architects have not filled up their data sheets properly.  Multi disciplinary practice includes those in government service. Body Corporate includes those working abroad.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85" marR="56785" marT="0" marB="0"/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34726" y="236539"/>
            <a:ext cx="3814011" cy="49738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7169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710" y="3609474"/>
            <a:ext cx="954774" cy="63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5542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 </a:t>
            </a:r>
            <a:r>
              <a:rPr lang="en-US" sz="2000" b="1" u="sng" dirty="0"/>
              <a:t>SECTION 4;  PROFESSIONAL./ REGISTERED ARCHITECTS </a:t>
            </a:r>
            <a:r>
              <a:rPr lang="en-US" sz="2000" b="1" u="sng" dirty="0" smtClean="0"/>
              <a:t/>
            </a:r>
            <a:br>
              <a:rPr lang="en-US" sz="2000" b="1" u="sng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u="dbl" dirty="0"/>
              <a:t>  ARCASIA ZONE B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260557"/>
              </p:ext>
            </p:extLst>
          </p:nvPr>
        </p:nvGraphicFramePr>
        <p:xfrm>
          <a:off x="962526" y="2261934"/>
          <a:ext cx="9926054" cy="4260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2842"/>
                <a:gridCol w="1046748"/>
                <a:gridCol w="1106905"/>
                <a:gridCol w="1070811"/>
                <a:gridCol w="1155031"/>
                <a:gridCol w="1130969"/>
                <a:gridCol w="1070810"/>
                <a:gridCol w="1215190"/>
                <a:gridCol w="1046748"/>
              </a:tblGrid>
              <a:tr h="191302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COUNTRY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Registration Body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Required Education Qualification for Registration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Required Working Experience for Registration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Required Professional Exams for Registration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Average Annual </a:t>
                      </a:r>
                      <a:r>
                        <a:rPr lang="en-US" sz="1800" dirty="0" err="1">
                          <a:effectLst/>
                        </a:rPr>
                        <a:t>nos</a:t>
                      </a:r>
                      <a:r>
                        <a:rPr lang="en-US" sz="1800" dirty="0">
                          <a:effectLst/>
                        </a:rPr>
                        <a:t> Sitting for Professional Exam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Average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nos</a:t>
                      </a:r>
                      <a:r>
                        <a:rPr lang="en-US" sz="1800" dirty="0">
                          <a:effectLst/>
                        </a:rPr>
                        <a:t> Pass the Professional Exam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Percentage of Passes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Remarks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130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Philippines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Professional regulations Commission (PRC)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 years academic </a:t>
                      </a:r>
                      <a:r>
                        <a:rPr lang="en-US" sz="1800" dirty="0" smtClean="0">
                          <a:effectLst/>
                        </a:rPr>
                        <a:t>architectural </a:t>
                      </a:r>
                      <a:r>
                        <a:rPr lang="en-US" sz="1800" dirty="0">
                          <a:effectLst/>
                        </a:rPr>
                        <a:t>course in college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 years apprenticeship program requirement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Pass the Professional regulations Architects licensure Exams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50%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8193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891" y="2947738"/>
            <a:ext cx="794770" cy="525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2532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000" b="1" u="sng" dirty="0"/>
              <a:t>SECTION 5: PROFESSIONAL FEES AND </a:t>
            </a:r>
            <a:r>
              <a:rPr lang="en-US" sz="2000" b="1" u="sng" dirty="0" smtClean="0"/>
              <a:t>REMUNERATION</a:t>
            </a:r>
            <a:br>
              <a:rPr lang="en-US" sz="2000" b="1" u="sng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u="dbl" dirty="0"/>
              <a:t>ARCASIA ZONE B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7850125"/>
              </p:ext>
            </p:extLst>
          </p:nvPr>
        </p:nvGraphicFramePr>
        <p:xfrm>
          <a:off x="721898" y="1937084"/>
          <a:ext cx="10431376" cy="42832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8302"/>
                <a:gridCol w="765715"/>
                <a:gridCol w="794575"/>
                <a:gridCol w="735791"/>
                <a:gridCol w="735791"/>
                <a:gridCol w="735791"/>
                <a:gridCol w="849442"/>
                <a:gridCol w="1180596"/>
                <a:gridCol w="1180596"/>
                <a:gridCol w="617242"/>
                <a:gridCol w="823967"/>
                <a:gridCol w="1133568"/>
              </a:tblGrid>
              <a:tr h="241185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COUNTRY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TYPE OF FEE SCALE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NAME OF FEE SCALE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FEE SCALE (percentage)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MODE OF PAYMENT (%)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Other types of Remuneration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REMARKS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3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Upon Appointment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(%)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Schematic Design Phase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(%)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Design Development Phase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(%)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Contract Documentation Phase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(%)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Contract Implementation &amp; Management Phase (Design Construction)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(%)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Final Completion Phase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(%)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79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Philippines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RECOMMENDATORY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Architects (Scale of </a:t>
                      </a:r>
                      <a:r>
                        <a:rPr lang="en-US" sz="1400" dirty="0" smtClean="0">
                          <a:effectLst/>
                        </a:rPr>
                        <a:t>Recommendatory </a:t>
                      </a:r>
                      <a:r>
                        <a:rPr lang="en-US" sz="1400" dirty="0">
                          <a:effectLst/>
                        </a:rPr>
                        <a:t>Fees)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3%-10%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50%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NEDA guidelines for government projects,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Fee Scale </a:t>
                      </a:r>
                      <a:r>
                        <a:rPr lang="en-US" sz="1400" dirty="0" smtClean="0">
                          <a:effectLst/>
                        </a:rPr>
                        <a:t>though</a:t>
                      </a:r>
                      <a:r>
                        <a:rPr lang="en-US" sz="1400" baseline="0" dirty="0" smtClean="0">
                          <a:effectLst/>
                        </a:rPr>
                        <a:t> RECOMMENDATORY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not followed by industry.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9217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81062"/>
            <a:ext cx="530225" cy="350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503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000" b="1" u="sng" dirty="0"/>
              <a:t>SECTION 6: ARCHITECTURAL SCHOOLS AND </a:t>
            </a:r>
            <a:r>
              <a:rPr lang="en-US" sz="2000" b="1" u="sng" dirty="0" smtClean="0"/>
              <a:t>EDUCATION</a:t>
            </a:r>
            <a:br>
              <a:rPr lang="en-US" sz="2000" b="1" u="sng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u="dbl" dirty="0"/>
              <a:t>ARCASIA ZONE B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850201"/>
              </p:ext>
            </p:extLst>
          </p:nvPr>
        </p:nvGraphicFramePr>
        <p:xfrm>
          <a:off x="938465" y="1690689"/>
          <a:ext cx="10238872" cy="46959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8713"/>
                <a:gridCol w="1150872"/>
                <a:gridCol w="1150872"/>
                <a:gridCol w="1089803"/>
                <a:gridCol w="1211944"/>
                <a:gridCol w="1273015"/>
                <a:gridCol w="1333032"/>
                <a:gridCol w="2060621"/>
              </a:tblGrid>
              <a:tr h="13545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Country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No. of Architectural Schools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Architectural Programs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Duration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 (No.of Years)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Estimated No.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of Architectural Students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Estimated No.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of Annual Graduates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Others Form/Type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of Architectural Education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Remarks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946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Philippines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99 </a:t>
                      </a:r>
                      <a:r>
                        <a:rPr lang="en-US" sz="1800" dirty="0" smtClean="0">
                          <a:effectLst/>
                        </a:rPr>
                        <a:t>COLLEGIATE </a:t>
                      </a:r>
                      <a:r>
                        <a:rPr lang="en-US" sz="1800" dirty="0">
                          <a:effectLst/>
                        </a:rPr>
                        <a:t>AND UNIVERSITY SCHOOLS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 PRIVATE SCHOOLS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 PUBLIC SCHOOLS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 YRS - </a:t>
                      </a:r>
                      <a:r>
                        <a:rPr lang="en-US" sz="1800" dirty="0" err="1">
                          <a:effectLst/>
                        </a:rPr>
                        <a:t>B.S.Architecture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 YRS - </a:t>
                      </a:r>
                      <a:r>
                        <a:rPr lang="en-US" sz="1800" dirty="0" err="1">
                          <a:effectLst/>
                        </a:rPr>
                        <a:t>M.S.Architecture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 years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 years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19,000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4,000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Specialization seminars,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Continuing professional Education Seminars (CPD</a:t>
                      </a:r>
                      <a:r>
                        <a:rPr lang="en-US" sz="1800" dirty="0" smtClean="0">
                          <a:effectLst/>
                        </a:rPr>
                        <a:t>). Scholarships</a:t>
                      </a:r>
                      <a:r>
                        <a:rPr lang="en-US" sz="1800" baseline="0" dirty="0" smtClean="0">
                          <a:effectLst/>
                        </a:rPr>
                        <a:t> &amp; Training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0241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670" y="3874168"/>
            <a:ext cx="747289" cy="49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3511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000" b="1" u="sng" dirty="0"/>
              <a:t>SECTION 7 : CPD </a:t>
            </a:r>
            <a:r>
              <a:rPr lang="en-US" sz="2000" b="1" u="sng" dirty="0" smtClean="0"/>
              <a:t>PROGRAMS</a:t>
            </a:r>
            <a:br>
              <a:rPr lang="en-US" sz="2000" b="1" u="sng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u="dbl" dirty="0"/>
              <a:t>ARCASIA ZONE B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6083682"/>
              </p:ext>
            </p:extLst>
          </p:nvPr>
        </p:nvGraphicFramePr>
        <p:xfrm>
          <a:off x="938463" y="1299412"/>
          <a:ext cx="10287000" cy="51495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9889"/>
                <a:gridCol w="1578544"/>
                <a:gridCol w="1705159"/>
                <a:gridCol w="1578544"/>
                <a:gridCol w="1829699"/>
                <a:gridCol w="1324274"/>
                <a:gridCol w="1450891"/>
              </a:tblGrid>
              <a:tr h="92961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COUNTRY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CPD PROGRAM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CONFERENCE/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SEMINAR FORUM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INTERNATIONAL PROGRAM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CPD REQUIREMENTS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FOR REGISTRATION RENEWAL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FUTURE PLAN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REMARKS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198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Philippines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"/>
                      </a:pPr>
                      <a:r>
                        <a:rPr lang="en-US" sz="1400" dirty="0">
                          <a:effectLst/>
                        </a:rPr>
                        <a:t>CPD Courses -13 CPD Courses – 13/ year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"/>
                      </a:pPr>
                      <a:r>
                        <a:rPr lang="en-US" sz="1400" dirty="0">
                          <a:effectLst/>
                        </a:rPr>
                        <a:t>Others course/lectures</a:t>
                      </a:r>
                    </a:p>
                    <a:p>
                      <a:pPr marL="10287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10/year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WorkshopS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Seminars  at the </a:t>
                      </a:r>
                      <a:r>
                        <a:rPr lang="en-US" sz="1400" dirty="0" err="1">
                          <a:effectLst/>
                        </a:rPr>
                        <a:t>uap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headquarters and outside the headquarters.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SEMINARS DURING THE UAP NATIONAL CONVENTIONS and AREA ASSEMBLIES;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Seminars conducted by various chapters that accredit/ collaborate/ coordinate with the UAP PDC committee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Now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smtClean="0">
                          <a:effectLst/>
                        </a:rPr>
                        <a:t>r</a:t>
                      </a:r>
                      <a:r>
                        <a:rPr lang="en-US" sz="1400" dirty="0" smtClean="0">
                          <a:effectLst/>
                        </a:rPr>
                        <a:t>equired </a:t>
                      </a:r>
                      <a:r>
                        <a:rPr lang="en-US" sz="1400" dirty="0" smtClean="0">
                          <a:effectLst/>
                        </a:rPr>
                        <a:t>(law was</a:t>
                      </a:r>
                      <a:r>
                        <a:rPr lang="en-US" sz="1400" baseline="0" dirty="0" smtClean="0">
                          <a:effectLst/>
                        </a:rPr>
                        <a:t> passed last </a:t>
                      </a:r>
                      <a:r>
                        <a:rPr lang="en-US" sz="1400" baseline="0" dirty="0" err="1" smtClean="0">
                          <a:effectLst/>
                        </a:rPr>
                        <a:t>june</a:t>
                      </a:r>
                      <a:r>
                        <a:rPr lang="en-US" sz="1400" baseline="0" dirty="0" smtClean="0">
                          <a:effectLst/>
                        </a:rPr>
                        <a:t> 2016 and is </a:t>
                      </a:r>
                      <a:r>
                        <a:rPr lang="en-US" sz="1400" dirty="0" smtClean="0">
                          <a:effectLst/>
                        </a:rPr>
                        <a:t>being </a:t>
                      </a:r>
                      <a:r>
                        <a:rPr lang="en-US" sz="1400" dirty="0">
                          <a:effectLst/>
                        </a:rPr>
                        <a:t>worked out by the Professional Regulations Commission </a:t>
                      </a:r>
                      <a:r>
                        <a:rPr lang="en-US" sz="1400" dirty="0" smtClean="0">
                          <a:effectLst/>
                        </a:rPr>
                        <a:t>for</a:t>
                      </a:r>
                      <a:r>
                        <a:rPr lang="en-US" sz="1400" baseline="0" dirty="0" smtClean="0">
                          <a:effectLst/>
                        </a:rPr>
                        <a:t> implementation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CPD becomes a requirement for the renewal of the Architects Professional license to practice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CPD </a:t>
                      </a:r>
                      <a:r>
                        <a:rPr lang="en-US" sz="1400" dirty="0" smtClean="0">
                          <a:effectLst/>
                        </a:rPr>
                        <a:t>is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planned to be implemented </a:t>
                      </a:r>
                      <a:r>
                        <a:rPr lang="en-US" sz="1400" dirty="0" smtClean="0">
                          <a:effectLst/>
                        </a:rPr>
                        <a:t>nationwide.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CPD  programs conducted by Professional Development Commission,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CPD will also be worked out with the Government Architects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1265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533" y="2899612"/>
            <a:ext cx="691082" cy="459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2628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u="sng" dirty="0" smtClean="0"/>
              <a:t>SECTION </a:t>
            </a:r>
            <a:r>
              <a:rPr lang="en-US" sz="2000" b="1" u="sng" dirty="0"/>
              <a:t>8: LEGISLATIONS, REGULATIONS STANDARDS RELATING TO THE ARCHITECTS </a:t>
            </a:r>
            <a:r>
              <a:rPr lang="en-US" sz="2000" b="1" u="sng" dirty="0" smtClean="0"/>
              <a:t>PROFESSION</a:t>
            </a:r>
            <a:br>
              <a:rPr lang="en-US" sz="2000" b="1" u="sng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u="dbl" dirty="0"/>
              <a:t>ARCASIA ZONE B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5955354"/>
              </p:ext>
            </p:extLst>
          </p:nvPr>
        </p:nvGraphicFramePr>
        <p:xfrm>
          <a:off x="926432" y="1792706"/>
          <a:ext cx="10427370" cy="53688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6600"/>
                <a:gridCol w="1261784"/>
                <a:gridCol w="1387225"/>
                <a:gridCol w="3687317"/>
                <a:gridCol w="1043580"/>
                <a:gridCol w="1043580"/>
                <a:gridCol w="1057284"/>
              </a:tblGrid>
              <a:tr h="8032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Country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Acts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for Architects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Building –by Laws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and Codes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Building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Legislation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National/Industry Standards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Development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Plans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Remarks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206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Philippines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R.A. 9266 –The Architecture Act of 2004 superseding previous R.A.545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P.D. 1096 - National Building Code of t Philippines 1977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R,A 9266 –THE ARCHITECTURE ACT OF 2004 AND ITS IMPLEMENTING I.R.R;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Housing And Land Use Regulatory Board: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R.A.9514 –THE FIRE CODE OF THE PHILIPPINES;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B.P 344 – THE LAW OF ACCESSIBILITY FOR THE DISABLED;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1979 STANDARDS OF PROFESSIONAL PRACTICE;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THE 2006 CODE OF ETHICAL CONDUCT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P.D.957 – THE SUBDIVISION AND CON DOMINIUM BUYER’S PROTECTIVE DECREE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ICC; PSC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28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769" y="3248526"/>
            <a:ext cx="779742" cy="51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1654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963</Words>
  <Application>Microsoft Office PowerPoint</Application>
  <PresentationFormat>Widescreen</PresentationFormat>
  <Paragraphs>336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Symbol</vt:lpstr>
      <vt:lpstr>Times New Roman</vt:lpstr>
      <vt:lpstr>Office Theme</vt:lpstr>
      <vt:lpstr>PowerPoint Presentation</vt:lpstr>
      <vt:lpstr>REPORT OF THE UNITED ARCHITECTS OF THE PHILIPPINES IN THE ARCASIA ARCHITECTS COMMITTEE ON PRIVATE PRACTICE (ACPP) IN JAIPUR, INDIA MAY 21-25, 2016  ARCHITECTURAL PRACTICE IN THE PHILIPPINES   SECTION 1: COUNTRY INFORMATION AND ECONOMIC INDICATOR ARCASIA ZONE B  </vt:lpstr>
      <vt:lpstr>SECTION 2: NO OF ARCHITECTS    ARCASIA ZONE B  </vt:lpstr>
      <vt:lpstr>SECTION 3 : ARCHITECTURAL PRACTICE (FIRM DATA)  ARCASIA ZONE B </vt:lpstr>
      <vt:lpstr> SECTION 4;  PROFESSIONAL./ REGISTERED ARCHITECTS     ARCASIA ZONE B</vt:lpstr>
      <vt:lpstr>SECTION 5: PROFESSIONAL FEES AND REMUNERATION  ARCASIA ZONE B </vt:lpstr>
      <vt:lpstr>SECTION 6: ARCHITECTURAL SCHOOLS AND EDUCATION  ARCASIA ZONE B </vt:lpstr>
      <vt:lpstr>SECTION 7 : CPD PROGRAMS  ARCASIA ZONE B </vt:lpstr>
      <vt:lpstr>SECTION 8: LEGISLATIONS, REGULATIONS STANDARDS RELATING TO THE ARCHITECTS PROFESSION  ARCASIA ZONE B</vt:lpstr>
      <vt:lpstr>  SECTON 9: CROSS-BORDER PRACTICE  ARCASIA ZONE B </vt:lpstr>
      <vt:lpstr>SECTON 10: CONCERNS OF THE PROFESSIONAL AND PROFESSIONAL ORGANIZATION  ARCASIA ZONE B  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PANGANIBAN</dc:creator>
  <cp:lastModifiedBy>PANGANIBAN</cp:lastModifiedBy>
  <cp:revision>10</cp:revision>
  <dcterms:created xsi:type="dcterms:W3CDTF">2017-05-16T04:54:18Z</dcterms:created>
  <dcterms:modified xsi:type="dcterms:W3CDTF">2017-05-21T18:54:18Z</dcterms:modified>
</cp:coreProperties>
</file>