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handoutMasterIdLst>
    <p:handoutMasterId r:id="rId23"/>
  </p:handoutMasterIdLst>
  <p:sldIdLst>
    <p:sldId id="318" r:id="rId4"/>
    <p:sldId id="320" r:id="rId5"/>
    <p:sldId id="303" r:id="rId6"/>
    <p:sldId id="304" r:id="rId7"/>
    <p:sldId id="326" r:id="rId8"/>
    <p:sldId id="327" r:id="rId9"/>
    <p:sldId id="330" r:id="rId10"/>
    <p:sldId id="298" r:id="rId11"/>
    <p:sldId id="323" r:id="rId12"/>
    <p:sldId id="324" r:id="rId13"/>
    <p:sldId id="307" r:id="rId14"/>
    <p:sldId id="302" r:id="rId15"/>
    <p:sldId id="329" r:id="rId16"/>
    <p:sldId id="305" r:id="rId17"/>
    <p:sldId id="328" r:id="rId18"/>
    <p:sldId id="309" r:id="rId19"/>
    <p:sldId id="331" r:id="rId20"/>
    <p:sldId id="32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784A"/>
    <a:srgbClr val="E3D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60"/>
  </p:normalViewPr>
  <p:slideViewPr>
    <p:cSldViewPr>
      <p:cViewPr varScale="1">
        <p:scale>
          <a:sx n="87" d="100"/>
          <a:sy n="87" d="100"/>
        </p:scale>
        <p:origin x="-1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8" d="100"/>
        <a:sy n="158" d="100"/>
      </p:scale>
      <p:origin x="0" y="2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A9A7F-B247-FE4E-913D-B8151C2F76C5}" type="datetimeFigureOut">
              <a:rPr lang="en-US" smtClean="0"/>
              <a:t>26/9/16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72136-4260-5246-A4AB-835BEEF8E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615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7BE9-5EE1-4E46-9CEF-7F2E8DEF7143}" type="datetimeFigureOut">
              <a:rPr lang="en-SG" smtClean="0"/>
              <a:t>26/9/16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6DA18-1655-4E55-AA9A-450898D087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47126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C4FD7-26A4-B442-8AEE-9B1C5CF7D82A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9890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D7C6-49A3-A14E-ABEB-F75D2E302650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316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8BBB-D616-0C40-BF94-517D39D6C484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2601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29E0-35A9-1243-8DFE-E5F8F7084A82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56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16AD-6DFC-4C43-B1AC-D89AE69C1779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04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8B06-8A6C-FB4B-94AF-8E82E879BAE4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376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E626-B4CF-A64A-B040-BB24642CFF6E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21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C38D-5ABD-0743-9773-E493A849F9A2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0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2824-1BC1-534A-81F6-0B13579BB73A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63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78319-1CDD-944F-B107-68B312FA1D3F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2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D3A80-597F-C140-AC38-F32B2AA9C004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2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A396-2A1E-9C47-910B-3FD333C4AF0A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998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25F87-7B82-7E45-82E1-91F3853A2F35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8B8A1-7DB0-534A-B8DA-840C53533357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40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2747-6313-E147-ABAC-600A2F5C177D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98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BD407-AE7D-384E-AAA3-3C1011B9BC55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765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345B-C708-844F-B3E0-A660022FAF47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22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9979F-48A2-0E45-97B9-9D81CB641B3A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3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6C29-D254-7542-A66F-80109C83D7EE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80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36F2E-3854-7D4D-9D15-3184423D11E9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5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8002-8074-FB4B-A45C-18FF58FE98A3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23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DDEA-FF71-644C-B855-88F028A4D005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60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20EB-8C15-634C-B6CE-B4640A2D6861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6819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B2BB-24F3-A34D-B658-7C54BE803F13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07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ECA2B-793C-484E-932A-A1FEFF152273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0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28F3C-A50D-1A40-929B-1401049C4FE9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22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08E0-B92F-6E4A-B877-B22AAAED9FB8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5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4D1D-4B91-E242-8F23-7ED4A2261195}" type="datetime1">
              <a:rPr lang="en-SG" smtClean="0"/>
              <a:t>26/9/16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3342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2A39-A98A-984C-B94D-08EC19F27E15}" type="datetime1">
              <a:rPr lang="en-SG" smtClean="0"/>
              <a:t>26/9/16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3702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0FB5-2727-AC45-9C6C-17B6AE1DFFD8}" type="datetime1">
              <a:rPr lang="en-SG" smtClean="0"/>
              <a:t>26/9/16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12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B4D1-1725-FF4B-89BF-20F2436592B7}" type="datetime1">
              <a:rPr lang="en-SG" smtClean="0"/>
              <a:t>26/9/16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0849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4366-E62B-8540-9105-A56585A5DD84}" type="datetime1">
              <a:rPr lang="en-SG" smtClean="0"/>
              <a:t>26/9/16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2578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F25D3-7FFE-1544-9467-9B1F4E5D393D}" type="datetime1">
              <a:rPr lang="en-SG" smtClean="0"/>
              <a:t>26/9/16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8456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1089F-788A-2A48-A371-857503B2401F}" type="datetime1">
              <a:rPr lang="en-SG" smtClean="0"/>
              <a:t>26/9/16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11BF-FDAF-42A0-84DE-337F3898D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594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942A0-7824-1E49-A97F-207863D0561B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44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240EF-1182-0744-948B-89717D5CD5AD}" type="datetime1">
              <a:rPr lang="en-SG" smtClean="0">
                <a:solidFill>
                  <a:prstClr val="black">
                    <a:tint val="75000"/>
                  </a:prstClr>
                </a:solidFill>
              </a:rPr>
              <a:t>26/9/16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33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13" y="27384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827584" y="4324451"/>
            <a:ext cx="7596336" cy="1264789"/>
          </a:xfrm>
          <a:prstGeom prst="rect">
            <a:avLst/>
          </a:prstGeom>
        </p:spPr>
        <p:txBody>
          <a:bodyPr anchor="ctr" anchorCtr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000"/>
              </a:lnSpc>
            </a:pPr>
            <a:r>
              <a:rPr lang="en-SG" sz="4800" b="1" dirty="0" smtClean="0">
                <a:solidFill>
                  <a:srgbClr val="8B784A"/>
                </a:solidFill>
              </a:rPr>
              <a:t>ARCASIA CPD </a:t>
            </a:r>
            <a:r>
              <a:rPr lang="en-SG" sz="4800" b="1" dirty="0" smtClean="0">
                <a:solidFill>
                  <a:srgbClr val="8B784A"/>
                </a:solidFill>
              </a:rPr>
              <a:t>Guidelines</a:t>
            </a:r>
            <a:endParaRPr lang="en-SG" sz="4000" b="1" dirty="0">
              <a:solidFill>
                <a:srgbClr val="8B784A"/>
              </a:solidFill>
            </a:endParaRPr>
          </a:p>
          <a:p>
            <a:r>
              <a:rPr lang="en-SG" sz="2800" b="1" dirty="0" smtClean="0">
                <a:solidFill>
                  <a:srgbClr val="8B784A"/>
                </a:solidFill>
              </a:rPr>
              <a:t>ACA 17 </a:t>
            </a:r>
          </a:p>
          <a:p>
            <a:r>
              <a:rPr lang="en-SG" sz="2400" b="1" dirty="0" smtClean="0">
                <a:solidFill>
                  <a:srgbClr val="8B784A"/>
                </a:solidFill>
              </a:rPr>
              <a:t>Hong Kong</a:t>
            </a:r>
          </a:p>
          <a:p>
            <a:pPr>
              <a:lnSpc>
                <a:spcPts val="4000"/>
              </a:lnSpc>
            </a:pPr>
            <a:r>
              <a:rPr lang="en-SG" sz="2000" b="1" dirty="0" smtClean="0">
                <a:solidFill>
                  <a:srgbClr val="8B784A"/>
                </a:solidFill>
              </a:rPr>
              <a:t>26 September 2016</a:t>
            </a:r>
            <a:endParaRPr lang="en-SG" sz="2000" b="1" dirty="0" smtClean="0">
              <a:solidFill>
                <a:srgbClr val="8B784A"/>
              </a:solidFill>
            </a:endParaRPr>
          </a:p>
          <a:p>
            <a:pPr algn="l">
              <a:lnSpc>
                <a:spcPts val="4000"/>
              </a:lnSpc>
            </a:pPr>
            <a:endParaRPr lang="en-SG" sz="2600" b="1" dirty="0" smtClean="0">
              <a:solidFill>
                <a:srgbClr val="8B784A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9552" y="2420888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SG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 descr="http://aaa2014.asia/dist/img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434" y="960853"/>
            <a:ext cx="4123790" cy="239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000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2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Quality Guidelines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740" y="0"/>
            <a:ext cx="67272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n-SG" sz="2800" dirty="0">
              <a:solidFill>
                <a:srgbClr val="8B78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1268760"/>
            <a:ext cx="66197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charset="2"/>
              <a:buAutoNum type="arabicPlain"/>
            </a:pPr>
            <a:r>
              <a:rPr lang="en-SG" sz="2400" dirty="0" smtClean="0">
                <a:solidFill>
                  <a:srgbClr val="8B784A"/>
                </a:solidFill>
              </a:rPr>
              <a:t>Education </a:t>
            </a:r>
            <a:r>
              <a:rPr lang="en-SG" sz="2400" dirty="0">
                <a:solidFill>
                  <a:srgbClr val="8B784A"/>
                </a:solidFill>
              </a:rPr>
              <a:t>activities that value-add to Continuing Professional Development could </a:t>
            </a:r>
            <a:r>
              <a:rPr lang="en-SG" sz="2400" dirty="0" smtClean="0">
                <a:solidFill>
                  <a:srgbClr val="8B784A"/>
                </a:solidFill>
              </a:rPr>
              <a:t>be qualified </a:t>
            </a:r>
            <a:r>
              <a:rPr lang="en-SG" sz="2400" dirty="0">
                <a:solidFill>
                  <a:srgbClr val="8B784A"/>
                </a:solidFill>
              </a:rPr>
              <a:t>for CPD </a:t>
            </a:r>
            <a:r>
              <a:rPr lang="en-SG" sz="2400" dirty="0" smtClean="0">
                <a:solidFill>
                  <a:srgbClr val="8B784A"/>
                </a:solidFill>
              </a:rPr>
              <a:t>points</a:t>
            </a:r>
          </a:p>
          <a:p>
            <a:pPr marL="514350" indent="-514350">
              <a:buFont typeface="Wingdings" charset="2"/>
              <a:buAutoNum type="arabicPlain"/>
            </a:pPr>
            <a:endParaRPr lang="en-SG" sz="2000" dirty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The number of CPD points awarded will depend on the contact hours and </a:t>
            </a:r>
            <a:r>
              <a:rPr lang="en-SG" sz="2400" dirty="0" smtClean="0">
                <a:solidFill>
                  <a:srgbClr val="8B784A"/>
                </a:solidFill>
              </a:rPr>
              <a:t>content </a:t>
            </a:r>
            <a:r>
              <a:rPr lang="en-SG" sz="2400" dirty="0">
                <a:solidFill>
                  <a:srgbClr val="8B784A"/>
                </a:solidFill>
              </a:rPr>
              <a:t>of </a:t>
            </a:r>
            <a:r>
              <a:rPr lang="en-SG" sz="2400" dirty="0" smtClean="0">
                <a:solidFill>
                  <a:srgbClr val="8B784A"/>
                </a:solidFill>
              </a:rPr>
              <a:t>the activity</a:t>
            </a:r>
            <a:r>
              <a:rPr lang="en-SG" sz="2400" dirty="0">
                <a:solidFill>
                  <a:srgbClr val="8B784A"/>
                </a:solidFill>
              </a:rPr>
              <a:t>, which is subject to </a:t>
            </a:r>
            <a:r>
              <a:rPr lang="en-SG" sz="2400" dirty="0" smtClean="0">
                <a:solidFill>
                  <a:srgbClr val="8B784A"/>
                </a:solidFill>
              </a:rPr>
              <a:t>evaluation</a:t>
            </a:r>
          </a:p>
          <a:p>
            <a:pPr marL="514350" indent="-514350">
              <a:buFont typeface="Wingdings" charset="2"/>
              <a:buAutoNum type="arabicPlain"/>
            </a:pPr>
            <a:endParaRPr lang="en-SG" sz="2400" dirty="0" smtClean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All CPD courses and programme are subject to the approval of the Joint Accreditation Panel and they are not liable to explain the rationale of awarding </a:t>
            </a:r>
            <a:r>
              <a:rPr lang="en-SG" sz="2400" dirty="0" smtClean="0">
                <a:solidFill>
                  <a:srgbClr val="8B784A"/>
                </a:solidFill>
              </a:rPr>
              <a:t>points</a:t>
            </a:r>
            <a:endParaRPr lang="en-SG" sz="2400" dirty="0">
              <a:solidFill>
                <a:srgbClr val="8B784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6740" y="260648"/>
            <a:ext cx="6727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Types of Courses/Programme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7387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3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Mutual Recognition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9752" y="260648"/>
            <a:ext cx="66074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Overseas Courses - </a:t>
            </a:r>
            <a:r>
              <a:rPr lang="en-US" sz="2600" b="1" dirty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Cross </a:t>
            </a:r>
            <a:r>
              <a:rPr lang="en-US" sz="2600" b="1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Institutes points </a:t>
            </a:r>
            <a:endParaRPr lang="en-US" sz="2600" b="1" dirty="0">
              <a:solidFill>
                <a:srgbClr val="8B784A"/>
              </a:solidFill>
              <a:cs typeface="Arial" pitchFamily="34" charset="0"/>
            </a:endParaRPr>
          </a:p>
          <a:p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1196752"/>
            <a:ext cx="6607481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Wingdings" charset="2"/>
              <a:buAutoNum type="arabicPlain"/>
            </a:pPr>
            <a:r>
              <a:rPr lang="en-SG" sz="2800" dirty="0">
                <a:solidFill>
                  <a:srgbClr val="8B784A"/>
                </a:solidFill>
              </a:rPr>
              <a:t>CPD points for attending courses overseas are capped </a:t>
            </a:r>
            <a:r>
              <a:rPr lang="en-SG" sz="2800" dirty="0" smtClean="0">
                <a:solidFill>
                  <a:srgbClr val="8B784A"/>
                </a:solidFill>
              </a:rPr>
              <a:t>at </a:t>
            </a:r>
            <a:r>
              <a:rPr lang="en-SG" sz="2800" b="1" u="sng" dirty="0" smtClean="0">
                <a:solidFill>
                  <a:srgbClr val="8B784A"/>
                </a:solidFill>
              </a:rPr>
              <a:t>half</a:t>
            </a:r>
            <a:r>
              <a:rPr lang="en-SG" sz="2800" dirty="0" smtClean="0">
                <a:solidFill>
                  <a:srgbClr val="8B784A"/>
                </a:solidFill>
              </a:rPr>
              <a:t> of total CPD points to be used for renewal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8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The </a:t>
            </a:r>
            <a:r>
              <a:rPr lang="en-SG" sz="2800" dirty="0">
                <a:solidFill>
                  <a:srgbClr val="8B784A"/>
                </a:solidFill>
              </a:rPr>
              <a:t>balance CPD points shall be earned by attending seminars/courses in </a:t>
            </a:r>
            <a:r>
              <a:rPr lang="en-SG" sz="2800" dirty="0" smtClean="0">
                <a:solidFill>
                  <a:srgbClr val="8B784A"/>
                </a:solidFill>
              </a:rPr>
              <a:t>their local </a:t>
            </a:r>
            <a:r>
              <a:rPr lang="en-SG" sz="2800" dirty="0">
                <a:solidFill>
                  <a:srgbClr val="8B784A"/>
                </a:solidFill>
              </a:rPr>
              <a:t>b</a:t>
            </a:r>
            <a:r>
              <a:rPr lang="en-SG" sz="2800" dirty="0" smtClean="0">
                <a:solidFill>
                  <a:srgbClr val="8B784A"/>
                </a:solidFill>
              </a:rPr>
              <a:t>oard-Institute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800" dirty="0">
              <a:solidFill>
                <a:srgbClr val="8B78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083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4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Service Providers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3577" y="260648"/>
            <a:ext cx="67704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Non</a:t>
            </a:r>
            <a:r>
              <a:rPr lang="en-SG" sz="2600" b="1" dirty="0">
                <a:solidFill>
                  <a:srgbClr val="8B784A"/>
                </a:solidFill>
              </a:rPr>
              <a:t>-Commercial Organisation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7007" y="1268760"/>
            <a:ext cx="651654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Government Agencies </a:t>
            </a:r>
            <a:endParaRPr lang="en-SG" sz="2800" dirty="0">
              <a:solidFill>
                <a:srgbClr val="8B784A"/>
              </a:solidFill>
            </a:endParaRPr>
          </a:p>
          <a:p>
            <a:pPr marL="914400" lvl="1" indent="-457200">
              <a:buFont typeface="Wingdings" charset="2"/>
              <a:buChar char="§"/>
            </a:pPr>
            <a:r>
              <a:rPr lang="en-SG" sz="2400" dirty="0" smtClean="0">
                <a:solidFill>
                  <a:srgbClr val="8B784A"/>
                </a:solidFill>
              </a:rPr>
              <a:t>Government </a:t>
            </a:r>
            <a:r>
              <a:rPr lang="en-SG" sz="2400" dirty="0">
                <a:solidFill>
                  <a:srgbClr val="8B784A"/>
                </a:solidFill>
              </a:rPr>
              <a:t>agencies who offer professional development activities to the architectural profession and construction </a:t>
            </a:r>
            <a:r>
              <a:rPr lang="en-SG" sz="2400" dirty="0" smtClean="0">
                <a:solidFill>
                  <a:srgbClr val="8B784A"/>
                </a:solidFill>
              </a:rPr>
              <a:t>industry</a:t>
            </a:r>
          </a:p>
          <a:p>
            <a:pPr marL="914400" lvl="1" indent="-457200">
              <a:buFont typeface="Wingdings" charset="2"/>
              <a:buChar char="§"/>
            </a:pPr>
            <a:endParaRPr lang="en-SG" sz="2800" dirty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>
                <a:solidFill>
                  <a:srgbClr val="8B784A"/>
                </a:solidFill>
              </a:rPr>
              <a:t>Non-Profit Professional </a:t>
            </a:r>
            <a:r>
              <a:rPr lang="en-SG" sz="2800" dirty="0" smtClean="0">
                <a:solidFill>
                  <a:srgbClr val="8B784A"/>
                </a:solidFill>
              </a:rPr>
              <a:t>Institutions</a:t>
            </a:r>
          </a:p>
          <a:p>
            <a:pPr marL="971550" lvl="1" indent="-514350">
              <a:buFont typeface="Wingdings" charset="2"/>
              <a:buChar char="§"/>
            </a:pPr>
            <a:r>
              <a:rPr lang="en-SG" sz="2400" dirty="0" smtClean="0">
                <a:solidFill>
                  <a:srgbClr val="8B784A"/>
                </a:solidFill>
              </a:rPr>
              <a:t>Professional </a:t>
            </a:r>
            <a:r>
              <a:rPr lang="en-SG" sz="2400" dirty="0">
                <a:solidFill>
                  <a:srgbClr val="8B784A"/>
                </a:solidFill>
              </a:rPr>
              <a:t>institutions from the construction industry who offer professional development </a:t>
            </a:r>
            <a:r>
              <a:rPr lang="en-SG" sz="2400" dirty="0" smtClean="0">
                <a:solidFill>
                  <a:srgbClr val="8B784A"/>
                </a:solidFill>
              </a:rPr>
              <a:t>activities</a:t>
            </a:r>
            <a:endParaRPr lang="en-SG" sz="2400" dirty="0">
              <a:solidFill>
                <a:srgbClr val="8B784A"/>
              </a:solidFill>
            </a:endParaRPr>
          </a:p>
          <a:p>
            <a:pPr algn="just"/>
            <a:endParaRPr lang="en-SG" sz="2400" dirty="0">
              <a:solidFill>
                <a:srgbClr val="8B784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430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4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Service Providers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3577" y="260648"/>
            <a:ext cx="67704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>
                <a:solidFill>
                  <a:srgbClr val="8B784A"/>
                </a:solidFill>
              </a:rPr>
              <a:t>Basic Benefits &amp; </a:t>
            </a:r>
            <a:r>
              <a:rPr lang="en-SG" sz="2600" b="1" dirty="0" smtClean="0">
                <a:solidFill>
                  <a:srgbClr val="8B784A"/>
                </a:solidFill>
              </a:rPr>
              <a:t>Services</a:t>
            </a:r>
            <a:endParaRPr lang="en-SG" sz="2600" dirty="0">
              <a:solidFill>
                <a:srgbClr val="8B784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007" y="1268760"/>
            <a:ext cx="651654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Authorization to publicize organization as a </a:t>
            </a:r>
            <a:r>
              <a:rPr lang="en-SG" sz="2400" dirty="0" smtClean="0">
                <a:solidFill>
                  <a:srgbClr val="8B784A"/>
                </a:solidFill>
              </a:rPr>
              <a:t>“ARCASIA CPD </a:t>
            </a:r>
            <a:r>
              <a:rPr lang="en-SG" sz="2400" dirty="0">
                <a:solidFill>
                  <a:srgbClr val="8B784A"/>
                </a:solidFill>
              </a:rPr>
              <a:t>Service Provider” and </a:t>
            </a:r>
            <a:r>
              <a:rPr lang="en-SG" sz="2400" dirty="0" smtClean="0">
                <a:solidFill>
                  <a:srgbClr val="8B784A"/>
                </a:solidFill>
              </a:rPr>
              <a:t>its education </a:t>
            </a:r>
            <a:r>
              <a:rPr lang="en-SG" sz="2400" dirty="0">
                <a:solidFill>
                  <a:srgbClr val="8B784A"/>
                </a:solidFill>
              </a:rPr>
              <a:t>programmes as “Registered CPD Service Provider with </a:t>
            </a:r>
            <a:r>
              <a:rPr lang="en-SG" sz="2400" dirty="0" smtClean="0">
                <a:solidFill>
                  <a:srgbClr val="8B784A"/>
                </a:solidFill>
              </a:rPr>
              <a:t>ARCASIA”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4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Accreditation of CPD programmes </a:t>
            </a:r>
            <a:r>
              <a:rPr lang="en-SG" sz="2400" dirty="0" smtClean="0">
                <a:solidFill>
                  <a:srgbClr val="8B784A"/>
                </a:solidFill>
              </a:rPr>
              <a:t>by ARCASIA</a:t>
            </a:r>
            <a:endParaRPr lang="en-SG" sz="24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endParaRPr lang="en-SG" sz="24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Architects attending approved CPD programme will be recorded for CPD </a:t>
            </a:r>
            <a:r>
              <a:rPr lang="en-SG" sz="2400" dirty="0" smtClean="0">
                <a:solidFill>
                  <a:srgbClr val="8B784A"/>
                </a:solidFill>
              </a:rPr>
              <a:t>points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4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400" dirty="0">
                <a:solidFill>
                  <a:srgbClr val="8B784A"/>
                </a:solidFill>
              </a:rPr>
              <a:t>List programmes in the CPD Calendar of Events on </a:t>
            </a:r>
            <a:r>
              <a:rPr lang="en-SG" sz="2400" dirty="0" smtClean="0">
                <a:solidFill>
                  <a:srgbClr val="8B784A"/>
                </a:solidFill>
              </a:rPr>
              <a:t>ARCASIA </a:t>
            </a:r>
            <a:r>
              <a:rPr lang="en-SG" sz="2400" dirty="0">
                <a:solidFill>
                  <a:srgbClr val="8B784A"/>
                </a:solidFill>
              </a:rPr>
              <a:t>website</a:t>
            </a:r>
          </a:p>
          <a:p>
            <a:pPr algn="just"/>
            <a:endParaRPr lang="en-SG" sz="2000" dirty="0">
              <a:solidFill>
                <a:srgbClr val="8B784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0586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5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Basic Courses/Outlines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768" y="260648"/>
            <a:ext cx="648072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Courses/Outlines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1268760"/>
            <a:ext cx="61206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dirty="0">
                <a:solidFill>
                  <a:srgbClr val="8B784A"/>
                </a:solidFill>
              </a:rPr>
              <a:t>Education activities that value-add to Continuing Professional Development could qualify for CPD points (if all guidelines are met</a:t>
            </a:r>
            <a:r>
              <a:rPr lang="en-SG" sz="2600" dirty="0" smtClean="0">
                <a:solidFill>
                  <a:srgbClr val="8B784A"/>
                </a:solidFill>
              </a:rPr>
              <a:t>)</a:t>
            </a:r>
          </a:p>
          <a:p>
            <a:endParaRPr lang="en-SG" sz="2600" dirty="0">
              <a:solidFill>
                <a:srgbClr val="8B784A"/>
              </a:solidFill>
            </a:endParaRPr>
          </a:p>
          <a:p>
            <a:pPr marL="914400" lvl="1" indent="-457200">
              <a:buFont typeface="Wingdings" charset="2"/>
              <a:buChar char="§"/>
            </a:pPr>
            <a:r>
              <a:rPr lang="en-SG" sz="2600" dirty="0">
                <a:solidFill>
                  <a:srgbClr val="8B784A"/>
                </a:solidFill>
              </a:rPr>
              <a:t>Conferences/Conventions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600" dirty="0">
                <a:solidFill>
                  <a:srgbClr val="8B784A"/>
                </a:solidFill>
              </a:rPr>
              <a:t>Lectures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600" dirty="0">
                <a:solidFill>
                  <a:srgbClr val="8B784A"/>
                </a:solidFill>
              </a:rPr>
              <a:t>Workshops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600" dirty="0">
                <a:solidFill>
                  <a:srgbClr val="8B784A"/>
                </a:solidFill>
              </a:rPr>
              <a:t>Seminars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600" dirty="0">
                <a:solidFill>
                  <a:srgbClr val="8B784A"/>
                </a:solidFill>
              </a:rPr>
              <a:t>Computer based training  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370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>
                <a:solidFill>
                  <a:schemeClr val="bg1"/>
                </a:solidFill>
              </a:rPr>
              <a:t>6</a:t>
            </a:r>
            <a:endParaRPr lang="en-US" sz="4400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Structure</a:t>
            </a: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260648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CPD Credit Points Requiredments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1760" y="1268760"/>
            <a:ext cx="67322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charset="2"/>
              <a:buAutoNum type="arabicPlain"/>
            </a:pPr>
            <a:r>
              <a:rPr lang="en-US" sz="2600" dirty="0" smtClean="0">
                <a:solidFill>
                  <a:srgbClr val="8B784A"/>
                </a:solidFill>
              </a:rPr>
              <a:t>1 credit point for every contact hour for general subject</a:t>
            </a:r>
          </a:p>
          <a:p>
            <a:pPr marL="514350" indent="-514350">
              <a:buFont typeface="Wingdings" charset="2"/>
              <a:buAutoNum type="arabicPlain"/>
            </a:pPr>
            <a:r>
              <a:rPr lang="en-US" sz="2600" dirty="0" smtClean="0">
                <a:solidFill>
                  <a:srgbClr val="8B784A"/>
                </a:solidFill>
              </a:rPr>
              <a:t>2 credit points for every contact hour for core subject relevant to practice</a:t>
            </a:r>
          </a:p>
          <a:p>
            <a:endParaRPr lang="en-US" sz="2400" dirty="0" smtClean="0">
              <a:solidFill>
                <a:srgbClr val="8B784A"/>
              </a:solidFill>
            </a:endParaRPr>
          </a:p>
          <a:p>
            <a:r>
              <a:rPr lang="en-US" dirty="0" smtClean="0">
                <a:solidFill>
                  <a:srgbClr val="8B784A"/>
                </a:solidFill>
              </a:rPr>
              <a:t>Licensed </a:t>
            </a:r>
            <a:r>
              <a:rPr lang="en-US" dirty="0">
                <a:solidFill>
                  <a:srgbClr val="8B784A"/>
                </a:solidFill>
              </a:rPr>
              <a:t>architects must successfully obtain the following number of points for annual renewal of their practicing </a:t>
            </a:r>
            <a:r>
              <a:rPr lang="en-US" dirty="0" smtClean="0">
                <a:solidFill>
                  <a:srgbClr val="8B784A"/>
                </a:solidFill>
              </a:rPr>
              <a:t>certificates </a:t>
            </a:r>
            <a:endParaRPr lang="en-SG" b="1" dirty="0">
              <a:solidFill>
                <a:srgbClr val="8B784A"/>
              </a:solidFill>
            </a:endParaRPr>
          </a:p>
          <a:p>
            <a:endParaRPr lang="en-SG" sz="1600" dirty="0" smtClean="0"/>
          </a:p>
          <a:p>
            <a:r>
              <a:rPr lang="en-SG" i="1" dirty="0" smtClean="0">
                <a:solidFill>
                  <a:srgbClr val="8B784A"/>
                </a:solidFill>
              </a:rPr>
              <a:t>Singapore Example:</a:t>
            </a:r>
            <a:endParaRPr lang="en-SG" sz="2000" i="1" dirty="0" smtClean="0">
              <a:solidFill>
                <a:srgbClr val="8B784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SG" dirty="0" smtClean="0"/>
              <a:t>7</a:t>
            </a:r>
            <a:endParaRPr lang="en-S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679973"/>
              </p:ext>
            </p:extLst>
          </p:nvPr>
        </p:nvGraphicFramePr>
        <p:xfrm>
          <a:off x="2483768" y="4653136"/>
          <a:ext cx="6096000" cy="1508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Age Range</a:t>
                      </a:r>
                      <a:endParaRPr lang="en-US" sz="20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Points Required</a:t>
                      </a:r>
                      <a:endParaRPr lang="en-US" sz="20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70 and above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10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Between 60 and 70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15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Below 60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8B784A"/>
                          </a:solidFill>
                        </a:rPr>
                        <a:t>20</a:t>
                      </a:r>
                      <a:endParaRPr lang="en-US" dirty="0">
                        <a:solidFill>
                          <a:srgbClr val="8B784A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63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7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Asian Roles</a:t>
            </a:r>
          </a:p>
          <a:p>
            <a:pPr algn="ctr" eaLnBrk="1" hangingPunct="1">
              <a:defRPr/>
            </a:pPr>
            <a:endParaRPr lang="en-US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768" y="260648"/>
            <a:ext cx="648072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Harmonisation and Sharing of Resources </a:t>
            </a:r>
            <a:r>
              <a:rPr lang="en-SG" sz="2600" dirty="0" smtClean="0">
                <a:solidFill>
                  <a:srgbClr val="8B784A"/>
                </a:solidFill>
              </a:rPr>
              <a:t> </a:t>
            </a:r>
            <a:r>
              <a:rPr lang="en-SG" sz="2600" b="1" dirty="0" smtClean="0">
                <a:solidFill>
                  <a:srgbClr val="8B784A"/>
                </a:solidFill>
              </a:rPr>
              <a:t> 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1412776"/>
            <a:ext cx="6582498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AutoNum type="arabicPlain"/>
            </a:pPr>
            <a:r>
              <a:rPr lang="en-SG" sz="2400" dirty="0" smtClean="0">
                <a:solidFill>
                  <a:srgbClr val="8B784A"/>
                </a:solidFill>
              </a:rPr>
              <a:t>Work toward common and respectable architectural practice amongst Asian architecture fraternities</a:t>
            </a:r>
          </a:p>
          <a:p>
            <a:pPr marL="457200" indent="-457200">
              <a:buFont typeface="Wingdings" charset="2"/>
              <a:buAutoNum type="arabicPlain"/>
            </a:pPr>
            <a:endParaRPr lang="en-SG" sz="2400" dirty="0" smtClean="0">
              <a:solidFill>
                <a:srgbClr val="8B784A"/>
              </a:solidFill>
            </a:endParaRPr>
          </a:p>
          <a:p>
            <a:pPr marL="457200" indent="-457200">
              <a:buFont typeface="Wingdings" charset="2"/>
              <a:buAutoNum type="arabicPlain"/>
            </a:pPr>
            <a:r>
              <a:rPr lang="en-SG" sz="2400" dirty="0" smtClean="0">
                <a:solidFill>
                  <a:srgbClr val="8B784A"/>
                </a:solidFill>
              </a:rPr>
              <a:t>Encourage sharing of practice experience and exchange of professional knowledge among Asian architecture fraternities</a:t>
            </a:r>
          </a:p>
          <a:p>
            <a:pPr marL="457200" indent="-457200">
              <a:buFont typeface="Wingdings" charset="2"/>
              <a:buAutoNum type="arabicPlain"/>
            </a:pPr>
            <a:endParaRPr lang="en-SG" sz="2400" dirty="0" smtClean="0">
              <a:solidFill>
                <a:srgbClr val="8B784A"/>
              </a:solidFill>
            </a:endParaRPr>
          </a:p>
          <a:p>
            <a:pPr marL="457200" indent="-457200">
              <a:buFont typeface="Wingdings" charset="2"/>
              <a:buAutoNum type="arabicPlain"/>
            </a:pPr>
            <a:r>
              <a:rPr lang="en-SG" sz="2400" dirty="0" smtClean="0">
                <a:solidFill>
                  <a:srgbClr val="8B784A"/>
                </a:solidFill>
              </a:rPr>
              <a:t>Raise professional practice standard amongst the practitioners  </a:t>
            </a:r>
          </a:p>
          <a:p>
            <a:pPr marL="457200" indent="-457200">
              <a:buFont typeface="Wingdings" charset="2"/>
              <a:buAutoNum type="arabicPlain"/>
            </a:pPr>
            <a:endParaRPr lang="en-SG" sz="2400" dirty="0">
              <a:solidFill>
                <a:srgbClr val="8B784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576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-27384"/>
            <a:ext cx="2393519" cy="68853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Action Plan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007" y="1340768"/>
            <a:ext cx="678699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/>
              </a:rPr>
              <a:t>To develop </a:t>
            </a:r>
            <a:r>
              <a:rPr lang="en-US" sz="2400" dirty="0">
                <a:solidFill>
                  <a:srgbClr val="8B784A"/>
                </a:solidFill>
                <a:ea typeface="Times New Roman" pitchFamily="18" charset="0"/>
                <a:cs typeface="Arial"/>
              </a:rPr>
              <a:t>an action </a:t>
            </a:r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/>
              </a:rPr>
              <a:t>plan for </a:t>
            </a:r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 pitchFamily="34" charset="0"/>
              </a:rPr>
              <a:t>ARCASIA CPD Guidelines</a:t>
            </a:r>
            <a:endParaRPr lang="en-SG" sz="2400" dirty="0">
              <a:solidFill>
                <a:srgbClr val="8B784A"/>
              </a:solidFill>
            </a:endParaRPr>
          </a:p>
          <a:p>
            <a:pPr eaLnBrk="0" hangingPunct="0"/>
            <a:endParaRPr lang="en-US" sz="2400" dirty="0" smtClean="0">
              <a:solidFill>
                <a:srgbClr val="8B784A"/>
              </a:solidFill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To Form </a:t>
            </a:r>
          </a:p>
          <a:p>
            <a:pPr eaLnBrk="0" hangingPunct="0"/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“</a:t>
            </a:r>
            <a:r>
              <a:rPr lang="en-SG" sz="2400" i="1" dirty="0" smtClean="0">
                <a:solidFill>
                  <a:srgbClr val="8B784A"/>
                </a:solidFill>
              </a:rPr>
              <a:t>ARCASIA </a:t>
            </a:r>
            <a:r>
              <a:rPr lang="en-SG" sz="2400" i="1" dirty="0">
                <a:solidFill>
                  <a:srgbClr val="8B784A"/>
                </a:solidFill>
              </a:rPr>
              <a:t>CPD Joint Accreditation Panel </a:t>
            </a:r>
            <a:r>
              <a:rPr lang="en-SG" sz="2400" i="1" dirty="0" smtClean="0">
                <a:solidFill>
                  <a:srgbClr val="8B784A"/>
                </a:solidFill>
              </a:rPr>
              <a:t>Committee</a:t>
            </a:r>
            <a:r>
              <a:rPr lang="en-SG" sz="2400" dirty="0" smtClean="0">
                <a:solidFill>
                  <a:srgbClr val="8B784A"/>
                </a:solidFill>
              </a:rPr>
              <a:t>”</a:t>
            </a:r>
          </a:p>
          <a:p>
            <a:pPr eaLnBrk="0" hangingPunct="0"/>
            <a:r>
              <a:rPr lang="en-SG" sz="2400" dirty="0" smtClean="0">
                <a:solidFill>
                  <a:srgbClr val="8B784A"/>
                </a:solidFill>
              </a:rPr>
              <a:t> </a:t>
            </a:r>
            <a:endParaRPr lang="en-US" sz="2400" dirty="0">
              <a:solidFill>
                <a:srgbClr val="8B784A"/>
              </a:solidFill>
              <a:ea typeface="Calibri" pitchFamily="34" charset="0"/>
              <a:cs typeface="Times New Roman" pitchFamily="18" charset="0"/>
            </a:endParaRPr>
          </a:p>
          <a:p>
            <a:pPr marL="914400" lvl="1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Framework</a:t>
            </a:r>
          </a:p>
          <a:p>
            <a:pPr marL="914400" lvl="1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Quality </a:t>
            </a: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Guidelines: Criteria, Type of Courses/Program &amp; Services Providers  </a:t>
            </a:r>
            <a:endParaRPr lang="en-US" sz="2400" dirty="0">
              <a:solidFill>
                <a:srgbClr val="8B784A"/>
              </a:solidFill>
              <a:cs typeface="Arial" pitchFamily="34" charset="0"/>
            </a:endParaRPr>
          </a:p>
          <a:p>
            <a:pPr marL="914400" lvl="1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Mutual </a:t>
            </a:r>
            <a:r>
              <a:rPr lang="en-US" sz="2400" dirty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Recognition: Cross </a:t>
            </a: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Institute    points </a:t>
            </a:r>
            <a:endParaRPr lang="en-US" sz="2400" dirty="0">
              <a:solidFill>
                <a:srgbClr val="8B784A"/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04664"/>
            <a:ext cx="64355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600" b="1" dirty="0" smtClean="0">
                <a:solidFill>
                  <a:srgbClr val="8B784A"/>
                </a:solidFill>
                <a:ea typeface="Calibri" pitchFamily="34" charset="0"/>
                <a:cs typeface="Arial"/>
              </a:rPr>
              <a:t>ARCASIA as </a:t>
            </a:r>
            <a:r>
              <a:rPr lang="en-US" sz="2600" b="1" dirty="0">
                <a:solidFill>
                  <a:srgbClr val="8B784A"/>
                </a:solidFill>
                <a:ea typeface="Calibri" pitchFamily="34" charset="0"/>
                <a:cs typeface="Arial"/>
              </a:rPr>
              <a:t>the </a:t>
            </a:r>
            <a:r>
              <a:rPr lang="en-US" sz="2600" b="1" dirty="0" smtClean="0">
                <a:solidFill>
                  <a:srgbClr val="8B784A"/>
                </a:solidFill>
                <a:ea typeface="Calibri" pitchFamily="34" charset="0"/>
                <a:cs typeface="Arial"/>
              </a:rPr>
              <a:t>Facilitator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17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877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prstClr val="white"/>
              </a:solidFill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2915816" y="3533346"/>
            <a:ext cx="5040560" cy="1407822"/>
          </a:xfrm>
          <a:prstGeom prst="rect">
            <a:avLst/>
          </a:prstGeom>
        </p:spPr>
        <p:txBody>
          <a:bodyPr anchor="ctr" anchorCtr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000"/>
              </a:lnSpc>
            </a:pPr>
            <a:r>
              <a:rPr lang="en-US" sz="4800" b="1" dirty="0" smtClean="0">
                <a:solidFill>
                  <a:srgbClr val="8B784A"/>
                </a:solidFill>
              </a:rPr>
              <a:t> Thank you !</a:t>
            </a:r>
            <a:endParaRPr lang="en-SG" sz="4800" b="1" dirty="0" smtClean="0">
              <a:solidFill>
                <a:srgbClr val="8B784A"/>
              </a:solidFill>
            </a:endParaRPr>
          </a:p>
        </p:txBody>
      </p:sp>
      <p:pic>
        <p:nvPicPr>
          <p:cNvPr id="1026" name="Picture 2" descr="http://aaa2014.asia/dist/img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426" y="1052736"/>
            <a:ext cx="4123790" cy="239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68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-27384"/>
            <a:ext cx="2393519" cy="68853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3600" dirty="0" smtClean="0">
              <a:solidFill>
                <a:prstClr val="white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prstClr val="white"/>
                </a:solidFill>
              </a:rPr>
              <a:t>CPD Guidelines</a:t>
            </a:r>
            <a:endParaRPr lang="en-SG" sz="3600" dirty="0" smtClean="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94520" y="197584"/>
            <a:ext cx="6749480" cy="6597352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endParaRPr lang="en-SG" sz="2800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80245" y="476672"/>
            <a:ext cx="675116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8B784A"/>
                </a:solidFill>
                <a:cs typeface="Arial" pitchFamily="34" charset="0"/>
              </a:rPr>
              <a:t>Objectives</a:t>
            </a:r>
          </a:p>
          <a:p>
            <a:endParaRPr lang="en-US" sz="2800" b="1" dirty="0">
              <a:solidFill>
                <a:srgbClr val="8B784A"/>
              </a:solidFill>
              <a:cs typeface="Arial" pitchFamily="34" charset="0"/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  <a:cs typeface="Arial" pitchFamily="34" charset="0"/>
              </a:rPr>
              <a:t>To enable architects to update and acquire knowledge and skills to stay relevant</a:t>
            </a:r>
          </a:p>
          <a:p>
            <a:pPr marL="514350" indent="-514350">
              <a:buFont typeface="Wingdings" charset="2"/>
              <a:buAutoNum type="arabicPlain"/>
            </a:pPr>
            <a:endParaRPr lang="en-SG" sz="2800" dirty="0">
              <a:solidFill>
                <a:srgbClr val="8B784A"/>
              </a:solidFill>
              <a:cs typeface="Arial" pitchFamily="34" charset="0"/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  <a:cs typeface="Arial" pitchFamily="34" charset="0"/>
              </a:rPr>
              <a:t>To assist architects in maintaining their competence and archieving their professional goals</a:t>
            </a:r>
          </a:p>
          <a:p>
            <a:pPr marL="514350" indent="-514350">
              <a:buFont typeface="Wingdings" charset="2"/>
              <a:buAutoNum type="arabicPlain"/>
            </a:pPr>
            <a:endParaRPr lang="en-SG" sz="2800" dirty="0">
              <a:solidFill>
                <a:srgbClr val="8B784A"/>
              </a:solidFill>
              <a:cs typeface="Arial" pitchFamily="34" charset="0"/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  <a:cs typeface="Arial" pitchFamily="34" charset="0"/>
              </a:rPr>
              <a:t>One of the driving forces in the improvement and revitalization of the profession</a:t>
            </a:r>
          </a:p>
          <a:p>
            <a:endParaRPr lang="en-SG" sz="2800" dirty="0">
              <a:solidFill>
                <a:srgbClr val="8B78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SG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2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-27384"/>
            <a:ext cx="2393519" cy="68853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sz="36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Action Plan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007" y="1340768"/>
            <a:ext cx="6786993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/>
              </a:rPr>
              <a:t>To develop </a:t>
            </a:r>
            <a:r>
              <a:rPr lang="en-US" sz="2400" dirty="0">
                <a:solidFill>
                  <a:srgbClr val="8B784A"/>
                </a:solidFill>
                <a:ea typeface="Times New Roman" pitchFamily="18" charset="0"/>
                <a:cs typeface="Arial"/>
              </a:rPr>
              <a:t>an action </a:t>
            </a:r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/>
              </a:rPr>
              <a:t>plan for </a:t>
            </a:r>
            <a:r>
              <a:rPr lang="en-US" sz="2400" dirty="0" smtClean="0">
                <a:solidFill>
                  <a:srgbClr val="8B784A"/>
                </a:solidFill>
                <a:ea typeface="Times New Roman" pitchFamily="18" charset="0"/>
                <a:cs typeface="Arial" pitchFamily="34" charset="0"/>
              </a:rPr>
              <a:t>ARCASIA CPD Guidelines</a:t>
            </a:r>
            <a:endParaRPr lang="en-SG" sz="2400" dirty="0">
              <a:solidFill>
                <a:srgbClr val="8B784A"/>
              </a:solidFill>
            </a:endParaRPr>
          </a:p>
          <a:p>
            <a:pPr eaLnBrk="0" hangingPunct="0"/>
            <a:endParaRPr lang="en-US" sz="2400" dirty="0">
              <a:solidFill>
                <a:srgbClr val="8B784A"/>
              </a:solidFill>
              <a:ea typeface="Calibri" pitchFamily="34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Framework</a:t>
            </a: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Quality </a:t>
            </a:r>
            <a:r>
              <a:rPr lang="en-US" sz="2400" dirty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Guidelines </a:t>
            </a:r>
            <a:endParaRPr lang="en-US" sz="2400" dirty="0">
              <a:solidFill>
                <a:srgbClr val="8B784A"/>
              </a:solidFill>
              <a:cs typeface="Arial" pitchFamily="34" charset="0"/>
            </a:endParaRP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Mutual </a:t>
            </a:r>
            <a:r>
              <a:rPr lang="en-US" sz="2400" dirty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CPD Recognition: Cross </a:t>
            </a: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Institute    points </a:t>
            </a:r>
            <a:endParaRPr lang="en-US" sz="2400" dirty="0">
              <a:solidFill>
                <a:srgbClr val="8B784A"/>
              </a:solidFill>
              <a:cs typeface="Arial" pitchFamily="34" charset="0"/>
            </a:endParaRP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ea typeface="Calibri" pitchFamily="34" charset="0"/>
                <a:cs typeface="Times New Roman" pitchFamily="18" charset="0"/>
              </a:rPr>
              <a:t>Professional Education Providers</a:t>
            </a:r>
            <a:endParaRPr lang="en-US" sz="2400" dirty="0">
              <a:solidFill>
                <a:srgbClr val="8B784A"/>
              </a:solidFill>
              <a:ea typeface="Calibri" pitchFamily="34" charset="0"/>
              <a:cs typeface="Times New Roman" pitchFamily="18" charset="0"/>
            </a:endParaRP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cs typeface="Times New Roman" pitchFamily="18" charset="0"/>
              </a:rPr>
              <a:t>Recommended </a:t>
            </a:r>
            <a:r>
              <a:rPr lang="en-US" sz="2400" dirty="0">
                <a:solidFill>
                  <a:srgbClr val="8B784A"/>
                </a:solidFill>
                <a:cs typeface="Times New Roman" pitchFamily="18" charset="0"/>
              </a:rPr>
              <a:t>Basic Courses </a:t>
            </a:r>
            <a:r>
              <a:rPr lang="en-US" sz="2400" dirty="0" smtClean="0">
                <a:solidFill>
                  <a:srgbClr val="8B784A"/>
                </a:solidFill>
                <a:cs typeface="Times New Roman" pitchFamily="18" charset="0"/>
              </a:rPr>
              <a:t>/Outline</a:t>
            </a:r>
            <a:endParaRPr lang="en-US" sz="2400" dirty="0">
              <a:solidFill>
                <a:srgbClr val="8B784A"/>
              </a:solidFill>
              <a:cs typeface="Times New Roman" pitchFamily="18" charset="0"/>
            </a:endParaRPr>
          </a:p>
          <a:p>
            <a:pPr marL="457200" indent="-457200" eaLnBrk="0" hangingPunct="0">
              <a:buFont typeface="Wingdings" charset="2"/>
              <a:buAutoNum type="arabicPlain"/>
            </a:pPr>
            <a:r>
              <a:rPr lang="en-US" sz="2400" dirty="0" smtClean="0">
                <a:solidFill>
                  <a:srgbClr val="8B784A"/>
                </a:solidFill>
                <a:cs typeface="Times New Roman" pitchFamily="18" charset="0"/>
              </a:rPr>
              <a:t>Recommended </a:t>
            </a:r>
            <a:r>
              <a:rPr lang="en-US" sz="2400" dirty="0">
                <a:solidFill>
                  <a:srgbClr val="8B784A"/>
                </a:solidFill>
                <a:cs typeface="Times New Roman" pitchFamily="18" charset="0"/>
              </a:rPr>
              <a:t>Structure of the Courses, Like Credit </a:t>
            </a:r>
            <a:r>
              <a:rPr lang="en-US" sz="2400" dirty="0" smtClean="0">
                <a:solidFill>
                  <a:srgbClr val="8B784A"/>
                </a:solidFill>
                <a:cs typeface="Times New Roman" pitchFamily="18" charset="0"/>
              </a:rPr>
              <a:t>Hours</a:t>
            </a:r>
          </a:p>
          <a:p>
            <a:pPr eaLnBrk="0" hangingPunct="0"/>
            <a:r>
              <a:rPr lang="en-US" sz="2400" dirty="0" smtClean="0">
                <a:solidFill>
                  <a:srgbClr val="8B784A"/>
                </a:solidFill>
                <a:cs typeface="Times New Roman" pitchFamily="18" charset="0"/>
              </a:rPr>
              <a:t>7     Asian Roles</a:t>
            </a:r>
            <a:endParaRPr lang="en-US" sz="2400" dirty="0">
              <a:solidFill>
                <a:srgbClr val="8B784A"/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04664"/>
            <a:ext cx="64355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2600" b="1" dirty="0" smtClean="0">
                <a:solidFill>
                  <a:srgbClr val="8B784A"/>
                </a:solidFill>
                <a:ea typeface="Calibri" pitchFamily="34" charset="0"/>
                <a:cs typeface="Arial"/>
              </a:rPr>
              <a:t>ARCASIA as </a:t>
            </a:r>
            <a:r>
              <a:rPr lang="en-US" sz="2600" b="1" dirty="0">
                <a:solidFill>
                  <a:srgbClr val="8B784A"/>
                </a:solidFill>
                <a:ea typeface="Calibri" pitchFamily="34" charset="0"/>
                <a:cs typeface="Arial"/>
              </a:rPr>
              <a:t>the </a:t>
            </a:r>
            <a:r>
              <a:rPr lang="en-US" sz="2600" b="1" dirty="0" smtClean="0">
                <a:solidFill>
                  <a:srgbClr val="8B784A"/>
                </a:solidFill>
                <a:ea typeface="Calibri" pitchFamily="34" charset="0"/>
                <a:cs typeface="Arial"/>
              </a:rPr>
              <a:t>Facilitator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6123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41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1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Framework</a:t>
            </a:r>
          </a:p>
          <a:p>
            <a:pPr eaLnBrk="1" hangingPunct="1">
              <a:defRPr/>
            </a:pP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260648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Structure &amp; Accreditation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1268760"/>
            <a:ext cx="64087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>
                <a:solidFill>
                  <a:srgbClr val="8B784A"/>
                </a:solidFill>
              </a:rPr>
              <a:t>The CPD Framework describes the entire structure and accreditation </a:t>
            </a:r>
            <a:r>
              <a:rPr lang="en-SG" sz="2800" dirty="0" smtClean="0">
                <a:solidFill>
                  <a:srgbClr val="8B784A"/>
                </a:solidFill>
              </a:rPr>
              <a:t>process</a:t>
            </a:r>
            <a:endParaRPr lang="en-SG" sz="2600" b="1" dirty="0" smtClean="0">
              <a:solidFill>
                <a:srgbClr val="8B784A"/>
              </a:solidFill>
            </a:endParaRPr>
          </a:p>
          <a:p>
            <a:endParaRPr lang="en-SG" sz="2800" dirty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CPD Service Providers </a:t>
            </a:r>
            <a:r>
              <a:rPr lang="en-SG" sz="2800" dirty="0">
                <a:solidFill>
                  <a:srgbClr val="8B784A"/>
                </a:solidFill>
              </a:rPr>
              <a:t>which </a:t>
            </a:r>
            <a:r>
              <a:rPr lang="en-SG" sz="2800" dirty="0" smtClean="0">
                <a:solidFill>
                  <a:srgbClr val="8B784A"/>
                </a:solidFill>
              </a:rPr>
              <a:t>include: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800" dirty="0">
                <a:solidFill>
                  <a:srgbClr val="8B784A"/>
                </a:solidFill>
              </a:rPr>
              <a:t>V</a:t>
            </a:r>
            <a:r>
              <a:rPr lang="en-SG" sz="2800" dirty="0" smtClean="0">
                <a:solidFill>
                  <a:srgbClr val="8B784A"/>
                </a:solidFill>
              </a:rPr>
              <a:t>arious </a:t>
            </a:r>
            <a:r>
              <a:rPr lang="en-SG" sz="2800" dirty="0">
                <a:solidFill>
                  <a:srgbClr val="8B784A"/>
                </a:solidFill>
              </a:rPr>
              <a:t>tertiary </a:t>
            </a:r>
            <a:r>
              <a:rPr lang="en-SG" sz="2800" dirty="0" smtClean="0">
                <a:solidFill>
                  <a:srgbClr val="8B784A"/>
                </a:solidFill>
              </a:rPr>
              <a:t>institutions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800" dirty="0">
                <a:solidFill>
                  <a:srgbClr val="8B784A"/>
                </a:solidFill>
              </a:rPr>
              <a:t>P</a:t>
            </a:r>
            <a:r>
              <a:rPr lang="en-SG" sz="2800" dirty="0" smtClean="0">
                <a:solidFill>
                  <a:srgbClr val="8B784A"/>
                </a:solidFill>
              </a:rPr>
              <a:t>rofessional </a:t>
            </a:r>
            <a:r>
              <a:rPr lang="en-SG" sz="2800" dirty="0">
                <a:solidFill>
                  <a:srgbClr val="8B784A"/>
                </a:solidFill>
              </a:rPr>
              <a:t>and </a:t>
            </a:r>
            <a:r>
              <a:rPr lang="en-SG" sz="2800" dirty="0" smtClean="0">
                <a:solidFill>
                  <a:srgbClr val="8B784A"/>
                </a:solidFill>
              </a:rPr>
              <a:t>allied institutions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800" dirty="0" smtClean="0">
                <a:solidFill>
                  <a:srgbClr val="8B784A"/>
                </a:solidFill>
              </a:rPr>
              <a:t>Government agencies 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800" dirty="0">
                <a:solidFill>
                  <a:srgbClr val="8B784A"/>
                </a:solidFill>
              </a:rPr>
              <a:t>I</a:t>
            </a:r>
            <a:r>
              <a:rPr lang="en-SG" sz="2800" dirty="0" smtClean="0">
                <a:solidFill>
                  <a:srgbClr val="8B784A"/>
                </a:solidFill>
              </a:rPr>
              <a:t>ndividual professionals </a:t>
            </a:r>
          </a:p>
          <a:p>
            <a:pPr marL="914400" lvl="1" indent="-457200">
              <a:buFont typeface="Wingdings" charset="2"/>
              <a:buChar char="§"/>
            </a:pPr>
            <a:r>
              <a:rPr lang="en-SG" sz="2800" dirty="0">
                <a:solidFill>
                  <a:srgbClr val="8B784A"/>
                </a:solidFill>
              </a:rPr>
              <a:t>O</a:t>
            </a:r>
            <a:r>
              <a:rPr lang="en-SG" sz="2800" dirty="0" smtClean="0">
                <a:solidFill>
                  <a:srgbClr val="8B784A"/>
                </a:solidFill>
              </a:rPr>
              <a:t>ther </a:t>
            </a:r>
            <a:r>
              <a:rPr lang="en-SG" sz="2800" dirty="0">
                <a:solidFill>
                  <a:srgbClr val="8B784A"/>
                </a:solidFill>
              </a:rPr>
              <a:t>commercial course </a:t>
            </a:r>
            <a:r>
              <a:rPr lang="en-SG" sz="2800" dirty="0" smtClean="0">
                <a:solidFill>
                  <a:srgbClr val="8B784A"/>
                </a:solidFill>
              </a:rPr>
              <a:t>providers &amp; etc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925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1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</a:t>
            </a:r>
            <a:r>
              <a:rPr lang="en-US" sz="3600" dirty="0">
                <a:solidFill>
                  <a:schemeClr val="bg1"/>
                </a:solidFill>
              </a:rPr>
              <a:t>Framework</a:t>
            </a:r>
          </a:p>
          <a:p>
            <a:pPr eaLnBrk="1" hangingPunct="1">
              <a:defRPr/>
            </a:pP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260648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>
                <a:solidFill>
                  <a:srgbClr val="8B784A"/>
                </a:solidFill>
              </a:rPr>
              <a:t>Structure &amp; Accreditation </a:t>
            </a:r>
            <a:r>
              <a:rPr lang="en-SG" sz="2600" b="1" dirty="0" smtClean="0">
                <a:solidFill>
                  <a:srgbClr val="8B784A"/>
                </a:solidFill>
              </a:rPr>
              <a:t>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1268760"/>
            <a:ext cx="6264696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charset="2"/>
              <a:buAutoNum type="arabicPlain" startAt="2"/>
            </a:pPr>
            <a:r>
              <a:rPr lang="en-SG" sz="2800" dirty="0" smtClean="0">
                <a:solidFill>
                  <a:srgbClr val="8B784A"/>
                </a:solidFill>
              </a:rPr>
              <a:t>CPD Service Providers are </a:t>
            </a:r>
            <a:r>
              <a:rPr lang="en-SG" sz="2800" dirty="0">
                <a:solidFill>
                  <a:srgbClr val="8B784A"/>
                </a:solidFill>
              </a:rPr>
              <a:t>required to submit their proposed courses or seminars to </a:t>
            </a:r>
            <a:r>
              <a:rPr lang="en-SG" sz="2800" dirty="0" smtClean="0">
                <a:solidFill>
                  <a:srgbClr val="8B784A"/>
                </a:solidFill>
              </a:rPr>
              <a:t>ARCASIA CPD Joint Accreditation Panel Committee (“Panel”) for evaluation</a:t>
            </a:r>
          </a:p>
          <a:p>
            <a:pPr marL="514350" indent="-514350">
              <a:buFont typeface="Wingdings" charset="2"/>
              <a:buAutoNum type="arabicPlain" startAt="2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 startAt="2"/>
            </a:pPr>
            <a:r>
              <a:rPr lang="en-SG" sz="2800" dirty="0" smtClean="0">
                <a:solidFill>
                  <a:srgbClr val="8B784A"/>
                </a:solidFill>
              </a:rPr>
              <a:t>The Panel will be formed </a:t>
            </a:r>
            <a:r>
              <a:rPr lang="en-SG" sz="2800" dirty="0">
                <a:solidFill>
                  <a:srgbClr val="8B784A"/>
                </a:solidFill>
              </a:rPr>
              <a:t>by senior members </a:t>
            </a:r>
            <a:r>
              <a:rPr lang="en-SG" sz="2800" dirty="0" smtClean="0">
                <a:solidFill>
                  <a:srgbClr val="8B784A"/>
                </a:solidFill>
              </a:rPr>
              <a:t>of various professional institutes and will </a:t>
            </a:r>
            <a:r>
              <a:rPr lang="en-SG" sz="2800" dirty="0">
                <a:solidFill>
                  <a:srgbClr val="8B784A"/>
                </a:solidFill>
              </a:rPr>
              <a:t>be responsible for </a:t>
            </a:r>
            <a:r>
              <a:rPr lang="en-SG" sz="2800" dirty="0" smtClean="0">
                <a:solidFill>
                  <a:srgbClr val="8B784A"/>
                </a:solidFill>
              </a:rPr>
              <a:t>evaluation </a:t>
            </a:r>
            <a:r>
              <a:rPr lang="en-SG" sz="2800" dirty="0">
                <a:solidFill>
                  <a:srgbClr val="8B784A"/>
                </a:solidFill>
              </a:rPr>
              <a:t>and </a:t>
            </a:r>
            <a:r>
              <a:rPr lang="en-SG" sz="2800" dirty="0" smtClean="0">
                <a:solidFill>
                  <a:srgbClr val="8B784A"/>
                </a:solidFill>
              </a:rPr>
              <a:t>accredition of </a:t>
            </a:r>
            <a:r>
              <a:rPr lang="en-SG" sz="2800" dirty="0">
                <a:solidFill>
                  <a:srgbClr val="8B784A"/>
                </a:solidFill>
              </a:rPr>
              <a:t>the CPD Service </a:t>
            </a:r>
            <a:r>
              <a:rPr lang="en-SG" sz="2800" dirty="0" smtClean="0">
                <a:solidFill>
                  <a:srgbClr val="8B784A"/>
                </a:solidFill>
              </a:rPr>
              <a:t>Providers and CPD </a:t>
            </a:r>
            <a:r>
              <a:rPr lang="en-SG" sz="2800" dirty="0">
                <a:solidFill>
                  <a:srgbClr val="8B784A"/>
                </a:solidFill>
              </a:rPr>
              <a:t>Points for </a:t>
            </a:r>
            <a:r>
              <a:rPr lang="en-SG" sz="2800" dirty="0" smtClean="0">
                <a:solidFill>
                  <a:srgbClr val="8B784A"/>
                </a:solidFill>
              </a:rPr>
              <a:t>events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4527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1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</a:t>
            </a:r>
            <a:r>
              <a:rPr lang="en-US" sz="3600" dirty="0">
                <a:solidFill>
                  <a:schemeClr val="bg1"/>
                </a:solidFill>
              </a:rPr>
              <a:t>Framework</a:t>
            </a:r>
          </a:p>
          <a:p>
            <a:pPr eaLnBrk="1" hangingPunct="1">
              <a:defRPr/>
            </a:pP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260648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>
                <a:solidFill>
                  <a:srgbClr val="8B784A"/>
                </a:solidFill>
              </a:rPr>
              <a:t>Structure &amp; Accreditation </a:t>
            </a:r>
            <a:r>
              <a:rPr lang="en-SG" sz="2600" b="1" dirty="0" smtClean="0">
                <a:solidFill>
                  <a:srgbClr val="8B784A"/>
                </a:solidFill>
              </a:rPr>
              <a:t>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1268760"/>
            <a:ext cx="6408712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charset="2"/>
              <a:buAutoNum type="arabicPlain" startAt="4"/>
            </a:pPr>
            <a:r>
              <a:rPr lang="en-SG" sz="2800" dirty="0" smtClean="0">
                <a:solidFill>
                  <a:srgbClr val="8B784A"/>
                </a:solidFill>
              </a:rPr>
              <a:t>The Panel </a:t>
            </a:r>
            <a:r>
              <a:rPr lang="en-SG" sz="2800" dirty="0">
                <a:solidFill>
                  <a:srgbClr val="8B784A"/>
                </a:solidFill>
              </a:rPr>
              <a:t>will ensure that the courses are of relevance and currency to the </a:t>
            </a:r>
            <a:r>
              <a:rPr lang="en-SG" sz="2800" dirty="0" smtClean="0">
                <a:solidFill>
                  <a:srgbClr val="8B784A"/>
                </a:solidFill>
              </a:rPr>
              <a:t>profession</a:t>
            </a:r>
          </a:p>
          <a:p>
            <a:pPr marL="514350" indent="-514350">
              <a:buFont typeface="Wingdings" charset="2"/>
              <a:buAutoNum type="arabicPlain" startAt="4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 startAt="4"/>
            </a:pPr>
            <a:r>
              <a:rPr lang="en-SG" sz="2800" dirty="0">
                <a:solidFill>
                  <a:srgbClr val="8B784A"/>
                </a:solidFill>
              </a:rPr>
              <a:t>A</a:t>
            </a:r>
            <a:r>
              <a:rPr lang="en-SG" sz="2800" dirty="0" smtClean="0">
                <a:solidFill>
                  <a:srgbClr val="8B784A"/>
                </a:solidFill>
              </a:rPr>
              <a:t>n </a:t>
            </a:r>
            <a:r>
              <a:rPr lang="en-SG" sz="2800" dirty="0">
                <a:solidFill>
                  <a:srgbClr val="8B784A"/>
                </a:solidFill>
              </a:rPr>
              <a:t>Audit Committee </a:t>
            </a:r>
            <a:r>
              <a:rPr lang="en-SG" sz="2800" dirty="0" smtClean="0">
                <a:solidFill>
                  <a:srgbClr val="8B784A"/>
                </a:solidFill>
              </a:rPr>
              <a:t>to be set </a:t>
            </a:r>
            <a:r>
              <a:rPr lang="en-SG" sz="2800" dirty="0">
                <a:solidFill>
                  <a:srgbClr val="8B784A"/>
                </a:solidFill>
              </a:rPr>
              <a:t>up </a:t>
            </a:r>
            <a:r>
              <a:rPr lang="en-SG" sz="2800" dirty="0" smtClean="0">
                <a:solidFill>
                  <a:srgbClr val="8B784A"/>
                </a:solidFill>
              </a:rPr>
              <a:t>separately to </a:t>
            </a:r>
            <a:r>
              <a:rPr lang="en-SG" sz="2800" dirty="0">
                <a:solidFill>
                  <a:srgbClr val="8B784A"/>
                </a:solidFill>
              </a:rPr>
              <a:t>audit the quality and standard of seminars and </a:t>
            </a:r>
            <a:r>
              <a:rPr lang="en-SG" sz="2800" dirty="0" smtClean="0">
                <a:solidFill>
                  <a:srgbClr val="8B784A"/>
                </a:solidFill>
              </a:rPr>
              <a:t>courses</a:t>
            </a:r>
            <a:r>
              <a:rPr lang="en-SG" sz="2800" dirty="0"/>
              <a:t> </a:t>
            </a:r>
            <a:endParaRPr lang="en-SG" sz="2800" dirty="0" smtClean="0"/>
          </a:p>
          <a:p>
            <a:pPr marL="514350" indent="-514350">
              <a:buFont typeface="Wingdings" charset="2"/>
              <a:buAutoNum type="arabicPlain" startAt="4"/>
            </a:pPr>
            <a:endParaRPr lang="en-SG" sz="2800" dirty="0" smtClean="0"/>
          </a:p>
          <a:p>
            <a:pPr marL="514350" indent="-514350">
              <a:buFont typeface="Wingdings" charset="2"/>
              <a:buAutoNum type="arabicPlain" startAt="4"/>
            </a:pPr>
            <a:r>
              <a:rPr lang="en-SG" sz="2800" dirty="0" smtClean="0">
                <a:solidFill>
                  <a:srgbClr val="8B784A"/>
                </a:solidFill>
              </a:rPr>
              <a:t>ARCASIA members may use the credit points for the renewal of their practicing certificate</a:t>
            </a:r>
            <a:endParaRPr lang="en-SG" sz="2800" dirty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 startAt="4"/>
            </a:pPr>
            <a:endParaRPr lang="en-SG" sz="2800" dirty="0">
              <a:solidFill>
                <a:srgbClr val="8B784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994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1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CPD </a:t>
            </a:r>
            <a:r>
              <a:rPr lang="en-US" sz="3600" dirty="0">
                <a:solidFill>
                  <a:schemeClr val="bg1"/>
                </a:solidFill>
              </a:rPr>
              <a:t>Framework</a:t>
            </a:r>
          </a:p>
          <a:p>
            <a:pPr eaLnBrk="1" hangingPunct="1">
              <a:defRPr/>
            </a:pP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260648"/>
            <a:ext cx="61926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>
                <a:solidFill>
                  <a:srgbClr val="8B784A"/>
                </a:solidFill>
              </a:rPr>
              <a:t>Structure &amp; Accreditation </a:t>
            </a:r>
            <a:r>
              <a:rPr lang="en-SG" sz="2600" b="1" dirty="0" smtClean="0">
                <a:solidFill>
                  <a:srgbClr val="8B784A"/>
                </a:solidFill>
              </a:rPr>
              <a:t>Process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7</a:t>
            </a:fld>
            <a:endParaRPr lang="en-SG"/>
          </a:p>
        </p:txBody>
      </p:sp>
      <p:sp>
        <p:nvSpPr>
          <p:cNvPr id="6" name="TextBox 5"/>
          <p:cNvSpPr txBox="1"/>
          <p:nvPr/>
        </p:nvSpPr>
        <p:spPr>
          <a:xfrm>
            <a:off x="3563889" y="3789040"/>
            <a:ext cx="1368151" cy="9361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8B784A"/>
                </a:solidFill>
              </a:rPr>
              <a:t>CPD </a:t>
            </a:r>
          </a:p>
          <a:p>
            <a:pPr algn="ctr"/>
            <a:r>
              <a:rPr lang="en-US" dirty="0" smtClean="0">
                <a:solidFill>
                  <a:srgbClr val="8B784A"/>
                </a:solidFill>
              </a:rPr>
              <a:t>Services Provider</a:t>
            </a:r>
            <a:endParaRPr lang="en-US" dirty="0">
              <a:solidFill>
                <a:srgbClr val="8B784A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1844824"/>
            <a:ext cx="490963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SG" dirty="0">
                <a:solidFill>
                  <a:srgbClr val="8B784A"/>
                </a:solidFill>
              </a:rPr>
              <a:t>ARCASIA CPD Joint Accreditation Panel Committee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3789040"/>
            <a:ext cx="1224136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8B784A"/>
                </a:solidFill>
              </a:rPr>
              <a:t>CPD </a:t>
            </a:r>
          </a:p>
          <a:p>
            <a:pPr algn="ctr"/>
            <a:r>
              <a:rPr lang="en-US" dirty="0" smtClean="0">
                <a:solidFill>
                  <a:srgbClr val="8B784A"/>
                </a:solidFill>
              </a:rPr>
              <a:t>Services Provider</a:t>
            </a:r>
            <a:endParaRPr lang="en-US" dirty="0">
              <a:solidFill>
                <a:srgbClr val="8B784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76256" y="3801814"/>
            <a:ext cx="1296144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8B784A"/>
                </a:solidFill>
              </a:rPr>
              <a:t>CPD </a:t>
            </a:r>
          </a:p>
          <a:p>
            <a:pPr algn="ctr"/>
            <a:r>
              <a:rPr lang="en-US" dirty="0" smtClean="0">
                <a:solidFill>
                  <a:srgbClr val="8B784A"/>
                </a:solidFill>
              </a:rPr>
              <a:t>Services Provider</a:t>
            </a:r>
            <a:endParaRPr lang="en-US" dirty="0">
              <a:solidFill>
                <a:srgbClr val="8B784A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2708920"/>
            <a:ext cx="1785953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SG" dirty="0">
                <a:solidFill>
                  <a:srgbClr val="8B784A"/>
                </a:solidFill>
              </a:rPr>
              <a:t>Audit Committee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211959" y="3379852"/>
            <a:ext cx="3312369" cy="13146"/>
          </a:xfrm>
          <a:prstGeom prst="line">
            <a:avLst/>
          </a:prstGeom>
          <a:ln w="3175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940152" y="2204864"/>
            <a:ext cx="0" cy="1584176"/>
          </a:xfrm>
          <a:prstGeom prst="line">
            <a:avLst/>
          </a:prstGeom>
          <a:ln w="3175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1" idx="0"/>
          </p:cNvCxnSpPr>
          <p:nvPr/>
        </p:nvCxnSpPr>
        <p:spPr>
          <a:xfrm>
            <a:off x="7524328" y="3356992"/>
            <a:ext cx="0" cy="444822"/>
          </a:xfrm>
          <a:prstGeom prst="line">
            <a:avLst/>
          </a:prstGeom>
          <a:ln w="3175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211960" y="3356992"/>
            <a:ext cx="0" cy="432048"/>
          </a:xfrm>
          <a:prstGeom prst="line">
            <a:avLst/>
          </a:prstGeom>
          <a:ln w="3175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3" idx="3"/>
          </p:cNvCxnSpPr>
          <p:nvPr/>
        </p:nvCxnSpPr>
        <p:spPr>
          <a:xfrm flipV="1">
            <a:off x="4557753" y="2881158"/>
            <a:ext cx="1382399" cy="12428"/>
          </a:xfrm>
          <a:prstGeom prst="line">
            <a:avLst/>
          </a:prstGeom>
          <a:ln w="3175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15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2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Quality Guidelines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740" y="0"/>
            <a:ext cx="67272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n-SG" sz="2800" dirty="0">
              <a:solidFill>
                <a:srgbClr val="8B78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1196752"/>
            <a:ext cx="661975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Wingdings" charset="2"/>
              <a:buAutoNum type="arabicPlain"/>
            </a:pPr>
            <a:r>
              <a:rPr lang="en-SG" sz="2800" dirty="0">
                <a:solidFill>
                  <a:srgbClr val="8B784A"/>
                </a:solidFill>
              </a:rPr>
              <a:t>A</a:t>
            </a:r>
            <a:r>
              <a:rPr lang="en-SG" sz="2800" dirty="0" smtClean="0">
                <a:solidFill>
                  <a:srgbClr val="8B784A"/>
                </a:solidFill>
              </a:rPr>
              <a:t>t </a:t>
            </a:r>
            <a:r>
              <a:rPr lang="en-SG" sz="2800" dirty="0">
                <a:solidFill>
                  <a:srgbClr val="8B784A"/>
                </a:solidFill>
              </a:rPr>
              <a:t>least one (1) </a:t>
            </a:r>
            <a:r>
              <a:rPr lang="en-SG" sz="2800" dirty="0" smtClean="0">
                <a:solidFill>
                  <a:srgbClr val="8B784A"/>
                </a:solidFill>
              </a:rPr>
              <a:t>hour </a:t>
            </a:r>
            <a:r>
              <a:rPr lang="en-SG" sz="2800" dirty="0">
                <a:solidFill>
                  <a:srgbClr val="8B784A"/>
                </a:solidFill>
              </a:rPr>
              <a:t>in </a:t>
            </a:r>
            <a:r>
              <a:rPr lang="en-SG" sz="2800" dirty="0" smtClean="0">
                <a:solidFill>
                  <a:srgbClr val="8B784A"/>
                </a:solidFill>
              </a:rPr>
              <a:t>length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800" dirty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Non</a:t>
            </a:r>
            <a:r>
              <a:rPr lang="en-SG" sz="2800" dirty="0">
                <a:solidFill>
                  <a:srgbClr val="8B784A"/>
                </a:solidFill>
              </a:rPr>
              <a:t>-bias, non-partial, non-bashing, </a:t>
            </a:r>
            <a:r>
              <a:rPr lang="en-SG" sz="2800" dirty="0" smtClean="0">
                <a:solidFill>
                  <a:srgbClr val="8B784A"/>
                </a:solidFill>
              </a:rPr>
              <a:t>not marketing </a:t>
            </a:r>
            <a:r>
              <a:rPr lang="en-SG" sz="2800" dirty="0">
                <a:solidFill>
                  <a:srgbClr val="8B784A"/>
                </a:solidFill>
              </a:rPr>
              <a:t>a company’s products </a:t>
            </a:r>
            <a:r>
              <a:rPr lang="en-SG" sz="2800" dirty="0" smtClean="0">
                <a:solidFill>
                  <a:srgbClr val="8B784A"/>
                </a:solidFill>
              </a:rPr>
              <a:t>or </a:t>
            </a:r>
            <a:r>
              <a:rPr lang="en-SG" sz="2800" dirty="0">
                <a:solidFill>
                  <a:srgbClr val="8B784A"/>
                </a:solidFill>
              </a:rPr>
              <a:t>services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Have </a:t>
            </a:r>
            <a:r>
              <a:rPr lang="en-SG" sz="2800" dirty="0">
                <a:solidFill>
                  <a:srgbClr val="8B784A"/>
                </a:solidFill>
              </a:rPr>
              <a:t>a clear purpose and intended </a:t>
            </a:r>
            <a:r>
              <a:rPr lang="en-SG" sz="2800" dirty="0" smtClean="0">
                <a:solidFill>
                  <a:srgbClr val="8B784A"/>
                </a:solidFill>
              </a:rPr>
              <a:t>   learning </a:t>
            </a:r>
            <a:r>
              <a:rPr lang="en-SG" sz="2800" dirty="0">
                <a:solidFill>
                  <a:srgbClr val="8B784A"/>
                </a:solidFill>
              </a:rPr>
              <a:t>objectives</a:t>
            </a:r>
          </a:p>
          <a:p>
            <a:pPr marL="514350" lvl="0" indent="-514350">
              <a:buFont typeface="Wingdings" charset="2"/>
              <a:buAutoNum type="arabicPlain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/>
            </a:pPr>
            <a:r>
              <a:rPr lang="en-SG" sz="2800" dirty="0" smtClean="0">
                <a:solidFill>
                  <a:srgbClr val="8B784A"/>
                </a:solidFill>
              </a:rPr>
              <a:t>Be </a:t>
            </a:r>
            <a:r>
              <a:rPr lang="en-SG" sz="2800" dirty="0">
                <a:solidFill>
                  <a:srgbClr val="8B784A"/>
                </a:solidFill>
              </a:rPr>
              <a:t>organized, structured and designed as a learning activity</a:t>
            </a:r>
          </a:p>
          <a:p>
            <a:pPr lvl="0"/>
            <a:endParaRPr lang="en-SG" sz="2600" dirty="0">
              <a:solidFill>
                <a:srgbClr val="8B784A"/>
              </a:solidFill>
            </a:endParaRPr>
          </a:p>
          <a:p>
            <a:pPr marL="514350" indent="-514350">
              <a:buAutoNum type="arabicPeriod"/>
            </a:pPr>
            <a:endParaRPr lang="en-SG" sz="2800" dirty="0">
              <a:solidFill>
                <a:srgbClr val="8B784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1717" y="260648"/>
            <a:ext cx="6727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Criteria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735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19914"/>
            <a:ext cx="2393519" cy="68380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4400" dirty="0" smtClean="0">
                <a:solidFill>
                  <a:schemeClr val="bg1"/>
                </a:solidFill>
              </a:rPr>
              <a:t>2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Quality Guidelines</a:t>
            </a:r>
            <a:endParaRPr lang="en-SG" sz="3600" dirty="0" smtClean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740" y="0"/>
            <a:ext cx="67272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n-SG" sz="2800" dirty="0">
              <a:solidFill>
                <a:srgbClr val="8B784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1268760"/>
            <a:ext cx="661975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Wingdings" charset="2"/>
              <a:buAutoNum type="arabicPlain" startAt="5"/>
            </a:pPr>
            <a:r>
              <a:rPr lang="en-SG" sz="2800" dirty="0" smtClean="0">
                <a:solidFill>
                  <a:srgbClr val="8B784A"/>
                </a:solidFill>
              </a:rPr>
              <a:t>Presented </a:t>
            </a:r>
            <a:r>
              <a:rPr lang="en-SG" sz="2800" dirty="0">
                <a:solidFill>
                  <a:srgbClr val="8B784A"/>
                </a:solidFill>
              </a:rPr>
              <a:t>by qualified individuals in the subject </a:t>
            </a:r>
            <a:r>
              <a:rPr lang="en-SG" sz="2800" dirty="0" smtClean="0">
                <a:solidFill>
                  <a:srgbClr val="8B784A"/>
                </a:solidFill>
              </a:rPr>
              <a:t>field</a:t>
            </a:r>
            <a:endParaRPr lang="en-SG" sz="2800" dirty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 startAt="5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lvl="0" indent="-514350">
              <a:buFont typeface="Wingdings" charset="2"/>
              <a:buAutoNum type="arabicPlain" startAt="5"/>
            </a:pPr>
            <a:r>
              <a:rPr lang="en-SG" sz="2800" dirty="0" smtClean="0">
                <a:solidFill>
                  <a:srgbClr val="8B784A"/>
                </a:solidFill>
              </a:rPr>
              <a:t>Be </a:t>
            </a:r>
            <a:r>
              <a:rPr lang="en-SG" sz="2800" dirty="0">
                <a:solidFill>
                  <a:srgbClr val="8B784A"/>
                </a:solidFill>
              </a:rPr>
              <a:t>registered with the </a:t>
            </a:r>
            <a:r>
              <a:rPr lang="en-SG" sz="2800" dirty="0" smtClean="0">
                <a:solidFill>
                  <a:srgbClr val="8B784A"/>
                </a:solidFill>
              </a:rPr>
              <a:t>local Board-Institute/</a:t>
            </a:r>
            <a:r>
              <a:rPr lang="en-SG" sz="2800" dirty="0">
                <a:solidFill>
                  <a:srgbClr val="8B784A"/>
                </a:solidFill>
              </a:rPr>
              <a:t>CPD Records </a:t>
            </a:r>
            <a:r>
              <a:rPr lang="en-SG" sz="2800" dirty="0" smtClean="0">
                <a:solidFill>
                  <a:srgbClr val="8B784A"/>
                </a:solidFill>
              </a:rPr>
              <a:t>Officer </a:t>
            </a:r>
            <a:r>
              <a:rPr lang="en-SG" sz="2800" dirty="0">
                <a:solidFill>
                  <a:srgbClr val="8B784A"/>
                </a:solidFill>
              </a:rPr>
              <a:t>at least two (2) months prior to the event</a:t>
            </a:r>
          </a:p>
          <a:p>
            <a:pPr marL="514350" indent="-514350">
              <a:buFont typeface="Wingdings" charset="2"/>
              <a:buAutoNum type="arabicPlain" startAt="5"/>
            </a:pPr>
            <a:endParaRPr lang="en-SG" sz="2800" dirty="0" smtClean="0">
              <a:solidFill>
                <a:srgbClr val="8B784A"/>
              </a:solidFill>
            </a:endParaRPr>
          </a:p>
          <a:p>
            <a:pPr marL="514350" indent="-514350">
              <a:buFont typeface="Wingdings" charset="2"/>
              <a:buAutoNum type="arabicPlain" startAt="5"/>
            </a:pPr>
            <a:r>
              <a:rPr lang="en-SG" sz="2800" dirty="0" smtClean="0">
                <a:solidFill>
                  <a:srgbClr val="8B784A"/>
                </a:solidFill>
              </a:rPr>
              <a:t>Be </a:t>
            </a:r>
            <a:r>
              <a:rPr lang="en-SG" sz="2800" dirty="0">
                <a:solidFill>
                  <a:srgbClr val="8B784A"/>
                </a:solidFill>
              </a:rPr>
              <a:t>reported to the </a:t>
            </a:r>
            <a:r>
              <a:rPr lang="en-SG" sz="2800" dirty="0" smtClean="0">
                <a:solidFill>
                  <a:srgbClr val="8B784A"/>
                </a:solidFill>
              </a:rPr>
              <a:t>Board-Institute/</a:t>
            </a:r>
            <a:r>
              <a:rPr lang="en-SG" sz="2800" dirty="0">
                <a:solidFill>
                  <a:srgbClr val="8B784A"/>
                </a:solidFill>
              </a:rPr>
              <a:t>CPD Records officer at least two (2) weeks after completion</a:t>
            </a:r>
            <a:r>
              <a:rPr lang="en-SG" sz="2800" dirty="0"/>
              <a:t>    </a:t>
            </a:r>
            <a:endParaRPr lang="en-SG" sz="2600" dirty="0" smtClean="0">
              <a:solidFill>
                <a:srgbClr val="8B784A"/>
              </a:solidFill>
            </a:endParaRPr>
          </a:p>
          <a:p>
            <a:endParaRPr lang="en-SG" sz="2600" dirty="0">
              <a:solidFill>
                <a:srgbClr val="8B784A"/>
              </a:solidFill>
            </a:endParaRPr>
          </a:p>
          <a:p>
            <a:pPr marL="514350" indent="-514350">
              <a:buAutoNum type="arabicPeriod"/>
            </a:pPr>
            <a:endParaRPr lang="en-SG" sz="2800" dirty="0">
              <a:solidFill>
                <a:srgbClr val="8B784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6740" y="260648"/>
            <a:ext cx="67272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600" b="1" dirty="0" smtClean="0">
                <a:solidFill>
                  <a:srgbClr val="8B784A"/>
                </a:solidFill>
              </a:rPr>
              <a:t>Criteria</a:t>
            </a:r>
            <a:endParaRPr lang="en-SG" sz="2600" b="1" dirty="0">
              <a:solidFill>
                <a:srgbClr val="8B784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11BF-FDAF-42A0-84DE-337F3898DFE3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2911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4057</TotalTime>
  <Words>806</Words>
  <Application>Microsoft Macintosh PowerPoint</Application>
  <PresentationFormat>On-screen Show (4:3)</PresentationFormat>
  <Paragraphs>176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kok way chan</cp:lastModifiedBy>
  <cp:revision>106</cp:revision>
  <dcterms:created xsi:type="dcterms:W3CDTF">2013-09-30T08:37:17Z</dcterms:created>
  <dcterms:modified xsi:type="dcterms:W3CDTF">2016-09-25T23:11:28Z</dcterms:modified>
</cp:coreProperties>
</file>