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6" r:id="rId6"/>
    <p:sldId id="259" r:id="rId7"/>
    <p:sldId id="261" r:id="rId8"/>
    <p:sldId id="262" r:id="rId9"/>
    <p:sldId id="263" r:id="rId10"/>
    <p:sldId id="264" r:id="rId11"/>
    <p:sldId id="267" r:id="rId12"/>
    <p:sldId id="268" r:id="rId13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11" autoAdjust="0"/>
    <p:restoredTop sz="94660"/>
  </p:normalViewPr>
  <p:slideViewPr>
    <p:cSldViewPr>
      <p:cViewPr varScale="1">
        <p:scale>
          <a:sx n="87" d="100"/>
          <a:sy n="87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AF9A4-DE94-43B7-8FA9-B56CDB6F79A5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5DA33-94B4-4307-8720-11D5798309B3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5DA33-94B4-4307-8720-11D5798309B3}" type="slidenum">
              <a:rPr lang="ko-KR" altLang="en-US" smtClean="0"/>
              <a:pPr/>
              <a:t>3</a:t>
            </a:fld>
            <a:endParaRPr lang="ko-KR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89646-3D54-4EAA-A2B1-03EA833AB2D0}" type="datetimeFigureOut">
              <a:rPr lang="ko-KR" altLang="en-US" smtClean="0"/>
              <a:pPr/>
              <a:t>2012-10-27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4A115-EA5D-4292-B0E3-27200E3353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467544" y="404664"/>
            <a:ext cx="8280920" cy="609616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altLang="ko-K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en-US" altLang="ko-K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altLang="ko-K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en-US" altLang="ko-K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endParaRPr kumimoji="0" lang="en-US" altLang="ko-K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4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en-US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altLang="ko-KR" sz="14400" b="1" i="0" u="none" strike="noStrike" kern="1200" cap="none" spc="3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ACSR</a:t>
            </a:r>
            <a:r>
              <a:rPr kumimoji="0" lang="en-US" sz="14400" b="1" i="0" u="none" strike="noStrike" kern="1200" cap="none" spc="3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Report</a:t>
            </a: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ko-KR" alt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altLang="ko-KR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The 33rd ARCASIA</a:t>
            </a:r>
            <a:r>
              <a:rPr kumimoji="0" lang="ko-KR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October 29 ~ November 2, 2012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Bali, Indonesia</a:t>
            </a:r>
            <a:r>
              <a:rPr kumimoji="0" lang="ko-KR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en-US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endParaRPr kumimoji="0" lang="en-US" altLang="ko-KR" sz="8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8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80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8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80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en-US" altLang="ko-K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endParaRPr kumimoji="0" lang="en-US" altLang="ko-KR" sz="8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Korea Institute of Registered Architects (KIRA)</a:t>
            </a:r>
            <a:r>
              <a:rPr kumimoji="0" lang="ko-KR" altLang="en-US" sz="8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8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ko-KR" alt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 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endParaRPr kumimoji="0" lang="ko-KR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pic>
        <p:nvPicPr>
          <p:cNvPr id="5" name="그림 4" descr="KI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3714752"/>
            <a:ext cx="470916" cy="470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620688"/>
            <a:ext cx="8197110" cy="5688632"/>
          </a:xfrm>
          <a:ln w="12700">
            <a:solidFill>
              <a:schemeClr val="bg1">
                <a:lumMod val="50000"/>
              </a:schemeClr>
            </a:solidFill>
            <a:prstDash val="sysDash"/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6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Energy saving and Green architecture 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management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- review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prevent heat loss in article 91, section 3 of enforcement </a:t>
            </a:r>
            <a:endParaRPr lang="en-US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indent="0">
              <a:buNone/>
            </a:pP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ordinance</a:t>
            </a:r>
          </a:p>
          <a:p>
            <a:pPr marL="0" indent="0">
              <a:buNone/>
            </a:pP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- certificated green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buildings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-  applied energy saving design standard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buildings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- applied energy efficiency rate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buildings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-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used 15% c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onstruction wastes and recycling buildings in framework </a:t>
            </a:r>
            <a:endParaRPr lang="en-US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- c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omplied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equipments standard of architecture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standard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-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complied hear transmission coefficient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and insulation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thickness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-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complied air seal performance standard at doors and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windows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-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installed </a:t>
            </a:r>
            <a:r>
              <a:rPr lang="en-US" altLang="ko-KR" sz="2000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vapourproof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layer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-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improvement energy efficiency in deteriorated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buildings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-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maintaining green building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certification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-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maintaining intelligent building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rate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57242" y="1428736"/>
            <a:ext cx="8086724" cy="4857784"/>
          </a:xfrm>
          <a:ln w="12700">
            <a:solidFill>
              <a:schemeClr val="bg1">
                <a:lumMod val="50000"/>
              </a:schemeClr>
            </a:solidFill>
            <a:prstDash val="sysDash"/>
          </a:ln>
        </p:spPr>
        <p:txBody>
          <a:bodyPr anchor="ctr">
            <a:normAutofit/>
          </a:bodyPr>
          <a:lstStyle/>
          <a:p>
            <a:pPr marL="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The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regulation provide criteria;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indent="-457200"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1. Selected  the inspectors  for building maintenance by the law.</a:t>
            </a:r>
          </a:p>
          <a:p>
            <a:pPr marL="0" indent="-457200">
              <a:buAutoNum type="arabicPeriod"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2. Established standard of s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ervice price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for building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maintenance. 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indent="-457200"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3. Provided maintenance checklist by items in inspection</a:t>
            </a:r>
          </a:p>
          <a:p>
            <a:pPr marL="0" indent="-457200"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4. Imposed </a:t>
            </a:r>
            <a:r>
              <a:rPr lang="en-US" sz="2000" dirty="0" smtClean="0"/>
              <a:t>charge </a:t>
            </a:r>
            <a:r>
              <a:rPr lang="en-US" sz="2000" dirty="0" smtClean="0"/>
              <a:t>for compelling the </a:t>
            </a:r>
            <a:r>
              <a:rPr lang="en-US" sz="2000" dirty="0" smtClean="0"/>
              <a:t>performance as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for </a:t>
            </a:r>
          </a:p>
          <a:p>
            <a:pPr marL="0" indent="-457200">
              <a:buNone/>
            </a:pP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non-compliance by architectural law article 79 and 80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0034" y="609881"/>
            <a:ext cx="8143932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Essential changes after revision </a:t>
            </a:r>
            <a:endParaRPr lang="en-US" altLang="ko-KR" sz="24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3143248"/>
            <a:ext cx="8143932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>
                    <a:lumMod val="50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Thank you</a:t>
            </a:r>
            <a:endParaRPr lang="en-US" altLang="ko-KR" sz="2400" b="1" dirty="0" smtClean="0">
              <a:solidFill>
                <a:schemeClr val="bg1">
                  <a:lumMod val="50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altLang="ko-KR" sz="24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algn="ctr">
              <a:buNone/>
            </a:pPr>
            <a:endParaRPr lang="en-US" altLang="ko-KR" sz="2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algn="ctr">
              <a:buNone/>
            </a:pPr>
            <a:endParaRPr lang="en-US" altLang="ko-KR" sz="24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algn="ctr">
              <a:buNone/>
            </a:pPr>
            <a:endParaRPr lang="en-US" altLang="ko-KR" sz="2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algn="ctr">
              <a:buNone/>
            </a:pP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Legalization of Building Maintenance Act </a:t>
            </a:r>
          </a:p>
          <a:p>
            <a:pPr algn="ctr">
              <a:buNone/>
            </a:pP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 Korea</a:t>
            </a:r>
            <a:endParaRPr lang="ko-KR" altLang="en-US" sz="2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2000240"/>
            <a:ext cx="8072494" cy="3786214"/>
          </a:xfrm>
          <a:ln w="12700">
            <a:solidFill>
              <a:schemeClr val="bg1">
                <a:lumMod val="50000"/>
              </a:schemeClr>
            </a:solidFill>
            <a:prstDash val="sysDash"/>
          </a:ln>
        </p:spPr>
        <p:txBody>
          <a:bodyPr anchor="ctr">
            <a:noAutofit/>
          </a:bodyPr>
          <a:lstStyle/>
          <a:p>
            <a:pPr marL="0">
              <a:lnSpc>
                <a:spcPct val="150000"/>
              </a:lnSpc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The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primary goal of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enactment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is expending buildings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life,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physically and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socially.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>
              <a:lnSpc>
                <a:spcPct val="150000"/>
              </a:lnSpc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As the architectural experts who obtain the qualifications inspect buildings regularly after building completion, it could be secure the structural safety and prevent a disaster caused by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illegal alteration of purpose of use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0">
              <a:lnSpc>
                <a:spcPct val="150000"/>
              </a:lnSpc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The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act enforced from July 18, 2012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142984"/>
            <a:ext cx="8143932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Aim of Legalization of Building Maintenance Act 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enactment</a:t>
            </a:r>
            <a:endParaRPr lang="en-US" altLang="ko-KR" sz="24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643050"/>
            <a:ext cx="8143932" cy="4666270"/>
          </a:xfrm>
          <a:ln w="12700" cmpd="sng">
            <a:solidFill>
              <a:schemeClr val="bg1">
                <a:lumMod val="50000"/>
              </a:schemeClr>
            </a:solidFill>
            <a:prstDash val="sysDash"/>
          </a:ln>
        </p:spPr>
        <p:txBody>
          <a:bodyPr anchor="t">
            <a:normAutofit/>
          </a:bodyPr>
          <a:lstStyle/>
          <a:p>
            <a:pPr marL="457200" indent="-457200">
              <a:buAutoNum type="arabicPeriod"/>
            </a:pP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Inspection 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building cases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a.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total floor area over 5000 square meter buildings of the multi-use 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  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facilities below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   - cultural, assembly facilities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   - religious facilities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   - sales facilities (retail and whole sales)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   - transportation facilities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   - medical facilities including general hospitals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   -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accommodation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b. complex buildings over 3000 square meter total floor area</a:t>
            </a:r>
          </a:p>
          <a:p>
            <a:pPr marL="457200" indent="-457200">
              <a:buNone/>
            </a:pP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c. publicly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used business buildings by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ordinance </a:t>
            </a:r>
            <a:endParaRPr lang="en-US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d. over 16 stories buildings</a:t>
            </a:r>
          </a:p>
          <a:p>
            <a:pPr>
              <a:buNone/>
            </a:pPr>
            <a:endParaRPr lang="en-US" altLang="ko-KR" sz="12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928670"/>
            <a:ext cx="8143932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Contents</a:t>
            </a:r>
            <a:r>
              <a:rPr lang="en-US" altLang="ko-KR" sz="2400" b="1" dirty="0" smtClean="0"/>
              <a:t> Legalization of Building Maintenance Act</a:t>
            </a:r>
            <a:endParaRPr lang="en-US" altLang="ko-K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071546"/>
            <a:ext cx="8229600" cy="5237774"/>
          </a:xfrm>
          <a:ln w="12700" cmpd="sng">
            <a:solidFill>
              <a:schemeClr val="bg1">
                <a:lumMod val="50000"/>
              </a:schemeClr>
            </a:solidFill>
            <a:prstDash val="sysDash"/>
          </a:ln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2. Obligor of inspection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- building owners, building superintendent or building maintenance company</a:t>
            </a:r>
          </a:p>
          <a:p>
            <a:pPr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3. Inspectors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- registered architects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- construction supervision company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- specialized institution of safety inspection </a:t>
            </a:r>
          </a:p>
          <a:p>
            <a:pPr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4. Inspection period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once in two years after ten year from building completion</a:t>
            </a:r>
          </a:p>
          <a:p>
            <a:pPr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내용 개체 틀 2"/>
          <p:cNvSpPr>
            <a:spLocks noGrp="1"/>
          </p:cNvSpPr>
          <p:nvPr>
            <p:ph idx="1"/>
          </p:nvPr>
        </p:nvSpPr>
        <p:spPr>
          <a:xfrm>
            <a:off x="467544" y="1214422"/>
            <a:ext cx="8229600" cy="5237774"/>
          </a:xfrm>
          <a:ln w="12700" cmpd="sng">
            <a:solidFill>
              <a:schemeClr val="bg1">
                <a:lumMod val="50000"/>
              </a:schemeClr>
            </a:solidFill>
            <a:prstDash val="sysDash"/>
          </a:ln>
        </p:spPr>
        <p:txBody>
          <a:bodyPr anchor="ctr">
            <a:normAutofit/>
          </a:bodyPr>
          <a:lstStyle/>
          <a:p>
            <a:pPr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0034" y="609881"/>
            <a:ext cx="8143932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Inspection procedure </a:t>
            </a:r>
          </a:p>
        </p:txBody>
      </p:sp>
      <p:grpSp>
        <p:nvGrpSpPr>
          <p:cNvPr id="50" name="그룹 49"/>
          <p:cNvGrpSpPr/>
          <p:nvPr/>
        </p:nvGrpSpPr>
        <p:grpSpPr>
          <a:xfrm>
            <a:off x="623530" y="1357298"/>
            <a:ext cx="7948998" cy="4930118"/>
            <a:chOff x="694968" y="1142984"/>
            <a:chExt cx="7948998" cy="4930118"/>
          </a:xfrm>
        </p:grpSpPr>
        <p:sp>
          <p:nvSpPr>
            <p:cNvPr id="10" name="TextBox 9"/>
            <p:cNvSpPr txBox="1"/>
            <p:nvPr/>
          </p:nvSpPr>
          <p:spPr>
            <a:xfrm>
              <a:off x="5715008" y="1700809"/>
              <a:ext cx="29192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i="1" dirty="0" smtClean="0">
                  <a:solidFill>
                    <a:schemeClr val="bg1">
                      <a:lumMod val="50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Notification </a:t>
              </a:r>
              <a:r>
                <a:rPr lang="en-US" altLang="ko-KR" i="1" dirty="0" smtClean="0">
                  <a:solidFill>
                    <a:schemeClr val="bg1">
                      <a:lumMod val="50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of Inspection building </a:t>
              </a:r>
              <a:r>
                <a:rPr lang="en-US" altLang="ko-KR" i="1" dirty="0" smtClean="0">
                  <a:solidFill>
                    <a:schemeClr val="bg1">
                      <a:lumMod val="50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cases</a:t>
              </a:r>
              <a:endParaRPr lang="ko-KR" altLang="en-US" i="1" dirty="0">
                <a:solidFill>
                  <a:schemeClr val="bg1">
                    <a:lumMod val="50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4968" y="4131238"/>
              <a:ext cx="24482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i="1" dirty="0" smtClean="0">
                  <a:solidFill>
                    <a:schemeClr val="bg1">
                      <a:lumMod val="50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Submit </a:t>
              </a:r>
              <a:r>
                <a:rPr lang="en-US" altLang="ko-KR" i="1" dirty="0" smtClean="0">
                  <a:solidFill>
                    <a:schemeClr val="bg1">
                      <a:lumMod val="50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checklist</a:t>
              </a:r>
              <a:endParaRPr lang="ko-KR" altLang="en-US" i="1" dirty="0">
                <a:solidFill>
                  <a:schemeClr val="bg1">
                    <a:lumMod val="50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56148" y="1711099"/>
              <a:ext cx="19442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i="1" dirty="0" smtClean="0">
                  <a:solidFill>
                    <a:schemeClr val="bg1">
                      <a:lumMod val="50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Report </a:t>
              </a:r>
              <a:r>
                <a:rPr lang="en-US" altLang="ko-KR" i="1" dirty="0" smtClean="0">
                  <a:solidFill>
                    <a:schemeClr val="bg1">
                      <a:lumMod val="50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of inspection result</a:t>
              </a:r>
              <a:endParaRPr lang="ko-KR" altLang="en-US" i="1" dirty="0">
                <a:solidFill>
                  <a:schemeClr val="bg1">
                    <a:lumMod val="50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500694" y="2714620"/>
              <a:ext cx="2846690" cy="1015663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Maintenance </a:t>
              </a:r>
              <a:r>
                <a:rPr lang="en-US" altLang="ko-KR" sz="2000" b="1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authority</a:t>
              </a:r>
            </a:p>
            <a:p>
              <a:pPr algn="ctr"/>
              <a:r>
                <a:rPr lang="en-US" altLang="ko-KR" sz="2000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(building owner, building superintendent) 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63822" y="1142984"/>
              <a:ext cx="2865500" cy="40011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Mayor</a:t>
              </a:r>
              <a:r>
                <a:rPr lang="en-US" altLang="ko-KR" sz="2000" b="1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, local </a:t>
              </a:r>
              <a:r>
                <a:rPr lang="en-US" altLang="ko-KR" sz="2000" b="1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governor</a:t>
              </a:r>
              <a:endParaRPr lang="ko-KR" altLang="en-US" sz="20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14414" y="4929199"/>
              <a:ext cx="2571768" cy="1143903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>
                <a:spcBef>
                  <a:spcPts val="500"/>
                </a:spcBef>
              </a:pPr>
              <a:endPara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  <a:p>
              <a:pPr algn="ctr">
                <a:spcBef>
                  <a:spcPts val="500"/>
                </a:spcBef>
              </a:pPr>
              <a:r>
                <a:rPr lang="en-US" altLang="ko-KR" sz="2000" b="1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Inspection</a:t>
              </a:r>
            </a:p>
            <a:p>
              <a:pPr algn="ctr">
                <a:spcBef>
                  <a:spcPts val="500"/>
                </a:spcBef>
              </a:pPr>
              <a:endParaRPr lang="ko-KR" altLang="en-US" sz="20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57818" y="4929198"/>
              <a:ext cx="3286148" cy="1138773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Inspector</a:t>
              </a:r>
              <a:endPara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  <a:p>
              <a:pPr algn="ctr"/>
              <a:r>
                <a:rPr lang="en-US" altLang="ko-KR" sz="1600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(registered architect</a:t>
              </a:r>
              <a:r>
                <a:rPr lang="en-US" altLang="ko-KR" sz="1600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, </a:t>
              </a:r>
              <a:r>
                <a:rPr lang="en-US" altLang="ko-KR" sz="1600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construction </a:t>
              </a:r>
              <a:r>
                <a:rPr lang="en-US" altLang="ko-KR" sz="1600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supervision company, specialized institution of safety inspection)</a:t>
              </a:r>
              <a:endParaRPr lang="ko-KR" altLang="en-US" sz="1600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72198" y="4202676"/>
              <a:ext cx="24482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i="1" dirty="0" smtClean="0">
                  <a:solidFill>
                    <a:schemeClr val="bg1">
                      <a:lumMod val="50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Request </a:t>
              </a:r>
              <a:r>
                <a:rPr lang="en-US" altLang="ko-KR" i="1" dirty="0" smtClean="0">
                  <a:solidFill>
                    <a:schemeClr val="bg1">
                      <a:lumMod val="50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of </a:t>
              </a:r>
              <a:r>
                <a:rPr lang="en-US" altLang="ko-KR" i="1" dirty="0" smtClean="0">
                  <a:solidFill>
                    <a:schemeClr val="bg1">
                      <a:lumMod val="50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inspection</a:t>
              </a:r>
              <a:endParaRPr lang="ko-KR" altLang="en-US" i="1" dirty="0">
                <a:solidFill>
                  <a:schemeClr val="bg1">
                    <a:lumMod val="50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cxnSp>
          <p:nvCxnSpPr>
            <p:cNvPr id="31" name="직선 화살표 연결선 30"/>
            <p:cNvCxnSpPr/>
            <p:nvPr/>
          </p:nvCxnSpPr>
          <p:spPr>
            <a:xfrm flipV="1">
              <a:off x="2575850" y="1757280"/>
              <a:ext cx="785818" cy="743026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725178" y="2714620"/>
              <a:ext cx="2846690" cy="1015663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Maintenance </a:t>
              </a:r>
              <a:r>
                <a:rPr lang="en-US" altLang="ko-KR" sz="2000" b="1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authority</a:t>
              </a:r>
            </a:p>
            <a:p>
              <a:pPr algn="ctr"/>
              <a:r>
                <a:rPr lang="en-US" altLang="ko-KR" sz="2000" dirty="0" smtClean="0"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(building owner, building superintendent) </a:t>
              </a:r>
            </a:p>
          </p:txBody>
        </p:sp>
        <p:cxnSp>
          <p:nvCxnSpPr>
            <p:cNvPr id="39" name="직선 화살표 연결선 38"/>
            <p:cNvCxnSpPr/>
            <p:nvPr/>
          </p:nvCxnSpPr>
          <p:spPr>
            <a:xfrm rot="10800000">
              <a:off x="5572132" y="1757280"/>
              <a:ext cx="785818" cy="743026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화살표 연결선 40"/>
            <p:cNvCxnSpPr/>
            <p:nvPr/>
          </p:nvCxnSpPr>
          <p:spPr>
            <a:xfrm rot="10800000" flipV="1">
              <a:off x="5572132" y="3929066"/>
              <a:ext cx="857256" cy="810574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화살표 연결선 42"/>
            <p:cNvCxnSpPr/>
            <p:nvPr/>
          </p:nvCxnSpPr>
          <p:spPr>
            <a:xfrm>
              <a:off x="2500298" y="3857628"/>
              <a:ext cx="932808" cy="882012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직선 화살표 연결선 44"/>
            <p:cNvCxnSpPr/>
            <p:nvPr/>
          </p:nvCxnSpPr>
          <p:spPr>
            <a:xfrm rot="10800000">
              <a:off x="4000496" y="5427675"/>
              <a:ext cx="1143008" cy="158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57242" y="1428736"/>
            <a:ext cx="8086724" cy="4857784"/>
          </a:xfrm>
          <a:ln w="12700">
            <a:solidFill>
              <a:schemeClr val="bg1">
                <a:lumMod val="50000"/>
              </a:schemeClr>
            </a:solidFill>
            <a:prstDash val="sysDash"/>
          </a:ln>
        </p:spPr>
        <p:txBody>
          <a:bodyPr anchor="ctr">
            <a:normAutofit/>
          </a:bodyPr>
          <a:lstStyle/>
          <a:p>
            <a:pPr marL="457200" indent="-457200"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457200" indent="-457200">
              <a:buNone/>
            </a:pP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1. Site</a:t>
            </a:r>
            <a:endParaRPr lang="en-US" altLang="ko-KR" sz="20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- draining of rainwater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- safety of the ground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- landscaping confirm with drawing 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457200" indent="-457200"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457200" indent="-457200">
              <a:buNone/>
            </a:pP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Height and shape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-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the building-to-land ratio </a:t>
            </a:r>
          </a:p>
          <a:p>
            <a:pPr marL="457200" indent="-457200"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 - </a:t>
            </a:r>
            <a:r>
              <a:rPr lang="en-US" sz="2000" i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floor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i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area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i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ratio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endParaRPr lang="en-US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- limit line of structure</a:t>
            </a:r>
          </a:p>
          <a:p>
            <a:pPr marL="457200" indent="-457200">
              <a:buNone/>
            </a:pP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- distance length from adjacent land</a:t>
            </a:r>
          </a:p>
          <a:p>
            <a:pPr marL="457200" indent="-457200">
              <a:buNone/>
            </a:pP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- building height (limit line of right of light, setback regulation from </a:t>
            </a:r>
          </a:p>
          <a:p>
            <a:pPr marL="457200" indent="-457200">
              <a:buNone/>
            </a:pP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  load width)</a:t>
            </a:r>
            <a:endParaRPr lang="en-US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marL="457200" indent="-457200">
              <a:buNone/>
            </a:pPr>
            <a:endParaRPr lang="en-US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609881"/>
            <a:ext cx="8143932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Inspection 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Checklist </a:t>
            </a:r>
            <a:endParaRPr lang="en-US" altLang="ko-KR" sz="24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00594"/>
          </a:xfrm>
          <a:ln w="12700">
            <a:solidFill>
              <a:schemeClr val="bg1">
                <a:lumMod val="50000"/>
              </a:schemeClr>
            </a:solidFill>
            <a:prstDash val="sysDash"/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3. 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tructural safety</a:t>
            </a:r>
            <a:endParaRPr lang="en-US" sz="20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-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inspect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of load change by building repair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-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inspect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of load change by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alteration of the purpose of use 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-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inspect of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cracks in principal structural parts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and safety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4. Fire safety (</a:t>
            </a:r>
            <a:r>
              <a:rPr 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evacuation, fire prevention)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-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inspect of fire escaping equipment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operation</a:t>
            </a:r>
            <a:endParaRPr lang="en-US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- secure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of evacuation passage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 stairs, corridor, exit,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and roof</a:t>
            </a:r>
            <a:endParaRPr lang="en-US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- conformance with original drawings in fire partition,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partition walls , </a:t>
            </a:r>
          </a:p>
          <a:p>
            <a:pPr>
              <a:buNone/>
            </a:pP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fire-resistant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construction, interior finish,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and basement maintenance.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406506"/>
            <a:ext cx="8229600" cy="4094196"/>
          </a:xfrm>
          <a:ln w="12700">
            <a:solidFill>
              <a:schemeClr val="tx1"/>
            </a:solidFill>
            <a:prstDash val="sysDash"/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5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Architectural 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design</a:t>
            </a:r>
          </a:p>
          <a:p>
            <a:pPr>
              <a:buNone/>
            </a:pP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-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air conditioning and heating system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- plumbing system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- smoke eliminating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and ventilation system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- lightning arrester equipment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endParaRPr lang="en-US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</a:t>
            </a: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- broadcast and communication equipment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-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electric equipment </a:t>
            </a:r>
          </a:p>
          <a:p>
            <a:pPr>
              <a:buNone/>
            </a:pPr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- </a:t>
            </a:r>
            <a:r>
              <a:rPr lang="en-US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elevator</a:t>
            </a:r>
            <a:endParaRPr lang="en-US" altLang="ko-KR" sz="2000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</TotalTime>
  <Words>640</Words>
  <Application>Microsoft Office PowerPoint</Application>
  <PresentationFormat>화면 슬라이드 쇼(4:3)</PresentationFormat>
  <Paragraphs>120</Paragraphs>
  <Slides>12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DOSSIER</dc:creator>
  <cp:lastModifiedBy>HS</cp:lastModifiedBy>
  <cp:revision>105</cp:revision>
  <dcterms:created xsi:type="dcterms:W3CDTF">2012-10-10T03:09:27Z</dcterms:created>
  <dcterms:modified xsi:type="dcterms:W3CDTF">2012-10-27T21:16:39Z</dcterms:modified>
</cp:coreProperties>
</file>