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9" r:id="rId2"/>
    <p:sldId id="256" r:id="rId3"/>
    <p:sldId id="257" r:id="rId4"/>
    <p:sldId id="258"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494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111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1" name="직사각형 20"/>
          <p:cNvSpPr/>
          <p:nvPr/>
        </p:nvSpPr>
        <p:spPr>
          <a:xfrm>
            <a:off x="428596" y="6"/>
            <a:ext cx="8286808"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ctrTitle"/>
          </p:nvPr>
        </p:nvSpPr>
        <p:spPr>
          <a:xfrm>
            <a:off x="714348" y="2143116"/>
            <a:ext cx="7643866" cy="1500198"/>
          </a:xfrm>
        </p:spPr>
        <p:txBody>
          <a:bodyPr anchor="ctr"/>
          <a:lstStyle>
            <a:lvl1pPr algn="ctr">
              <a:defRPr>
                <a:solidFill>
                  <a:schemeClr val="tx1"/>
                </a:solidFill>
              </a:defRPr>
            </a:lvl1pPr>
          </a:lstStyle>
          <a:p>
            <a:r>
              <a:rPr kumimoji="0" lang="ko-KR" altLang="en-US" smtClean="0"/>
              <a:t>마스터 제목 스타일 편집</a:t>
            </a:r>
            <a:endParaRPr kumimoji="0" lang="en-US"/>
          </a:p>
        </p:txBody>
      </p:sp>
      <p:sp>
        <p:nvSpPr>
          <p:cNvPr id="3" name="부제목 2"/>
          <p:cNvSpPr>
            <a:spLocks noGrp="1"/>
          </p:cNvSpPr>
          <p:nvPr>
            <p:ph type="subTitle" idx="1"/>
          </p:nvPr>
        </p:nvSpPr>
        <p:spPr>
          <a:xfrm>
            <a:off x="785786" y="3786190"/>
            <a:ext cx="7500990" cy="857256"/>
          </a:xfrm>
        </p:spPr>
        <p:txBody>
          <a:bodyPr anchor="t"/>
          <a:lstStyle>
            <a:lvl1pPr marL="0" indent="0" algn="ctr">
              <a:buNone/>
              <a:defRPr sz="2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ko-KR" altLang="en-US" smtClean="0"/>
              <a:t>마스터 부제목 스타일 편집</a:t>
            </a:r>
            <a:endParaRPr kumimoji="0" lang="en-US"/>
          </a:p>
        </p:txBody>
      </p:sp>
      <p:sp>
        <p:nvSpPr>
          <p:cNvPr id="4" name="날짜 개체 틀 3"/>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CDAD22A-2D69-4A96-9524-CAF82CB0F4B7}"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1143000"/>
          </a:xfrm>
        </p:spPr>
        <p:txBody>
          <a:bodyPr anchor="b"/>
          <a:lstStyle>
            <a:lvl1pPr>
              <a:defRPr b="0"/>
            </a:lvl1p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1500175"/>
            <a:ext cx="8229600" cy="4625989"/>
          </a:xfrm>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CDAD22A-2D69-4A96-9524-CAF82CB0F4B7}" type="slidenum">
              <a:rPr lang="ko-KR" altLang="en-US" smtClean="0"/>
              <a:pPr/>
              <a:t>‹#›</a:t>
            </a:fld>
            <a:endParaRPr lang="ko-KR" altLang="en-US"/>
          </a:p>
        </p:txBody>
      </p:sp>
      <p:cxnSp>
        <p:nvCxnSpPr>
          <p:cNvPr id="8" name="직선 연결선 7"/>
          <p:cNvCxnSpPr/>
          <p:nvPr/>
        </p:nvCxnSpPr>
        <p:spPr>
          <a:xfrm>
            <a:off x="455646" y="1428736"/>
            <a:ext cx="8215370" cy="1588"/>
          </a:xfrm>
          <a:prstGeom prst="line">
            <a:avLst/>
          </a:prstGeom>
          <a:noFill/>
          <a:ln w="28575" cap="sq" cmpd="sng" algn="ctr">
            <a:solidFill>
              <a:srgbClr val="E49458"/>
            </a:solidFill>
            <a:prstDash val="solid"/>
          </a:ln>
          <a:effectLst>
            <a:outerShdw blurRad="12700" dir="5400000" algn="tl">
              <a:srgbClr val="EBE9ED">
                <a:alpha val="27450"/>
              </a:srgbClr>
            </a:outerShdw>
          </a:effectLst>
          <a:scene3d>
            <a:camera prst="orthographicFront" fov="0">
              <a:rot lat="0" lon="0" rev="0"/>
            </a:camera>
            <a:lightRig rig="soft" dir="t">
              <a:rot lat="0" lon="0" rev="19200000"/>
            </a:lightRig>
          </a:scene3d>
          <a:sp3d prstMaterial="matte">
            <a:bevelT h="88900"/>
            <a:contourClr>
              <a:srgbClr val="E49458">
                <a:tint val="100000"/>
                <a:shade val="100000"/>
                <a:hueMod val="100000"/>
                <a:satMod val="100000"/>
              </a:srgbClr>
            </a:contourClr>
          </a:sp3d>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7" name="직사각형 6"/>
          <p:cNvSpPr/>
          <p:nvPr/>
        </p:nvSpPr>
        <p:spPr>
          <a:xfrm>
            <a:off x="7643834" y="-15949"/>
            <a:ext cx="1500166"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세로 제목 1"/>
          <p:cNvSpPr>
            <a:spLocks noGrp="1"/>
          </p:cNvSpPr>
          <p:nvPr>
            <p:ph type="title" orient="vert"/>
          </p:nvPr>
        </p:nvSpPr>
        <p:spPr>
          <a:xfrm>
            <a:off x="7643834" y="285728"/>
            <a:ext cx="1214446" cy="6286546"/>
          </a:xfrm>
          <a:noFill/>
        </p:spPr>
        <p:txBody>
          <a:bodyPr vert="eaVert" anchor="b"/>
          <a:lstStyle>
            <a:lvl1pPr algn="ctr">
              <a:defRPr b="0"/>
            </a:lvl1p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571481"/>
            <a:ext cx="7115196" cy="5715044"/>
          </a:xfrm>
        </p:spPr>
        <p:txBody>
          <a:bodyPr vert="eaVert"/>
          <a:lstStyle>
            <a:lvl1pPr>
              <a:defRPr sz="2800"/>
            </a:lvl1pPr>
            <a:lvl2pPr>
              <a:defRPr sz="2400"/>
            </a:lvl2pPr>
            <a:lvl3pPr>
              <a:defRPr sz="2000"/>
            </a:lvl3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CDAD22A-2D69-4A96-9524-CAF82CB0F4B7}"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11" name="직사각형 10"/>
          <p:cNvSpPr/>
          <p:nvPr/>
        </p:nvSpPr>
        <p:spPr>
          <a:xfrm>
            <a:off x="0" y="1"/>
            <a:ext cx="285720" cy="6858000"/>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3" name="내용 개체 틀 2"/>
          <p:cNvSpPr>
            <a:spLocks noGrp="1"/>
          </p:cNvSpPr>
          <p:nvPr>
            <p:ph idx="1"/>
          </p:nvPr>
        </p:nvSpPr>
        <p:spPr/>
        <p:txBody>
          <a:bodyPr/>
          <a:lstStyle>
            <a:lvl1pPr>
              <a:buSzPct val="70000"/>
              <a:buFont typeface="Wingdings"/>
              <a:buChar char=""/>
              <a:defRPr/>
            </a:lvl1pPr>
            <a:lvl2pPr>
              <a:buSzPct val="120000"/>
              <a:defRPr/>
            </a:lvl2pPr>
            <a:lvl3pPr>
              <a:buSzPct val="120000"/>
              <a:defRPr/>
            </a:lvl3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CDAD22A-2D69-4A96-9524-CAF82CB0F4B7}" type="slidenum">
              <a:rPr lang="ko-KR" altLang="en-US" smtClean="0"/>
              <a:pPr/>
              <a:t>‹#›</a:t>
            </a:fld>
            <a:endParaRPr lang="ko-KR" altLang="en-US"/>
          </a:p>
        </p:txBody>
      </p:sp>
      <p:sp>
        <p:nvSpPr>
          <p:cNvPr id="2" name="제목 1"/>
          <p:cNvSpPr>
            <a:spLocks noGrp="1"/>
          </p:cNvSpPr>
          <p:nvPr>
            <p:ph type="title"/>
          </p:nvPr>
        </p:nvSpPr>
        <p:spPr>
          <a:xfrm>
            <a:off x="303475" y="285728"/>
            <a:ext cx="8554805" cy="939784"/>
          </a:xfrm>
        </p:spPr>
        <p:txBody>
          <a:bodyPr/>
          <a:lstStyle>
            <a:lvl1pPr>
              <a:defRPr b="0"/>
            </a:lvl1pPr>
          </a:lstStyle>
          <a:p>
            <a:r>
              <a:rPr kumimoji="0" lang="ko-KR" altLang="en-US" smtClean="0"/>
              <a:t>마스터 제목 스타일 편집</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9" name="직사각형 8"/>
          <p:cNvSpPr/>
          <p:nvPr/>
        </p:nvSpPr>
        <p:spPr>
          <a:xfrm>
            <a:off x="0" y="9"/>
            <a:ext cx="456478" cy="6857999"/>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a:xfrm>
            <a:off x="500034" y="3071810"/>
            <a:ext cx="7715304" cy="1504952"/>
          </a:xfrm>
        </p:spPr>
        <p:txBody>
          <a:bodyPr anchor="ctr"/>
          <a:lstStyle>
            <a:lvl1pPr algn="l">
              <a:defRPr sz="4000" b="0" cap="all">
                <a:effectLst>
                  <a:outerShdw blurRad="44450" dist="25400" dir="2700000" algn="tl" rotWithShape="0">
                    <a:schemeClr val="bg1">
                      <a:alpha val="51000"/>
                    </a:schemeClr>
                  </a:outerShdw>
                </a:effectLst>
              </a:defRPr>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500034" y="4500570"/>
            <a:ext cx="7715304" cy="1643064"/>
          </a:xfrm>
        </p:spPr>
        <p:txBody>
          <a:bodyPr anchor="t"/>
          <a:lstStyle>
            <a:lvl1pPr marL="0" indent="0">
              <a:buNone/>
              <a:defRPr sz="20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CDAD22A-2D69-4A96-9524-CAF82CB0F4B7}" type="slidenum">
              <a:rPr lang="ko-KR" altLang="en-US" smtClean="0"/>
              <a:pPr/>
              <a:t>‹#›</a:t>
            </a:fld>
            <a:endParaRPr lang="ko-KR" altLang="en-US"/>
          </a:p>
        </p:txBody>
      </p:sp>
      <p:cxnSp>
        <p:nvCxnSpPr>
          <p:cNvPr id="16" name="직선 연결선 15"/>
          <p:cNvCxnSpPr/>
          <p:nvPr/>
        </p:nvCxnSpPr>
        <p:spPr>
          <a:xfrm>
            <a:off x="500034" y="4429132"/>
            <a:ext cx="7715304" cy="1588"/>
          </a:xfrm>
          <a:prstGeom prst="line">
            <a:avLst/>
          </a:prstGeom>
        </p:spPr>
        <p:style>
          <a:lnRef idx="3">
            <a:schemeClr val="accent1"/>
          </a:lnRef>
          <a:fillRef idx="0">
            <a:schemeClr val="accent1"/>
          </a:fillRef>
          <a:effectRef idx="2">
            <a:schemeClr val="accent1"/>
          </a:effectRef>
          <a:fontRef idx="minor">
            <a:schemeClr val="tx1"/>
          </a:fontRef>
        </p:style>
      </p:cxnSp>
      <p:sp>
        <p:nvSpPr>
          <p:cNvPr id="8" name="날짜 개체 틀 7"/>
          <p:cNvSpPr>
            <a:spLocks noGrp="1"/>
          </p:cNvSpPr>
          <p:nvPr>
            <p:ph type="dt" sz="half" idx="13"/>
          </p:nvPr>
        </p:nvSpPr>
        <p:spPr/>
        <p:txBody>
          <a:bodyPr/>
          <a:lstStyle/>
          <a:p>
            <a:fld id="{CFADC88A-1572-4319-8FBC-C68AC0B456DE}" type="datetimeFigureOut">
              <a:rPr lang="ko-KR" altLang="en-US" smtClean="0"/>
              <a:pPr/>
              <a:t>2011-08-14</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8" name="직사각형 7"/>
          <p:cNvSpPr/>
          <p:nvPr/>
        </p:nvSpPr>
        <p:spPr>
          <a:xfrm>
            <a:off x="0" y="285728"/>
            <a:ext cx="9144032" cy="1143010"/>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p:txBody>
          <a:bodyPr/>
          <a:lstStyle>
            <a:lvl1pPr>
              <a:defRPr b="0"/>
            </a:lvl1pPr>
          </a:lstStyle>
          <a:p>
            <a:r>
              <a:rPr kumimoji="0" lang="ko-KR" altLang="en-US" smtClean="0"/>
              <a:t>마스터 제목 스타일 편집</a:t>
            </a:r>
            <a:endParaRPr kumimoji="0" lang="en-US"/>
          </a:p>
        </p:txBody>
      </p:sp>
      <p:sp>
        <p:nvSpPr>
          <p:cNvPr id="3" name="내용 개체 틀 2"/>
          <p:cNvSpPr>
            <a:spLocks noGrp="1"/>
          </p:cNvSpPr>
          <p:nvPr>
            <p:ph sz="half" idx="1"/>
          </p:nvPr>
        </p:nvSpPr>
        <p:spPr bwMode="invGray">
          <a:xfrm>
            <a:off x="785782" y="1643050"/>
            <a:ext cx="3786218" cy="4429156"/>
          </a:xfrm>
          <a:prstGeom prst="roundRect">
            <a:avLst>
              <a:gd name="adj" fmla="val 5345"/>
            </a:avLst>
          </a:prstGeom>
          <a:solidFill>
            <a:schemeClr val="tx2">
              <a:tint val="50000"/>
              <a:alpha val="50000"/>
            </a:schemeClr>
          </a:solidFill>
          <a:effectLst/>
          <a:scene3d>
            <a:camera prst="orthographicFront"/>
            <a:lightRig rig="threePt" dir="t"/>
          </a:scene3d>
          <a:sp3d contourW="12700">
            <a:bevelT/>
            <a:contourClr>
              <a:schemeClr val="bg2"/>
            </a:contourClr>
          </a:sp3d>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bwMode="invGray">
          <a:xfrm>
            <a:off x="4714876" y="1643050"/>
            <a:ext cx="3785616" cy="4429156"/>
          </a:xfrm>
          <a:prstGeom prst="roundRect">
            <a:avLst>
              <a:gd name="adj" fmla="val 6980"/>
            </a:avLst>
          </a:prstGeom>
          <a:solidFill>
            <a:schemeClr val="tx2">
              <a:tint val="75000"/>
              <a:alpha val="50000"/>
            </a:schemeClr>
          </a:solidFill>
          <a:effectLst/>
          <a:scene3d>
            <a:camera prst="orthographicFront"/>
            <a:lightRig rig="threePt" dir="t"/>
          </a:scene3d>
          <a:sp3d contourW="12700">
            <a:bevelT/>
            <a:contourClr>
              <a:schemeClr val="bg2"/>
            </a:contourClr>
          </a:sp3d>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DCDAD22A-2D69-4A96-9524-CAF82CB0F4B7}"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b="0"/>
            </a:lvl1pPr>
          </a:lstStyle>
          <a:p>
            <a:r>
              <a:rPr kumimoji="0" lang="ko-KR" altLang="en-US" smtClean="0"/>
              <a:t>마스터 제목 스타일 편집</a:t>
            </a:r>
            <a:endParaRPr kumimoji="0" lang="en-US"/>
          </a:p>
        </p:txBody>
      </p:sp>
      <p:sp>
        <p:nvSpPr>
          <p:cNvPr id="7" name="날짜 개체 틀 6"/>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DCDAD22A-2D69-4A96-9524-CAF82CB0F4B7}" type="slidenum">
              <a:rPr lang="ko-KR" altLang="en-US" smtClean="0"/>
              <a:pPr/>
              <a:t>‹#›</a:t>
            </a:fld>
            <a:endParaRPr lang="ko-KR" altLang="en-US"/>
          </a:p>
        </p:txBody>
      </p:sp>
      <p:sp>
        <p:nvSpPr>
          <p:cNvPr id="10" name="내용 개체 틀 9"/>
          <p:cNvSpPr>
            <a:spLocks noGrp="1"/>
          </p:cNvSpPr>
          <p:nvPr>
            <p:ph sz="half" idx="2"/>
          </p:nvPr>
        </p:nvSpPr>
        <p:spPr bwMode="invGray">
          <a:xfrm>
            <a:off x="500038" y="1500174"/>
            <a:ext cx="4000529" cy="3786214"/>
          </a:xfrm>
          <a:prstGeom prst="roundRect">
            <a:avLst>
              <a:gd name="adj" fmla="val 5345"/>
            </a:avLst>
          </a:prstGeom>
          <a:gradFill flip="none" rotWithShape="1">
            <a:gsLst>
              <a:gs pos="0">
                <a:schemeClr val="accent1">
                  <a:shade val="75000"/>
                  <a:alpha val="50000"/>
                </a:schemeClr>
              </a:gs>
              <a:gs pos="100000">
                <a:schemeClr val="accent1">
                  <a:shade val="75000"/>
                  <a:tint val="20000"/>
                  <a:alpha val="50000"/>
                </a:schemeClr>
              </a:gs>
            </a:gsLst>
            <a:lin ang="13500000" scaled="1"/>
            <a:tileRect/>
          </a:gradFill>
          <a:effectLst/>
          <a:scene3d>
            <a:camera prst="orthographicFront"/>
            <a:lightRig rig="glow" dir="t">
              <a:rot lat="0" lon="0" rev="4800000"/>
            </a:lightRig>
          </a:scene3d>
          <a:sp3d extrusionH="12700" contourW="12700" prstMaterial="powder">
            <a:bevelT h="12700"/>
            <a:bevelB h="50800"/>
            <a:contourClr>
              <a:schemeClr val="bg2"/>
            </a:contourClr>
          </a:sp3d>
        </p:spPr>
        <p:txBody>
          <a:bodyPr/>
          <a:lstStyle>
            <a:lvl1pPr>
              <a:defRPr sz="2800">
                <a:solidFill>
                  <a:schemeClr val="tx1">
                    <a:tint val="9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3" name="텍스트 개체 틀 2"/>
          <p:cNvSpPr>
            <a:spLocks noGrp="1"/>
          </p:cNvSpPr>
          <p:nvPr>
            <p:ph type="body" idx="1"/>
          </p:nvPr>
        </p:nvSpPr>
        <p:spPr bwMode="ltGray">
          <a:xfrm>
            <a:off x="500038" y="5429264"/>
            <a:ext cx="4005072" cy="714380"/>
          </a:xfrm>
          <a:prstGeom prst="roundRect">
            <a:avLst>
              <a:gd name="adj" fmla="val 16667"/>
            </a:avLst>
          </a:prstGeom>
          <a:noFill/>
          <a:ln>
            <a:noFill/>
          </a:ln>
          <a:effectLst/>
        </p:spPr>
        <p:txBody>
          <a:bodyPr anchor="ctr"/>
          <a:lstStyle>
            <a:lvl1pPr marL="0" indent="0" algn="ctr">
              <a:buNone/>
              <a:defRPr sz="2400" b="0">
                <a:solidFill>
                  <a:schemeClr val="tx1"/>
                </a:solidFill>
              </a:defRPr>
            </a:lvl1pPr>
            <a:lvl2pPr marL="457200" indent="0" algn="ctr">
              <a:buNone/>
              <a:defRPr sz="2000" b="0">
                <a:solidFill>
                  <a:schemeClr val="tx1"/>
                </a:solidFill>
              </a:defRPr>
            </a:lvl2pPr>
            <a:lvl3pPr marL="914400" indent="0" algn="ctr">
              <a:buNone/>
              <a:defRPr sz="1800" b="0">
                <a:solidFill>
                  <a:schemeClr val="tx1"/>
                </a:solidFill>
              </a:defRPr>
            </a:lvl3pPr>
            <a:lvl4pPr marL="1371600" indent="0" algn="ctr">
              <a:buNone/>
              <a:defRPr sz="1600" b="0">
                <a:solidFill>
                  <a:schemeClr val="tx1"/>
                </a:solidFill>
              </a:defRPr>
            </a:lvl4pPr>
            <a:lvl5pPr marL="1828800" indent="0" algn="ctr">
              <a:buNone/>
              <a:defRPr sz="1600" b="0">
                <a:solidFill>
                  <a:schemeClr val="tx1"/>
                </a:solidFill>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ko-KR" altLang="en-US" smtClean="0"/>
              <a:t>마스터 텍스트 스타일을 편집합니다</a:t>
            </a:r>
          </a:p>
        </p:txBody>
      </p:sp>
      <p:sp>
        <p:nvSpPr>
          <p:cNvPr id="12" name="내용 개체 틀 11"/>
          <p:cNvSpPr>
            <a:spLocks noGrp="1"/>
          </p:cNvSpPr>
          <p:nvPr>
            <p:ph sz="half" idx="4"/>
          </p:nvPr>
        </p:nvSpPr>
        <p:spPr bwMode="invGray">
          <a:xfrm>
            <a:off x="4716932" y="1500174"/>
            <a:ext cx="4000529" cy="3786214"/>
          </a:xfrm>
          <a:prstGeom prst="roundRect">
            <a:avLst>
              <a:gd name="adj" fmla="val 5345"/>
            </a:avLst>
          </a:prstGeom>
          <a:gradFill flip="none" rotWithShape="1">
            <a:gsLst>
              <a:gs pos="0">
                <a:schemeClr val="accent2">
                  <a:shade val="75000"/>
                  <a:alpha val="50000"/>
                </a:schemeClr>
              </a:gs>
              <a:gs pos="100000">
                <a:schemeClr val="accent2">
                  <a:tint val="20000"/>
                  <a:alpha val="50000"/>
                </a:schemeClr>
              </a:gs>
            </a:gsLst>
            <a:lin ang="13500000" scaled="1"/>
            <a:tileRect/>
          </a:gradFill>
          <a:effectLst/>
          <a:scene3d>
            <a:camera prst="orthographicFront"/>
            <a:lightRig rig="glow" dir="t">
              <a:rot lat="0" lon="0" rev="4800000"/>
            </a:lightRig>
          </a:scene3d>
          <a:sp3d extrusionH="12700" contourW="12700" prstMaterial="powder">
            <a:bevelT h="12700"/>
            <a:bevelB h="50800"/>
            <a:contourClr>
              <a:schemeClr val="bg2"/>
            </a:contourClr>
          </a:sp3d>
        </p:spPr>
        <p:txBody>
          <a:bodyPr/>
          <a:lstStyle>
            <a:lvl1pPr>
              <a:defRPr sz="2800">
                <a:solidFill>
                  <a:schemeClr val="tx1">
                    <a:tint val="9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텍스트 개체 틀 4"/>
          <p:cNvSpPr>
            <a:spLocks noGrp="1"/>
          </p:cNvSpPr>
          <p:nvPr>
            <p:ph type="body" sz="quarter" idx="3"/>
          </p:nvPr>
        </p:nvSpPr>
        <p:spPr bwMode="ltGray">
          <a:xfrm>
            <a:off x="4714876" y="5429264"/>
            <a:ext cx="4000528" cy="714380"/>
          </a:xfrm>
          <a:prstGeom prst="roundRect">
            <a:avLst>
              <a:gd name="adj" fmla="val 16667"/>
            </a:avLst>
          </a:prstGeom>
          <a:noFill/>
          <a:ln>
            <a:noFill/>
          </a:ln>
          <a:effectLst/>
        </p:spPr>
        <p:txBody>
          <a:bodyPr anchor="ctr"/>
          <a:lstStyle>
            <a:lvl1pPr marL="0" indent="0" algn="ctr">
              <a:buNone/>
              <a:defRPr sz="2400" b="0">
                <a:solidFill>
                  <a:schemeClr val="tx1"/>
                </a:solidFill>
              </a:defRPr>
            </a:lvl1pPr>
            <a:lvl2pPr marL="457200" indent="0" algn="ctr">
              <a:buNone/>
              <a:defRPr sz="2000" b="0">
                <a:solidFill>
                  <a:schemeClr val="tx1"/>
                </a:solidFill>
              </a:defRPr>
            </a:lvl2pPr>
            <a:lvl3pPr marL="914400" indent="0" algn="ctr">
              <a:buNone/>
              <a:defRPr sz="1800" b="0">
                <a:solidFill>
                  <a:schemeClr val="tx1"/>
                </a:solidFill>
              </a:defRPr>
            </a:lvl3pPr>
            <a:lvl4pPr marL="1371600" indent="0" algn="ctr">
              <a:buNone/>
              <a:defRPr sz="1600" b="0">
                <a:solidFill>
                  <a:schemeClr val="tx1"/>
                </a:solidFill>
              </a:defRPr>
            </a:lvl4pPr>
            <a:lvl5pPr marL="1828800" indent="0" algn="ctr">
              <a:buNone/>
              <a:defRPr sz="1600" b="0">
                <a:solidFill>
                  <a:schemeClr val="tx1"/>
                </a:solidFill>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ko-KR" altLang="en-US" smtClean="0"/>
              <a:t>마스터 텍스트 스타일을 편집합니다</a:t>
            </a:r>
          </a:p>
        </p:txBody>
      </p:sp>
      <p:sp>
        <p:nvSpPr>
          <p:cNvPr id="11" name="직사각형 10"/>
          <p:cNvSpPr/>
          <p:nvPr/>
        </p:nvSpPr>
        <p:spPr>
          <a:xfrm>
            <a:off x="0" y="4"/>
            <a:ext cx="285720"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13" name="직사각형 12"/>
          <p:cNvSpPr/>
          <p:nvPr/>
        </p:nvSpPr>
        <p:spPr>
          <a:xfrm>
            <a:off x="8859915" y="4"/>
            <a:ext cx="285720"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6" name="직사각형 5"/>
          <p:cNvSpPr/>
          <p:nvPr/>
        </p:nvSpPr>
        <p:spPr>
          <a:xfrm>
            <a:off x="428596" y="6"/>
            <a:ext cx="8286808"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a:xfrm>
            <a:off x="500034" y="428604"/>
            <a:ext cx="8186766" cy="1143000"/>
          </a:xfrm>
        </p:spPr>
        <p:txBody>
          <a:bodyPr/>
          <a:lstStyle>
            <a:lvl1pPr algn="l">
              <a:defRPr b="0"/>
            </a:lvl1pPr>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DCDAD22A-2D69-4A96-9524-CAF82CB0F4B7}"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DCDAD22A-2D69-4A96-9524-CAF82CB0F4B7}"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12" name="직사각형 11"/>
          <p:cNvSpPr/>
          <p:nvPr/>
        </p:nvSpPr>
        <p:spPr bwMode="invGray">
          <a:xfrm>
            <a:off x="285720" y="263808"/>
            <a:ext cx="8858280" cy="664862"/>
          </a:xfrm>
          <a:prstGeom prst="rect">
            <a:avLst/>
          </a:prstGeom>
          <a:solidFill>
            <a:schemeClr val="tx1">
              <a:tint val="95000"/>
              <a:alpha val="69804"/>
            </a:scheme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bwMode="invGray">
          <a:xfrm>
            <a:off x="500034" y="285728"/>
            <a:ext cx="8143932" cy="642942"/>
          </a:xfrm>
          <a:noFill/>
        </p:spPr>
        <p:txBody>
          <a:bodyPr anchor="b">
            <a:noAutofit/>
          </a:bodyPr>
          <a:lstStyle>
            <a:lvl1pPr algn="l">
              <a:defRPr sz="2800" b="1">
                <a:ln w="9525" cmpd="sng">
                  <a:noFill/>
                </a:ln>
                <a:solidFill>
                  <a:schemeClr val="bg1"/>
                </a:solidFill>
                <a:effectLst>
                  <a:outerShdw blurRad="44450" dist="25400" dir="2700000" algn="tl" rotWithShape="0">
                    <a:schemeClr val="tx1">
                      <a:alpha val="51000"/>
                    </a:schemeClr>
                  </a:outerShdw>
                </a:effectLst>
              </a:defRPr>
            </a:lvl1pPr>
          </a:lstStyle>
          <a:p>
            <a:r>
              <a:rPr kumimoji="0" lang="ko-KR" altLang="en-US" smtClean="0"/>
              <a:t>마스터 제목 스타일 편집</a:t>
            </a:r>
            <a:endParaRPr kumimoji="0" lang="en-US"/>
          </a:p>
        </p:txBody>
      </p:sp>
      <p:sp>
        <p:nvSpPr>
          <p:cNvPr id="4" name="텍스트 개체 틀 3"/>
          <p:cNvSpPr>
            <a:spLocks noGrp="1"/>
          </p:cNvSpPr>
          <p:nvPr>
            <p:ph type="body" sz="half" idx="2"/>
          </p:nvPr>
        </p:nvSpPr>
        <p:spPr>
          <a:xfrm>
            <a:off x="500034" y="1006230"/>
            <a:ext cx="2214578" cy="5351729"/>
          </a:xfrm>
        </p:spPr>
        <p:txBody>
          <a:bodyPr/>
          <a:lstStyle>
            <a:lvl1pPr marL="0" indent="0">
              <a:buNone/>
              <a:defRPr sz="1600"/>
            </a:lvl1pPr>
            <a:lvl2pPr marL="457200" indent="0">
              <a:buNone/>
              <a:defRPr sz="14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DCDAD22A-2D69-4A96-9524-CAF82CB0F4B7}" type="slidenum">
              <a:rPr lang="ko-KR" altLang="en-US" smtClean="0"/>
              <a:pPr/>
              <a:t>‹#›</a:t>
            </a:fld>
            <a:endParaRPr lang="ko-KR" altLang="en-US"/>
          </a:p>
        </p:txBody>
      </p:sp>
      <p:sp>
        <p:nvSpPr>
          <p:cNvPr id="15" name="내용 개체 틀 14"/>
          <p:cNvSpPr>
            <a:spLocks noGrp="1"/>
          </p:cNvSpPr>
          <p:nvPr>
            <p:ph sz="quarter" idx="1"/>
          </p:nvPr>
        </p:nvSpPr>
        <p:spPr>
          <a:xfrm>
            <a:off x="2786064" y="1000108"/>
            <a:ext cx="5857875" cy="5357830"/>
          </a:xfrm>
        </p:spPr>
        <p:txBody>
          <a:bodyPr/>
          <a:lstStyle>
            <a:lvl1pPr>
              <a:defRPr sz="2800"/>
            </a:lvl1pPr>
            <a:lvl2pPr>
              <a:defRPr sz="2600"/>
            </a:lvl2pPr>
            <a:lvl3pPr>
              <a:defRPr sz="2400"/>
            </a:lvl3pPr>
            <a:lvl4pPr>
              <a:defRPr sz="2000"/>
            </a:lvl4pPr>
            <a:lvl5pPr>
              <a:defRPr sz="18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9" name="직사각형 8"/>
          <p:cNvSpPr/>
          <p:nvPr/>
        </p:nvSpPr>
        <p:spPr>
          <a:xfrm>
            <a:off x="0" y="4"/>
            <a:ext cx="285720"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9" name="직사각형 8"/>
          <p:cNvSpPr/>
          <p:nvPr/>
        </p:nvSpPr>
        <p:spPr>
          <a:xfrm>
            <a:off x="0" y="3571876"/>
            <a:ext cx="9144000" cy="3286126"/>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a:xfrm>
            <a:off x="500034" y="3571876"/>
            <a:ext cx="3286148" cy="1138242"/>
          </a:xfrm>
        </p:spPr>
        <p:txBody>
          <a:bodyPr anchor="b"/>
          <a:lstStyle>
            <a:lvl1pPr algn="l">
              <a:defRPr sz="2000" b="1"/>
            </a:lvl1pPr>
          </a:lstStyle>
          <a:p>
            <a:r>
              <a:rPr kumimoji="0" lang="ko-KR" altLang="en-US" smtClean="0"/>
              <a:t>마스터 제목 스타일 편집</a:t>
            </a:r>
            <a:endParaRPr kumimoji="0" lang="en-US"/>
          </a:p>
        </p:txBody>
      </p:sp>
      <p:sp>
        <p:nvSpPr>
          <p:cNvPr id="4" name="텍스트 개체 틀 3"/>
          <p:cNvSpPr>
            <a:spLocks noGrp="1"/>
          </p:cNvSpPr>
          <p:nvPr>
            <p:ph type="body" sz="half" idx="2"/>
          </p:nvPr>
        </p:nvSpPr>
        <p:spPr>
          <a:xfrm>
            <a:off x="500034" y="4714884"/>
            <a:ext cx="3286148" cy="1143008"/>
          </a:xfrm>
        </p:spPr>
        <p:txBody>
          <a:bodyPr/>
          <a:lstStyle>
            <a:lvl1pPr marL="0" indent="0">
              <a:buNone/>
              <a:defRPr sz="1600"/>
            </a:lvl1pPr>
            <a:lvl2pPr marL="457200" indent="0">
              <a:buNone/>
              <a:defRPr sz="1400"/>
            </a:lvl2pPr>
            <a:lvl3pPr marL="914400" indent="0">
              <a:buNone/>
              <a:defRPr sz="1400"/>
            </a:lvl3pPr>
            <a:lvl4pPr marL="1371600" indent="0">
              <a:buNone/>
              <a:defRPr sz="1200"/>
            </a:lvl4pPr>
            <a:lvl5pPr marL="1828800" indent="0">
              <a:buNone/>
              <a:defRPr sz="12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CFADC88A-1572-4319-8FBC-C68AC0B456DE}" type="datetimeFigureOut">
              <a:rPr lang="ko-KR" altLang="en-US" smtClean="0"/>
              <a:pPr/>
              <a:t>2011-08-14</a:t>
            </a:fld>
            <a:endParaRPr lang="ko-KR" altLang="en-US"/>
          </a:p>
        </p:txBody>
      </p:sp>
      <p:sp>
        <p:nvSpPr>
          <p:cNvPr id="6" name="바닥글 개체 틀 5"/>
          <p:cNvSpPr>
            <a:spLocks noGrp="1"/>
          </p:cNvSpPr>
          <p:nvPr>
            <p:ph type="ftr" sz="quarter" idx="11"/>
          </p:nvPr>
        </p:nvSpPr>
        <p:spPr>
          <a:xfrm>
            <a:off x="3124200" y="6572272"/>
            <a:ext cx="2895600" cy="297750"/>
          </a:xfrm>
        </p:spPr>
        <p:txBody>
          <a:bodyPr/>
          <a:lstStyle/>
          <a:p>
            <a:endParaRPr lang="ko-KR" altLang="en-US"/>
          </a:p>
        </p:txBody>
      </p:sp>
      <p:sp>
        <p:nvSpPr>
          <p:cNvPr id="7" name="슬라이드 번호 개체 틀 6"/>
          <p:cNvSpPr>
            <a:spLocks noGrp="1"/>
          </p:cNvSpPr>
          <p:nvPr>
            <p:ph type="sldNum" sz="quarter" idx="12"/>
          </p:nvPr>
        </p:nvSpPr>
        <p:spPr/>
        <p:txBody>
          <a:bodyPr/>
          <a:lstStyle/>
          <a:p>
            <a:fld id="{DCDAD22A-2D69-4A96-9524-CAF82CB0F4B7}" type="slidenum">
              <a:rPr lang="ko-KR" altLang="en-US" smtClean="0"/>
              <a:pPr/>
              <a:t>‹#›</a:t>
            </a:fld>
            <a:endParaRPr lang="ko-KR" altLang="en-US"/>
          </a:p>
        </p:txBody>
      </p:sp>
      <p:sp>
        <p:nvSpPr>
          <p:cNvPr id="8" name="그림 개체 틀 7"/>
          <p:cNvSpPr>
            <a:spLocks noGrp="1"/>
          </p:cNvSpPr>
          <p:nvPr>
            <p:ph type="pic" idx="1"/>
          </p:nvPr>
        </p:nvSpPr>
        <p:spPr>
          <a:xfrm>
            <a:off x="4000496" y="1071546"/>
            <a:ext cx="4214842" cy="4714908"/>
          </a:xfrm>
          <a:solidFill>
            <a:schemeClr val="tx2"/>
          </a:solidFill>
          <a:ln w="152400" cap="rnd">
            <a:solidFill>
              <a:srgbClr val="FFFFFF"/>
            </a:solidFill>
            <a:round/>
          </a:ln>
          <a:effectLst>
            <a:outerShdw blurRad="50800" dist="50800" dir="2700000" algn="tl" rotWithShape="0">
              <a:srgbClr val="000000">
                <a:alpha val="43137"/>
              </a:srgbClr>
            </a:outerShdw>
          </a:effectLst>
          <a:scene3d>
            <a:camera prst="orthographicFront"/>
            <a:lightRig rig="twoPt" dir="t">
              <a:rot lat="0" lon="0" rev="10800000"/>
            </a:lightRig>
          </a:scene3d>
          <a:sp3d contourW="6350">
            <a:bevelT w="50800" h="16510"/>
            <a:contourClr>
              <a:srgbClr val="C0C0C0"/>
            </a:contourClr>
          </a:sp3d>
        </p:spPr>
        <p:txBody>
          <a:bodyPr/>
          <a:lstStyle>
            <a:lvl1pPr marL="0" indent="0">
              <a:buNone/>
              <a:defRPr sz="3200">
                <a:solidFill>
                  <a:schemeClr val="tx2">
                    <a:tint val="10000"/>
                  </a:schemeClr>
                </a:solidFill>
                <a:effectLst>
                  <a:outerShdw blurRad="50800" dist="50800" dir="5400000" algn="tl" rotWithShape="0">
                    <a:srgbClr val="000000">
                      <a:alpha val="58000"/>
                    </a:srgbClr>
                  </a:outerShdw>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ko-KR" altLang="en-US" smtClean="0"/>
              <a:t>그림을 추가하려면 아이콘을 클릭하십시오</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직사각형 27"/>
          <p:cNvSpPr/>
          <p:nvPr/>
        </p:nvSpPr>
        <p:spPr>
          <a:xfrm>
            <a:off x="0" y="6572272"/>
            <a:ext cx="9144000" cy="285728"/>
          </a:xfrm>
          <a:prstGeom prst="rect">
            <a:avLst/>
          </a:prstGeom>
          <a:ln w="15875"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8" name="직사각형 7"/>
          <p:cNvSpPr/>
          <p:nvPr/>
        </p:nvSpPr>
        <p:spPr>
          <a:xfrm>
            <a:off x="0" y="2380"/>
            <a:ext cx="9144000" cy="283348"/>
          </a:xfrm>
          <a:prstGeom prst="rect">
            <a:avLst/>
          </a:prstGeom>
          <a:solidFill>
            <a:schemeClr val="accent4"/>
          </a:solidFill>
          <a:ln w="15875"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개체 틀 1"/>
          <p:cNvSpPr>
            <a:spLocks noGrp="1"/>
          </p:cNvSpPr>
          <p:nvPr>
            <p:ph type="title"/>
          </p:nvPr>
        </p:nvSpPr>
        <p:spPr>
          <a:xfrm>
            <a:off x="312353" y="274638"/>
            <a:ext cx="8545927" cy="1143000"/>
          </a:xfrm>
          <a:prstGeom prst="rect">
            <a:avLst/>
          </a:prstGeom>
        </p:spPr>
        <p:txBody>
          <a:bodyPr vert="horz" rtlCol="0" anchor="ctr">
            <a:normAutofit/>
          </a:body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4" name="날짜 개체 틀 3"/>
          <p:cNvSpPr>
            <a:spLocks noGrp="1"/>
          </p:cNvSpPr>
          <p:nvPr>
            <p:ph type="dt" sz="half" idx="2"/>
          </p:nvPr>
        </p:nvSpPr>
        <p:spPr>
          <a:xfrm>
            <a:off x="457200" y="6572272"/>
            <a:ext cx="2133600" cy="285752"/>
          </a:xfrm>
          <a:prstGeom prst="rect">
            <a:avLst/>
          </a:prstGeom>
        </p:spPr>
        <p:txBody>
          <a:bodyPr vert="horz" rtlCol="0" anchor="ctr"/>
          <a:lstStyle>
            <a:lvl1pPr algn="l" eaLnBrk="1" latinLnBrk="0" hangingPunct="1">
              <a:defRPr kumimoji="0" sz="1200">
                <a:solidFill>
                  <a:schemeClr val="tx1"/>
                </a:solidFill>
              </a:defRPr>
            </a:lvl1pPr>
          </a:lstStyle>
          <a:p>
            <a:fld id="{CFADC88A-1572-4319-8FBC-C68AC0B456DE}" type="datetimeFigureOut">
              <a:rPr lang="ko-KR" altLang="en-US" smtClean="0"/>
              <a:pPr/>
              <a:t>2011-08-14</a:t>
            </a:fld>
            <a:endParaRPr lang="ko-KR" altLang="en-US"/>
          </a:p>
        </p:txBody>
      </p:sp>
      <p:sp>
        <p:nvSpPr>
          <p:cNvPr id="5" name="바닥글 개체 틀 4"/>
          <p:cNvSpPr>
            <a:spLocks noGrp="1"/>
          </p:cNvSpPr>
          <p:nvPr>
            <p:ph type="ftr" sz="quarter" idx="3"/>
          </p:nvPr>
        </p:nvSpPr>
        <p:spPr>
          <a:xfrm>
            <a:off x="3124200" y="6572272"/>
            <a:ext cx="2895600" cy="285752"/>
          </a:xfrm>
          <a:prstGeom prst="rect">
            <a:avLst/>
          </a:prstGeom>
        </p:spPr>
        <p:txBody>
          <a:bodyPr vert="horz" rtlCol="0" anchor="ctr"/>
          <a:lstStyle>
            <a:lvl1pPr algn="ctr" eaLnBrk="1" latinLnBrk="0" hangingPunct="1">
              <a:defRPr kumimoji="0" sz="1200">
                <a:solidFill>
                  <a:schemeClr val="tx1"/>
                </a:solidFill>
              </a:defRPr>
            </a:lvl1pPr>
          </a:lstStyle>
          <a:p>
            <a:endParaRPr lang="ko-KR" altLang="en-US"/>
          </a:p>
        </p:txBody>
      </p:sp>
      <p:sp>
        <p:nvSpPr>
          <p:cNvPr id="6" name="슬라이드 번호 개체 틀 5"/>
          <p:cNvSpPr>
            <a:spLocks noGrp="1"/>
          </p:cNvSpPr>
          <p:nvPr>
            <p:ph type="sldNum" sz="quarter" idx="4"/>
          </p:nvPr>
        </p:nvSpPr>
        <p:spPr>
          <a:xfrm>
            <a:off x="6553200" y="6572272"/>
            <a:ext cx="2133600" cy="285752"/>
          </a:xfrm>
          <a:prstGeom prst="rect">
            <a:avLst/>
          </a:prstGeom>
        </p:spPr>
        <p:txBody>
          <a:bodyPr vert="horz" rtlCol="0" anchor="ctr"/>
          <a:lstStyle>
            <a:lvl1pPr algn="r" eaLnBrk="1" latinLnBrk="0" hangingPunct="1">
              <a:defRPr kumimoji="0" sz="1200">
                <a:solidFill>
                  <a:schemeClr val="tx1"/>
                </a:solidFill>
              </a:defRPr>
            </a:lvl1pPr>
          </a:lstStyle>
          <a:p>
            <a:fld id="{DCDAD22A-2D69-4A96-9524-CAF82CB0F4B7}"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1" hangingPunct="1">
        <a:spcBef>
          <a:spcPct val="0"/>
        </a:spcBef>
        <a:buNone/>
        <a:defRPr kumimoji="0" sz="4400" b="0" kern="1200" spc="100" dirty="0">
          <a:ln w="18000">
            <a:noFill/>
            <a:prstDash val="solid"/>
          </a:ln>
          <a:solidFill>
            <a:schemeClr val="tx1"/>
          </a:solidFill>
          <a:effectLst>
            <a:outerShdw blurRad="44450" dist="25400" dir="2700000" algn="tl" rotWithShape="0">
              <a:schemeClr val="bg1">
                <a:alpha val="51000"/>
              </a:schemeClr>
            </a:outerShdw>
          </a:effectLst>
          <a:latin typeface="+mj-lt"/>
          <a:ea typeface="+mj-ea"/>
          <a:cs typeface="+mj-cs"/>
        </a:defRPr>
      </a:lvl1pPr>
      <a:lvl2pPr eaLnBrk="1" latinLnBrk="1" hangingPunct="1">
        <a:defRPr kumimoji="0">
          <a:solidFill>
            <a:schemeClr val="tx2"/>
          </a:solidFill>
        </a:defRPr>
      </a:lvl2pPr>
      <a:lvl3pPr eaLnBrk="1" latinLnBrk="1" hangingPunct="1">
        <a:defRPr kumimoji="0">
          <a:solidFill>
            <a:schemeClr val="tx2"/>
          </a:solidFill>
        </a:defRPr>
      </a:lvl3pPr>
      <a:lvl4pPr eaLnBrk="1" latinLnBrk="1" hangingPunct="1">
        <a:defRPr kumimoji="0">
          <a:solidFill>
            <a:schemeClr val="tx2"/>
          </a:solidFill>
        </a:defRPr>
      </a:lvl4pPr>
      <a:lvl5pPr eaLnBrk="1" latinLnBrk="1" hangingPunct="1">
        <a:defRPr kumimoji="0">
          <a:solidFill>
            <a:schemeClr val="tx2"/>
          </a:solidFill>
        </a:defRPr>
      </a:lvl5pPr>
      <a:lvl6pPr eaLnBrk="1" latinLnBrk="1" hangingPunct="1">
        <a:defRPr kumimoji="0">
          <a:solidFill>
            <a:schemeClr val="tx2"/>
          </a:solidFill>
        </a:defRPr>
      </a:lvl6pPr>
      <a:lvl7pPr eaLnBrk="1" latinLnBrk="1" hangingPunct="1">
        <a:defRPr kumimoji="0">
          <a:solidFill>
            <a:schemeClr val="tx2"/>
          </a:solidFill>
        </a:defRPr>
      </a:lvl7pPr>
      <a:lvl8pPr eaLnBrk="1" latinLnBrk="1" hangingPunct="1">
        <a:defRPr kumimoji="0">
          <a:solidFill>
            <a:schemeClr val="tx2"/>
          </a:solidFill>
        </a:defRPr>
      </a:lvl8pPr>
      <a:lvl9pPr eaLnBrk="1" latinLnBrk="1" hangingPunct="1">
        <a:defRPr kumimoji="0">
          <a:solidFill>
            <a:schemeClr val="tx2"/>
          </a:solidFill>
        </a:defRPr>
      </a:lvl9pPr>
    </p:titleStyle>
    <p:bodyStyle>
      <a:lvl1pPr marL="342900" indent="-342900" algn="l" rtl="0" eaLnBrk="1" latinLnBrk="1" hangingPunct="1">
        <a:spcBef>
          <a:spcPct val="20000"/>
        </a:spcBef>
        <a:buFont typeface="Arial"/>
        <a:buChar char="•"/>
        <a:defRPr kumimoji="0" sz="3200" kern="1200">
          <a:solidFill>
            <a:schemeClr val="tx2"/>
          </a:solidFill>
          <a:latin typeface="+mn-lt"/>
          <a:ea typeface="+mn-ea"/>
          <a:cs typeface="+mn-cs"/>
        </a:defRPr>
      </a:lvl1pPr>
      <a:lvl2pPr marL="742950" indent="-285750" algn="l" rtl="0" eaLnBrk="1" latinLnBrk="1" hangingPunct="1">
        <a:spcBef>
          <a:spcPct val="20000"/>
        </a:spcBef>
        <a:buClr>
          <a:schemeClr val="accent1">
            <a:shade val="75000"/>
          </a:schemeClr>
        </a:buClr>
        <a:buFont typeface="Arial"/>
        <a:buChar char="•"/>
        <a:defRPr kumimoji="0" sz="2800" kern="1200">
          <a:solidFill>
            <a:schemeClr val="tx1"/>
          </a:solidFill>
          <a:latin typeface="+mn-lt"/>
          <a:ea typeface="+mn-ea"/>
          <a:cs typeface="+mn-cs"/>
        </a:defRPr>
      </a:lvl2pPr>
      <a:lvl3pPr marL="1143000" indent="-228600" algn="l" rtl="0" eaLnBrk="1" latinLnBrk="1" hangingPunct="1">
        <a:spcBef>
          <a:spcPct val="20000"/>
        </a:spcBef>
        <a:buClr>
          <a:schemeClr val="tx2"/>
        </a:buClr>
        <a:buFont typeface="Arial"/>
        <a:buChar char="•"/>
        <a:defRPr kumimoji="0" sz="2600" kern="1200">
          <a:solidFill>
            <a:schemeClr val="tx1"/>
          </a:solidFill>
          <a:latin typeface="+mn-lt"/>
          <a:ea typeface="+mn-ea"/>
          <a:cs typeface="+mn-cs"/>
        </a:defRPr>
      </a:lvl3pPr>
      <a:lvl4pPr marL="1600200" indent="-228600" algn="l" rtl="0" eaLnBrk="1" latinLnBrk="1" hangingPunct="1">
        <a:spcBef>
          <a:spcPct val="20000"/>
        </a:spcBef>
        <a:buClr>
          <a:schemeClr val="accent1">
            <a:shade val="75000"/>
          </a:schemeClr>
        </a:buClr>
        <a:buFont typeface="Arial"/>
        <a:buChar char="•"/>
        <a:defRPr kumimoji="0" sz="2400" kern="1200">
          <a:solidFill>
            <a:schemeClr val="tx1"/>
          </a:solidFill>
          <a:latin typeface="+mn-lt"/>
          <a:ea typeface="+mn-ea"/>
          <a:cs typeface="+mn-cs"/>
        </a:defRPr>
      </a:lvl4pPr>
      <a:lvl5pPr marL="2057400" indent="-228600" algn="l" rtl="0" eaLnBrk="1" latinLnBrk="1" hangingPunct="1">
        <a:spcBef>
          <a:spcPct val="20000"/>
        </a:spcBef>
        <a:buClr>
          <a:schemeClr val="tx2"/>
        </a:buClr>
        <a:buFont typeface="Arial"/>
        <a:buChar char="•"/>
        <a:defRPr kumimoji="0" sz="2000" kern="1200">
          <a:solidFill>
            <a:schemeClr val="tx1"/>
          </a:solidFill>
          <a:latin typeface="+mn-lt"/>
          <a:ea typeface="+mn-ea"/>
          <a:cs typeface="+mn-cs"/>
        </a:defRPr>
      </a:lvl5pPr>
      <a:lvl6pPr marL="2514600" indent="-228600" algn="l" rtl="0" eaLnBrk="1" latinLnBrk="1" hangingPunct="1">
        <a:spcBef>
          <a:spcPct val="20000"/>
        </a:spcBef>
        <a:buClr>
          <a:schemeClr val="accent1"/>
        </a:buClr>
        <a:buFont typeface="Arial"/>
        <a:buChar char="•"/>
        <a:defRPr kumimoji="0" sz="1800" kern="1200">
          <a:solidFill>
            <a:schemeClr val="tx1"/>
          </a:solidFill>
          <a:latin typeface="+mn-lt"/>
          <a:ea typeface="+mn-ea"/>
          <a:cs typeface="+mn-cs"/>
        </a:defRPr>
      </a:lvl6pPr>
      <a:lvl7pPr marL="2971800" indent="-228600" algn="l" rtl="0" eaLnBrk="1" latinLnBrk="1" hangingPunct="1">
        <a:spcBef>
          <a:spcPct val="20000"/>
        </a:spcBef>
        <a:buClr>
          <a:schemeClr val="tx2"/>
        </a:buClr>
        <a:buFont typeface="Arial"/>
        <a:buChar char="•"/>
        <a:defRPr kumimoji="0" sz="1600" kern="1200">
          <a:solidFill>
            <a:schemeClr val="tx1"/>
          </a:solidFill>
          <a:latin typeface="+mn-lt"/>
          <a:ea typeface="+mn-ea"/>
          <a:cs typeface="+mn-cs"/>
        </a:defRPr>
      </a:lvl7pPr>
      <a:lvl8pPr marL="3429000" indent="-228600" algn="l" rtl="0" eaLnBrk="1" latinLnBrk="1" hangingPunct="1">
        <a:spcBef>
          <a:spcPct val="20000"/>
        </a:spcBef>
        <a:buClr>
          <a:schemeClr val="accent1"/>
        </a:buClr>
        <a:buFont typeface="Arial"/>
        <a:buChar char="•"/>
        <a:defRPr kumimoji="0" sz="1400" kern="1200">
          <a:solidFill>
            <a:schemeClr val="tx1"/>
          </a:solidFill>
          <a:latin typeface="+mn-lt"/>
          <a:ea typeface="+mn-ea"/>
          <a:cs typeface="+mn-cs"/>
        </a:defRPr>
      </a:lvl8pPr>
      <a:lvl9pPr marL="3886200" indent="-228600" algn="l" rtl="0" eaLnBrk="1" latinLnBrk="1" hangingPunct="1">
        <a:spcBef>
          <a:spcPct val="20000"/>
        </a:spcBef>
        <a:buClr>
          <a:schemeClr val="tx2"/>
        </a:buClr>
        <a:buFont typeface="Arial"/>
        <a:buChar char="•"/>
        <a:defRPr kumimoji="0" sz="1400" kern="120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357166"/>
            <a:ext cx="7772400" cy="6143667"/>
          </a:xfrm>
        </p:spPr>
        <p:txBody>
          <a:bodyPr>
            <a:normAutofit fontScale="90000"/>
          </a:bodyPr>
          <a:lstStyle/>
          <a:p>
            <a:r>
              <a:rPr lang="en-US" b="1"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altLang="ko-KR" dirty="0" smtClean="0">
                <a:latin typeface="08서울남산체 M" pitchFamily="18" charset="-127"/>
                <a:ea typeface="08서울남산체 M" pitchFamily="18" charset="-127"/>
              </a:rPr>
              <a:t/>
            </a:r>
            <a:br>
              <a:rPr lang="en-US" altLang="ko-KR" dirty="0" smtClean="0">
                <a:latin typeface="08서울남산체 M" pitchFamily="18" charset="-127"/>
                <a:ea typeface="08서울남산체 M" pitchFamily="18" charset="-127"/>
              </a:rPr>
            </a:br>
            <a:r>
              <a:rPr lang="en-US" altLang="ko-KR" dirty="0">
                <a:latin typeface="08서울남산체 M" pitchFamily="18" charset="-127"/>
                <a:ea typeface="08서울남산체 M" pitchFamily="18" charset="-127"/>
              </a:rPr>
              <a:t/>
            </a:r>
            <a:br>
              <a:rPr lang="en-US" altLang="ko-KR" dirty="0">
                <a:latin typeface="08서울남산체 M" pitchFamily="18" charset="-127"/>
                <a:ea typeface="08서울남산체 M" pitchFamily="18" charset="-127"/>
              </a:rPr>
            </a:br>
            <a:r>
              <a:rPr lang="en-US" altLang="ko-KR" dirty="0">
                <a:latin typeface="08서울남산체 M" pitchFamily="18" charset="-127"/>
                <a:ea typeface="08서울남산체 M" pitchFamily="18" charset="-127"/>
              </a:rPr>
              <a:t/>
            </a:r>
            <a:br>
              <a:rPr lang="en-US" altLang="ko-KR" dirty="0">
                <a:latin typeface="08서울남산체 M" pitchFamily="18" charset="-127"/>
                <a:ea typeface="08서울남산체 M" pitchFamily="18" charset="-127"/>
              </a:rPr>
            </a:br>
            <a:r>
              <a:rPr lang="en-US" altLang="ko-KR" sz="3600" b="1" dirty="0" smtClean="0">
                <a:latin typeface="08서울남산체 M" pitchFamily="18" charset="-127"/>
                <a:ea typeface="08서울남산체 M" pitchFamily="18" charset="-127"/>
              </a:rPr>
              <a:t>ARCASIA</a:t>
            </a:r>
            <a:r>
              <a:rPr lang="en-US" sz="3600" b="1" dirty="0" smtClean="0">
                <a:latin typeface="08서울남산체 M" pitchFamily="18" charset="-127"/>
                <a:ea typeface="08서울남산체 M" pitchFamily="18" charset="-127"/>
              </a:rPr>
              <a:t> Report</a:t>
            </a:r>
            <a:br>
              <a:rPr lang="en-US" sz="3600" b="1" dirty="0" smtClean="0">
                <a:latin typeface="08서울남산체 M" pitchFamily="18" charset="-127"/>
                <a:ea typeface="08서울남산체 M" pitchFamily="18" charset="-127"/>
              </a:rPr>
            </a:br>
            <a:r>
              <a:rPr lang="en-US" sz="2700" b="1" dirty="0" smtClean="0">
                <a:latin typeface="08서울남산체 M" pitchFamily="18" charset="-127"/>
                <a:ea typeface="08서울남산체 M" pitchFamily="18" charset="-127"/>
              </a:rPr>
              <a:t>For Green Architecture  Committee</a:t>
            </a:r>
            <a:r>
              <a:rPr lang="en-US" sz="2200" b="1" dirty="0" smtClean="0">
                <a:latin typeface="08서울남산체 M" pitchFamily="18" charset="-127"/>
                <a:ea typeface="08서울남산체 M" pitchFamily="18" charset="-127"/>
              </a:rPr>
              <a:t/>
            </a:r>
            <a:br>
              <a:rPr lang="en-US" sz="2200" b="1" dirty="0" smtClean="0">
                <a:latin typeface="08서울남산체 M" pitchFamily="18" charset="-127"/>
                <a:ea typeface="08서울남산체 M" pitchFamily="18" charset="-127"/>
              </a:rPr>
            </a:br>
            <a:r>
              <a:rPr lang="ko-KR" altLang="en-US" sz="2200" dirty="0" smtClean="0">
                <a:latin typeface="08서울남산체 M" pitchFamily="18" charset="-127"/>
                <a:ea typeface="08서울남산체 M" pitchFamily="18" charset="-127"/>
              </a:rPr>
              <a:t/>
            </a:r>
            <a:br>
              <a:rPr lang="ko-KR" altLang="en-US" sz="2200" dirty="0" smtClean="0">
                <a:latin typeface="08서울남산체 M" pitchFamily="18" charset="-127"/>
                <a:ea typeface="08서울남산체 M" pitchFamily="18" charset="-127"/>
              </a:rPr>
            </a:br>
            <a:r>
              <a:rPr lang="en-US" altLang="ko-KR" sz="2000" dirty="0" smtClean="0">
                <a:latin typeface="08서울남산체 M" pitchFamily="18" charset="-127"/>
                <a:ea typeface="08서울남산체 M" pitchFamily="18" charset="-127"/>
              </a:rPr>
              <a:t>The 32</a:t>
            </a:r>
            <a:r>
              <a:rPr lang="en-US" altLang="ko-KR" sz="2000" baseline="30000" dirty="0" smtClean="0">
                <a:latin typeface="08서울남산체 M" pitchFamily="18" charset="-127"/>
                <a:ea typeface="08서울남산체 M" pitchFamily="18" charset="-127"/>
              </a:rPr>
              <a:t>nd</a:t>
            </a:r>
            <a:r>
              <a:rPr lang="en-US" altLang="ko-KR" sz="2000" dirty="0" smtClean="0">
                <a:latin typeface="08서울남산체 M" pitchFamily="18" charset="-127"/>
                <a:ea typeface="08서울남산체 M" pitchFamily="18" charset="-127"/>
              </a:rPr>
              <a:t> ARCASIA Council Meeting </a:t>
            </a:r>
            <a:r>
              <a:rPr lang="ko-KR" altLang="ko-KR" sz="2000" dirty="0" smtClean="0">
                <a:latin typeface="08서울남산체 M" pitchFamily="18" charset="-127"/>
                <a:ea typeface="08서울남산체 M" pitchFamily="18" charset="-127"/>
              </a:rPr>
              <a:t/>
            </a:r>
            <a:br>
              <a:rPr lang="ko-KR" altLang="ko-KR" sz="2000" dirty="0" smtClean="0">
                <a:latin typeface="08서울남산체 M" pitchFamily="18" charset="-127"/>
                <a:ea typeface="08서울남산체 M" pitchFamily="18" charset="-127"/>
              </a:rPr>
            </a:br>
            <a:r>
              <a:rPr lang="en-US" altLang="ko-KR" sz="2000" dirty="0" smtClean="0">
                <a:latin typeface="08서울남산체 M" pitchFamily="18" charset="-127"/>
                <a:ea typeface="08서울남산체 M" pitchFamily="18" charset="-127"/>
              </a:rPr>
              <a:t>August 15~20, 2011</a:t>
            </a:r>
            <a:r>
              <a:rPr lang="ko-KR" altLang="ko-KR" sz="2000" dirty="0" smtClean="0">
                <a:latin typeface="08서울남산체 M" pitchFamily="18" charset="-127"/>
                <a:ea typeface="08서울남산체 M" pitchFamily="18" charset="-127"/>
              </a:rPr>
              <a:t/>
            </a:r>
            <a:br>
              <a:rPr lang="ko-KR" altLang="ko-KR" sz="2000" dirty="0" smtClean="0">
                <a:latin typeface="08서울남산체 M" pitchFamily="18" charset="-127"/>
                <a:ea typeface="08서울남산체 M" pitchFamily="18" charset="-127"/>
              </a:rPr>
            </a:br>
            <a:r>
              <a:rPr lang="en-US" altLang="ko-KR" sz="2000" dirty="0" smtClean="0">
                <a:latin typeface="08서울남산체 M" pitchFamily="18" charset="-127"/>
                <a:ea typeface="08서울남산체 M" pitchFamily="18" charset="-127"/>
              </a:rPr>
              <a:t> </a:t>
            </a:r>
            <a:r>
              <a:rPr lang="en-US" altLang="ko-KR" sz="2000" dirty="0" err="1" smtClean="0">
                <a:latin typeface="08서울남산체 M" pitchFamily="18" charset="-127"/>
                <a:ea typeface="08서울남산체 M" pitchFamily="18" charset="-127"/>
              </a:rPr>
              <a:t>Da</a:t>
            </a:r>
            <a:r>
              <a:rPr lang="en-US" altLang="ko-KR" sz="2000" dirty="0" smtClean="0">
                <a:latin typeface="08서울남산체 M" pitchFamily="18" charset="-127"/>
                <a:ea typeface="08서울남산체 M" pitchFamily="18" charset="-127"/>
              </a:rPr>
              <a:t> Nang, Vietnam</a:t>
            </a:r>
            <a:r>
              <a:rPr lang="ko-KR" altLang="ko-KR" sz="2000" dirty="0" smtClean="0">
                <a:latin typeface="08서울남산체 M" pitchFamily="18" charset="-127"/>
                <a:ea typeface="08서울남산체 M" pitchFamily="18" charset="-127"/>
              </a:rPr>
              <a:t/>
            </a:r>
            <a:br>
              <a:rPr lang="ko-KR" altLang="ko-KR" sz="2000" dirty="0" smtClean="0">
                <a:latin typeface="08서울남산체 M" pitchFamily="18" charset="-127"/>
                <a:ea typeface="08서울남산체 M" pitchFamily="18" charset="-127"/>
              </a:rPr>
            </a:br>
            <a:r>
              <a:rPr lang="en-US" altLang="ko-KR" dirty="0" smtClean="0">
                <a:latin typeface="08서울남산체 M" pitchFamily="18" charset="-127"/>
                <a:ea typeface="08서울남산체 M" pitchFamily="18" charset="-127"/>
              </a:rPr>
              <a:t/>
            </a:r>
            <a:br>
              <a:rPr lang="en-US" altLang="ko-KR" dirty="0" smtClean="0">
                <a:latin typeface="08서울남산체 M" pitchFamily="18" charset="-127"/>
                <a:ea typeface="08서울남산체 M" pitchFamily="18" charset="-127"/>
              </a:rPr>
            </a:b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altLang="ko-KR" dirty="0" smtClean="0">
                <a:latin typeface="08서울남산체 M" pitchFamily="18" charset="-127"/>
                <a:ea typeface="08서울남산체 M" pitchFamily="18" charset="-127"/>
              </a:rPr>
              <a:t/>
            </a:r>
            <a:br>
              <a:rPr lang="en-US" altLang="ko-KR" dirty="0" smtClean="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en-US" sz="2000" dirty="0">
                <a:latin typeface="08서울남산체 M" pitchFamily="18" charset="-127"/>
                <a:ea typeface="08서울남산체 M" pitchFamily="18" charset="-127"/>
              </a:rPr>
              <a:t>“Architects leading the Culture </a:t>
            </a:r>
            <a:r>
              <a:rPr lang="en-US" sz="2000" dirty="0" smtClean="0">
                <a:latin typeface="08서울남산체 M" pitchFamily="18" charset="-127"/>
                <a:ea typeface="08서울남산체 M" pitchFamily="18" charset="-127"/>
              </a:rPr>
              <a:t>of </a:t>
            </a:r>
            <a:r>
              <a:rPr lang="en-US" sz="2000" dirty="0">
                <a:latin typeface="08서울남산체 M" pitchFamily="18" charset="-127"/>
                <a:ea typeface="08서울남산체 M" pitchFamily="18" charset="-127"/>
              </a:rPr>
              <a:t>Green Architecture”</a:t>
            </a:r>
            <a:r>
              <a:rPr lang="ko-KR" altLang="en-US" sz="2000" dirty="0">
                <a:latin typeface="08서울남산체 M" pitchFamily="18" charset="-127"/>
                <a:ea typeface="08서울남산체 M" pitchFamily="18" charset="-127"/>
              </a:rPr>
              <a:t/>
            </a:r>
            <a:br>
              <a:rPr lang="ko-KR" altLang="en-US" sz="2000" dirty="0">
                <a:latin typeface="08서울남산체 M" pitchFamily="18" charset="-127"/>
                <a:ea typeface="08서울남산체 M" pitchFamily="18" charset="-127"/>
              </a:rPr>
            </a:br>
            <a:r>
              <a:rPr lang="en-US" sz="2000" b="1" dirty="0">
                <a:latin typeface="08서울남산체 M" pitchFamily="18" charset="-127"/>
                <a:ea typeface="08서울남산체 M" pitchFamily="18" charset="-127"/>
              </a:rPr>
              <a:t>Korea Institute of Registered Architects (KIRA)</a:t>
            </a:r>
            <a:r>
              <a:rPr lang="ko-KR" altLang="en-US" sz="2000" dirty="0">
                <a:latin typeface="08서울남산체 M" pitchFamily="18" charset="-127"/>
                <a:ea typeface="08서울남산체 M" pitchFamily="18" charset="-127"/>
              </a:rPr>
              <a:t/>
            </a:r>
            <a:br>
              <a:rPr lang="ko-KR" altLang="en-US" sz="2000" dirty="0">
                <a:latin typeface="08서울남산체 M" pitchFamily="18" charset="-127"/>
                <a:ea typeface="08서울남산체 M" pitchFamily="18" charset="-127"/>
              </a:rPr>
            </a:b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b="1"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r>
              <a:rPr lang="en-US" b="1" dirty="0">
                <a:latin typeface="08서울남산체 M" pitchFamily="18" charset="-127"/>
                <a:ea typeface="08서울남산체 M" pitchFamily="18" charset="-127"/>
              </a:rPr>
              <a:t> </a:t>
            </a:r>
            <a:r>
              <a:rPr lang="ko-KR" altLang="en-US" dirty="0">
                <a:latin typeface="08서울남산체 M" pitchFamily="18" charset="-127"/>
                <a:ea typeface="08서울남산체 M" pitchFamily="18" charset="-127"/>
              </a:rPr>
              <a:t/>
            </a:r>
            <a:br>
              <a:rPr lang="ko-KR" altLang="en-US" dirty="0">
                <a:latin typeface="08서울남산체 M" pitchFamily="18" charset="-127"/>
                <a:ea typeface="08서울남산체 M" pitchFamily="18" charset="-127"/>
              </a:rPr>
            </a:br>
            <a:endParaRPr lang="ko-KR" altLang="en-US" dirty="0">
              <a:latin typeface="08서울남산체 M" pitchFamily="18" charset="-127"/>
              <a:ea typeface="08서울남산체 M" pitchFamily="18" charset="-127"/>
            </a:endParaRPr>
          </a:p>
        </p:txBody>
      </p:sp>
      <p:sp>
        <p:nvSpPr>
          <p:cNvPr id="4" name="부제목 2"/>
          <p:cNvSpPr txBox="1">
            <a:spLocks/>
          </p:cNvSpPr>
          <p:nvPr/>
        </p:nvSpPr>
        <p:spPr>
          <a:xfrm>
            <a:off x="2500298" y="6286520"/>
            <a:ext cx="4614850" cy="395278"/>
          </a:xfrm>
          <a:prstGeom prst="rect">
            <a:avLst/>
          </a:prstGeom>
        </p:spPr>
        <p:txBody>
          <a:bodyPr vert="horz" lIns="91440" tIns="45720" rIns="91440" bIns="45720" rtlCol="0">
            <a:normAutofit fontScale="70000" lnSpcReduction="20000"/>
          </a:body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endParaRPr kumimoji="0" lang="ko-KR" altLang="en-US"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pic>
        <p:nvPicPr>
          <p:cNvPr id="5" name="그림 4" descr="KIRA logo.jpg"/>
          <p:cNvPicPr>
            <a:picLocks noChangeAspect="1"/>
          </p:cNvPicPr>
          <p:nvPr/>
        </p:nvPicPr>
        <p:blipFill>
          <a:blip r:embed="rId2" cstate="print"/>
          <a:stretch>
            <a:fillRect/>
          </a:stretch>
        </p:blipFill>
        <p:spPr>
          <a:xfrm>
            <a:off x="4317108" y="4326236"/>
            <a:ext cx="470916" cy="47091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47664" y="2852936"/>
            <a:ext cx="6552728" cy="584775"/>
          </a:xfrm>
          <a:prstGeom prst="rect">
            <a:avLst/>
          </a:prstGeom>
          <a:noFill/>
        </p:spPr>
        <p:txBody>
          <a:bodyPr wrap="square" rtlCol="0">
            <a:spAutoFit/>
          </a:bodyPr>
          <a:lstStyle/>
          <a:p>
            <a:r>
              <a:rPr lang="ko-KR" altLang="ko-KR" sz="3200" b="1" dirty="0">
                <a:latin typeface="08서울남산체 M" pitchFamily="18" charset="-127"/>
                <a:ea typeface="08서울남산체 M" pitchFamily="18" charset="-127"/>
              </a:rPr>
              <a:t>Ⅱ</a:t>
            </a:r>
            <a:r>
              <a:rPr lang="en-US" altLang="ko-KR" sz="3200" b="1" dirty="0">
                <a:latin typeface="08서울남산체 M" pitchFamily="18" charset="-127"/>
                <a:ea typeface="08서울남산체 M" pitchFamily="18" charset="-127"/>
              </a:rPr>
              <a:t>. Current </a:t>
            </a:r>
            <a:r>
              <a:rPr lang="en-US" altLang="ko-KR" sz="3200" b="1" dirty="0" err="1" smtClean="0">
                <a:latin typeface="08서울남산체 M" pitchFamily="18" charset="-127"/>
                <a:ea typeface="08서울남산체 M" pitchFamily="18" charset="-127"/>
              </a:rPr>
              <a:t>Stratege</a:t>
            </a:r>
            <a:r>
              <a:rPr lang="en-US" altLang="ko-KR" sz="3200" b="1" dirty="0" smtClean="0">
                <a:latin typeface="08서울남산체 M" pitchFamily="18" charset="-127"/>
                <a:ea typeface="08서울남산체 M" pitchFamily="18" charset="-127"/>
              </a:rPr>
              <a:t> &amp; Policy</a:t>
            </a:r>
            <a:endParaRPr lang="ko-KR" altLang="ko-KR" sz="3200" b="1" dirty="0">
              <a:latin typeface="08서울남산체 M" pitchFamily="18" charset="-127"/>
              <a:ea typeface="08서울남산체 M" pitchFamily="18" charset="-127"/>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모서리가 둥근 직사각형 15"/>
          <p:cNvSpPr/>
          <p:nvPr/>
        </p:nvSpPr>
        <p:spPr>
          <a:xfrm>
            <a:off x="467544" y="5123284"/>
            <a:ext cx="8208912" cy="432047"/>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모서리가 둥근 직사각형 11"/>
          <p:cNvSpPr/>
          <p:nvPr/>
        </p:nvSpPr>
        <p:spPr>
          <a:xfrm>
            <a:off x="467544" y="1647850"/>
            <a:ext cx="8208912" cy="648071"/>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모서리가 둥근 직사각형 10"/>
          <p:cNvSpPr/>
          <p:nvPr/>
        </p:nvSpPr>
        <p:spPr>
          <a:xfrm>
            <a:off x="467544" y="3275460"/>
            <a:ext cx="8208912" cy="648071"/>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txBox="1">
            <a:spLocks/>
          </p:cNvSpPr>
          <p:nvPr/>
        </p:nvSpPr>
        <p:spPr>
          <a:xfrm>
            <a:off x="467544" y="357411"/>
            <a:ext cx="8555037" cy="695325"/>
          </a:xfrm>
          <a:prstGeom prst="rect">
            <a:avLst/>
          </a:prstGeom>
        </p:spPr>
        <p:txBody>
          <a:bodyPr vert="horz" rtlCol="0" anchor="ctr">
            <a:noAutofit/>
          </a:bodyPr>
          <a:lstStyle/>
          <a:p>
            <a:r>
              <a:rPr lang="en-US" altLang="ko-KR" sz="2400" dirty="0">
                <a:latin typeface="08서울남산체 M" pitchFamily="18" charset="-127"/>
                <a:ea typeface="08서울남산체 M" pitchFamily="18" charset="-127"/>
              </a:rPr>
              <a:t>1. Leading all new buildings to the energy saving building</a:t>
            </a:r>
            <a:endParaRPr lang="ko-KR" altLang="ko-KR" sz="2400" dirty="0">
              <a:latin typeface="08서울남산체 M" pitchFamily="18" charset="-127"/>
              <a:ea typeface="08서울남산체 M" pitchFamily="18" charset="-127"/>
            </a:endParaRPr>
          </a:p>
        </p:txBody>
      </p:sp>
      <p:sp>
        <p:nvSpPr>
          <p:cNvPr id="3" name="직사각형 2"/>
          <p:cNvSpPr/>
          <p:nvPr/>
        </p:nvSpPr>
        <p:spPr>
          <a:xfrm>
            <a:off x="6732240" y="1052736"/>
            <a:ext cx="1584176" cy="338554"/>
          </a:xfrm>
          <a:prstGeom prst="rect">
            <a:avLst/>
          </a:prstGeom>
        </p:spPr>
        <p:txBody>
          <a:bodyPr wrap="square">
            <a:spAutoFit/>
          </a:bodyPr>
          <a:lstStyle/>
          <a:p>
            <a:r>
              <a:rPr lang="en-US" altLang="ko-KR" sz="1600" dirty="0">
                <a:latin typeface="08서울남산체 M" pitchFamily="18" charset="-127"/>
                <a:ea typeface="08서울남산체 M" pitchFamily="18" charset="-127"/>
              </a:rPr>
              <a:t>Current </a:t>
            </a:r>
            <a:r>
              <a:rPr lang="en-US" altLang="ko-KR" sz="1600" dirty="0" smtClean="0">
                <a:latin typeface="08서울남산체 M" pitchFamily="18" charset="-127"/>
                <a:ea typeface="08서울남산체 M" pitchFamily="18" charset="-127"/>
              </a:rPr>
              <a:t>Results</a:t>
            </a:r>
            <a:endParaRPr lang="ko-KR" altLang="ko-KR" sz="1600" dirty="0">
              <a:latin typeface="08서울남산체 M" pitchFamily="18" charset="-127"/>
              <a:ea typeface="08서울남산체 M" pitchFamily="18" charset="-127"/>
            </a:endParaRPr>
          </a:p>
        </p:txBody>
      </p:sp>
      <p:sp>
        <p:nvSpPr>
          <p:cNvPr id="4" name="내용 개체 틀 2"/>
          <p:cNvSpPr txBox="1">
            <a:spLocks/>
          </p:cNvSpPr>
          <p:nvPr/>
        </p:nvSpPr>
        <p:spPr>
          <a:xfrm>
            <a:off x="457200" y="1628800"/>
            <a:ext cx="8229600" cy="720080"/>
          </a:xfrm>
          <a:prstGeom prst="rect">
            <a:avLst/>
          </a:prstGeom>
        </p:spPr>
        <p:txBody>
          <a:bodyPr>
            <a:normAutofit/>
          </a:bodyPr>
          <a:lstStyle/>
          <a:p>
            <a:pPr marL="342900" indent="-342900">
              <a:spcBef>
                <a:spcPct val="20000"/>
              </a:spcBef>
            </a:pPr>
            <a:r>
              <a:rPr lang="en-US" altLang="ko-KR" b="1" dirty="0">
                <a:latin typeface="08서울남산체 M" pitchFamily="18" charset="-127"/>
                <a:ea typeface="08서울남산체 M" pitchFamily="18" charset="-127"/>
              </a:rPr>
              <a:t>Obligation of Green Certification of public </a:t>
            </a:r>
            <a:r>
              <a:rPr lang="en-US" altLang="ko-KR" b="1" dirty="0" smtClean="0">
                <a:latin typeface="08서울남산체 M" pitchFamily="18" charset="-127"/>
                <a:ea typeface="08서울남산체 M" pitchFamily="18" charset="-127"/>
              </a:rPr>
              <a:t>buildings</a:t>
            </a:r>
          </a:p>
          <a:p>
            <a:pPr marL="342900" indent="-342900" algn="r">
              <a:spcBef>
                <a:spcPct val="20000"/>
              </a:spcBef>
            </a:pPr>
            <a:r>
              <a:rPr lang="ko-KR" altLang="ko-KR" b="1" dirty="0" smtClean="0">
                <a:latin typeface="08서울남산체 M" pitchFamily="18" charset="-127"/>
                <a:ea typeface="08서울남산체 M" pitchFamily="18" charset="-127"/>
              </a:rPr>
              <a:t>→</a:t>
            </a:r>
            <a:r>
              <a:rPr lang="en-US" altLang="ko-KR" b="1" dirty="0" smtClean="0">
                <a:latin typeface="08서울남산체 M" pitchFamily="18" charset="-127"/>
                <a:ea typeface="08서울남산체 M" pitchFamily="18" charset="-127"/>
              </a:rPr>
              <a:t> Intensification </a:t>
            </a:r>
            <a:r>
              <a:rPr lang="en-US" altLang="ko-KR" b="1" dirty="0">
                <a:latin typeface="08서울남산체 M" pitchFamily="18" charset="-127"/>
                <a:ea typeface="08서울남산체 M" pitchFamily="18" charset="-127"/>
              </a:rPr>
              <a:t>of leading role of public </a:t>
            </a:r>
            <a:r>
              <a:rPr lang="en-US" altLang="ko-KR" b="1" dirty="0" smtClean="0">
                <a:latin typeface="08서울남산체 M" pitchFamily="18" charset="-127"/>
                <a:ea typeface="08서울남산체 M" pitchFamily="18" charset="-127"/>
              </a:rPr>
              <a:t>sectors</a:t>
            </a:r>
            <a:endParaRPr kumimoji="0" lang="ko-KR" altLang="ko-KR" sz="1800" b="1" i="0" u="none" strike="noStrike" kern="1200" cap="none" spc="0" normalizeH="0" baseline="0" noProof="0" dirty="0" smtClean="0">
              <a:ln>
                <a:noFill/>
              </a:ln>
              <a:solidFill>
                <a:schemeClr val="tx2"/>
              </a:solidFill>
              <a:effectLst/>
              <a:uLnTx/>
              <a:uFillTx/>
              <a:latin typeface="08서울남산체 M" pitchFamily="18" charset="-127"/>
              <a:ea typeface="08서울남산체 M" pitchFamily="18" charset="-127"/>
              <a:cs typeface="+mn-cs"/>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cs typeface="+mn-cs"/>
            </a:endParaRPr>
          </a:p>
        </p:txBody>
      </p:sp>
      <p:sp>
        <p:nvSpPr>
          <p:cNvPr id="5" name="직사각형 4"/>
          <p:cNvSpPr/>
          <p:nvPr/>
        </p:nvSpPr>
        <p:spPr>
          <a:xfrm>
            <a:off x="467544" y="2348880"/>
            <a:ext cx="8280920" cy="584775"/>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Obligation </a:t>
            </a:r>
            <a:r>
              <a:rPr lang="en-US" altLang="ko-KR" sz="1600" dirty="0">
                <a:latin typeface="08서울남산체 M" pitchFamily="18" charset="-127"/>
                <a:ea typeface="08서울남산체 M" pitchFamily="18" charset="-127"/>
              </a:rPr>
              <a:t>of certifications such as Green </a:t>
            </a:r>
            <a:r>
              <a:rPr lang="en-US" altLang="ko-KR" sz="1600" dirty="0" smtClean="0">
                <a:latin typeface="08서울남산체 M" pitchFamily="18" charset="-127"/>
                <a:ea typeface="08서울남산체 M" pitchFamily="18" charset="-127"/>
              </a:rPr>
              <a:t>Building &amp; </a:t>
            </a:r>
            <a:r>
              <a:rPr lang="en-US" altLang="ko-KR" sz="1600" dirty="0">
                <a:latin typeface="08서울남산체 M" pitchFamily="18" charset="-127"/>
                <a:ea typeface="08서울남산체 M" pitchFamily="18" charset="-127"/>
              </a:rPr>
              <a:t>Building </a:t>
            </a:r>
            <a:r>
              <a:rPr lang="en-US" altLang="ko-KR" sz="1600" dirty="0" smtClean="0">
                <a:latin typeface="08서울남산체 M" pitchFamily="18" charset="-127"/>
                <a:ea typeface="08서울남산체 M" pitchFamily="18" charset="-127"/>
              </a:rPr>
              <a:t>Energy Efficiency </a:t>
            </a:r>
            <a:r>
              <a:rPr lang="en-US" altLang="ko-KR" sz="1600" dirty="0">
                <a:latin typeface="08서울남산체 M" pitchFamily="18" charset="-127"/>
                <a:ea typeface="08서울남산체 M" pitchFamily="18" charset="-127"/>
              </a:rPr>
              <a:t>in </a:t>
            </a:r>
            <a:r>
              <a:rPr lang="en-US" altLang="ko-KR" sz="1600" dirty="0" smtClean="0">
                <a:latin typeface="08서울남산체 M" pitchFamily="18" charset="-127"/>
                <a:ea typeface="08서울남산체 M" pitchFamily="18" charset="-127"/>
              </a:rPr>
              <a:t>2010</a:t>
            </a:r>
          </a:p>
          <a:p>
            <a:r>
              <a:rPr lang="en-US" altLang="ko-KR" sz="1600" dirty="0" smtClean="0">
                <a:solidFill>
                  <a:schemeClr val="tx1">
                    <a:lumMod val="50000"/>
                    <a:lumOff val="50000"/>
                  </a:schemeClr>
                </a:solidFill>
                <a:latin typeface="08서울남산체 M" pitchFamily="18" charset="-127"/>
                <a:ea typeface="08서울남산체 M" pitchFamily="18" charset="-127"/>
              </a:rPr>
              <a:t>     - </a:t>
            </a:r>
            <a:r>
              <a:rPr lang="en-US" altLang="ko-KR" sz="1600" dirty="0">
                <a:solidFill>
                  <a:schemeClr val="tx1">
                    <a:lumMod val="50000"/>
                    <a:lumOff val="50000"/>
                  </a:schemeClr>
                </a:solidFill>
                <a:latin typeface="08서울남산체 M" pitchFamily="18" charset="-127"/>
                <a:ea typeface="08서울남산체 M" pitchFamily="18" charset="-127"/>
              </a:rPr>
              <a:t>‘Amendment of Energy Use Rationalization Guide for Public Institutions’ (2010</a:t>
            </a:r>
            <a:r>
              <a:rPr lang="en-US" altLang="ko-KR" sz="1600" dirty="0" smtClean="0">
                <a:solidFill>
                  <a:schemeClr val="tx1">
                    <a:lumMod val="50000"/>
                    <a:lumOff val="50000"/>
                  </a:schemeClr>
                </a:solidFill>
                <a:latin typeface="08서울남산체 M" pitchFamily="18" charset="-127"/>
                <a:ea typeface="08서울남산체 M" pitchFamily="18" charset="-127"/>
              </a:rPr>
              <a:t>)</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
        <p:nvSpPr>
          <p:cNvPr id="6" name="내용 개체 틀 2"/>
          <p:cNvSpPr txBox="1">
            <a:spLocks/>
          </p:cNvSpPr>
          <p:nvPr/>
        </p:nvSpPr>
        <p:spPr>
          <a:xfrm>
            <a:off x="457200" y="3246075"/>
            <a:ext cx="8229600" cy="720080"/>
          </a:xfrm>
          <a:prstGeom prst="rect">
            <a:avLst/>
          </a:prstGeom>
        </p:spPr>
        <p:txBody>
          <a:bodyPr>
            <a:normAutofit/>
          </a:bodyPr>
          <a:lstStyle/>
          <a:p>
            <a:r>
              <a:rPr lang="en-US" altLang="ko-KR" b="1" dirty="0">
                <a:latin typeface="08서울남산체 M" pitchFamily="18" charset="-127"/>
                <a:ea typeface="08서울남산체 M" pitchFamily="18" charset="-127"/>
              </a:rPr>
              <a:t>Grant of incentive to Green-Certified private </a:t>
            </a:r>
            <a:r>
              <a:rPr lang="en-US" altLang="ko-KR" b="1" dirty="0" smtClean="0">
                <a:latin typeface="08서울남산체 M" pitchFamily="18" charset="-127"/>
                <a:ea typeface="08서울남산체 M" pitchFamily="18" charset="-127"/>
              </a:rPr>
              <a:t>buildings</a:t>
            </a:r>
          </a:p>
          <a:p>
            <a:pPr algn="r"/>
            <a:r>
              <a:rPr lang="ko-KR" altLang="ko-KR" b="1" dirty="0" smtClean="0">
                <a:latin typeface="08서울남산체 M" pitchFamily="18" charset="-127"/>
                <a:ea typeface="08서울남산체 M" pitchFamily="18" charset="-127"/>
              </a:rPr>
              <a:t>→</a:t>
            </a:r>
            <a:r>
              <a:rPr lang="en-US" altLang="ko-KR" b="1" dirty="0">
                <a:latin typeface="08서울남산체 M" pitchFamily="18" charset="-127"/>
                <a:ea typeface="08서울남산체 M" pitchFamily="18" charset="-127"/>
              </a:rPr>
              <a:t>Leading to voluntary participation</a:t>
            </a:r>
            <a:endParaRPr lang="ko-KR" altLang="ko-KR" b="1" dirty="0">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
        <p:nvSpPr>
          <p:cNvPr id="7" name="직사각형 6"/>
          <p:cNvSpPr/>
          <p:nvPr/>
        </p:nvSpPr>
        <p:spPr>
          <a:xfrm>
            <a:off x="467544" y="3894147"/>
            <a:ext cx="8280920" cy="830997"/>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a:t>
            </a:r>
            <a:r>
              <a:rPr lang="en-US" altLang="ko-KR" sz="1600" dirty="0">
                <a:latin typeface="08서울남산체 M" pitchFamily="18" charset="-127"/>
                <a:ea typeface="08서울남산체 M" pitchFamily="18" charset="-127"/>
              </a:rPr>
              <a:t>Exemption from acquisition tax, exemption from environment improvement charge, </a:t>
            </a:r>
            <a:r>
              <a:rPr lang="en-US" altLang="ko-KR" sz="1600" dirty="0" smtClean="0">
                <a:latin typeface="08서울남산체 M" pitchFamily="18" charset="-127"/>
                <a:ea typeface="08서울남산체 M" pitchFamily="18" charset="-127"/>
              </a:rPr>
              <a:t> </a:t>
            </a:r>
          </a:p>
          <a:p>
            <a:r>
              <a:rPr lang="en-US" altLang="ko-KR" sz="1600" dirty="0" smtClean="0">
                <a:latin typeface="08서울남산체 M" pitchFamily="18" charset="-127"/>
                <a:ea typeface="08서울남산체 M" pitchFamily="18" charset="-127"/>
              </a:rPr>
              <a:t>   relax </a:t>
            </a:r>
            <a:r>
              <a:rPr lang="en-US" altLang="ko-KR" sz="1600" dirty="0">
                <a:latin typeface="08서울남산체 M" pitchFamily="18" charset="-127"/>
                <a:ea typeface="08서울남산체 M" pitchFamily="18" charset="-127"/>
              </a:rPr>
              <a:t>restrictions on building standard, etc.</a:t>
            </a:r>
            <a:endParaRPr lang="en-US" altLang="ko-KR" sz="1600" dirty="0" smtClean="0">
              <a:latin typeface="08서울남산체 M" pitchFamily="18" charset="-127"/>
              <a:ea typeface="08서울남산체 M" pitchFamily="18" charset="-127"/>
            </a:endParaRPr>
          </a:p>
          <a:p>
            <a:r>
              <a:rPr lang="en-US" altLang="ko-KR" sz="1600" dirty="0" smtClean="0">
                <a:solidFill>
                  <a:schemeClr val="tx1">
                    <a:lumMod val="50000"/>
                    <a:lumOff val="50000"/>
                  </a:schemeClr>
                </a:solidFill>
                <a:latin typeface="08서울남산체 M" pitchFamily="18" charset="-127"/>
                <a:ea typeface="08서울남산체 M" pitchFamily="18" charset="-127"/>
              </a:rPr>
              <a:t>     - </a:t>
            </a:r>
            <a:r>
              <a:rPr lang="en-US" altLang="ko-KR" sz="1600" dirty="0">
                <a:solidFill>
                  <a:schemeClr val="tx1">
                    <a:lumMod val="50000"/>
                    <a:lumOff val="50000"/>
                  </a:schemeClr>
                </a:solidFill>
                <a:latin typeface="08서울남산체 M" pitchFamily="18" charset="-127"/>
                <a:ea typeface="08서울남산체 M" pitchFamily="18" charset="-127"/>
              </a:rPr>
              <a:t>Building Energy Efficiency 680 certifications, Green Building 2,235 certifications</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
        <p:nvSpPr>
          <p:cNvPr id="8" name="내용 개체 틀 2"/>
          <p:cNvSpPr txBox="1">
            <a:spLocks/>
          </p:cNvSpPr>
          <p:nvPr/>
        </p:nvSpPr>
        <p:spPr>
          <a:xfrm>
            <a:off x="457200" y="5157192"/>
            <a:ext cx="8229600" cy="432048"/>
          </a:xfrm>
          <a:prstGeom prst="rect">
            <a:avLst/>
          </a:prstGeom>
        </p:spPr>
        <p:txBody>
          <a:bodyPr>
            <a:normAutofit/>
          </a:bodyPr>
          <a:lstStyle/>
          <a:p>
            <a:r>
              <a:rPr lang="en-US" altLang="ko-KR" b="1" dirty="0">
                <a:latin typeface="08서울남산체 M" pitchFamily="18" charset="-127"/>
                <a:ea typeface="08서울남산체 M" pitchFamily="18" charset="-127"/>
              </a:rPr>
              <a:t>Intensification of building permit </a:t>
            </a:r>
            <a:r>
              <a:rPr lang="en-US" altLang="ko-KR" b="1" dirty="0" smtClean="0">
                <a:latin typeface="08서울남산체 M" pitchFamily="18" charset="-127"/>
                <a:ea typeface="08서울남산체 M" pitchFamily="18" charset="-127"/>
              </a:rPr>
              <a:t>standard</a:t>
            </a:r>
            <a:r>
              <a:rPr lang="ko-KR" altLang="ko-KR" b="1" dirty="0" smtClean="0">
                <a:latin typeface="08서울남산체 M" pitchFamily="18" charset="-127"/>
                <a:ea typeface="08서울남산체 M" pitchFamily="18" charset="-127"/>
              </a:rPr>
              <a:t>→</a:t>
            </a:r>
            <a:r>
              <a:rPr lang="en-US" altLang="ko-KR" b="1" dirty="0">
                <a:latin typeface="08서울남산체 M" pitchFamily="18" charset="-127"/>
                <a:ea typeface="08서울남산체 M" pitchFamily="18" charset="-127"/>
              </a:rPr>
              <a:t>Leading to reduction of energy use</a:t>
            </a:r>
            <a:endParaRPr lang="ko-KR" altLang="ko-KR" b="1" dirty="0">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
        <p:nvSpPr>
          <p:cNvPr id="9" name="직사각형 8"/>
          <p:cNvSpPr/>
          <p:nvPr/>
        </p:nvSpPr>
        <p:spPr>
          <a:xfrm>
            <a:off x="467544" y="5550331"/>
            <a:ext cx="8280920" cy="861774"/>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a:t>
            </a:r>
            <a:r>
              <a:rPr lang="en-US" altLang="ko-KR" sz="1600" dirty="0">
                <a:latin typeface="08서울남산체 M" pitchFamily="18" charset="-127"/>
                <a:ea typeface="08서울남산체 M" pitchFamily="18" charset="-127"/>
              </a:rPr>
              <a:t>Intensification of insulation standard of window by 20%, Obligation of using energy </a:t>
            </a:r>
            <a:endParaRPr lang="en-US" altLang="ko-KR" sz="1600" dirty="0" smtClean="0">
              <a:latin typeface="08서울남산체 M" pitchFamily="18" charset="-127"/>
              <a:ea typeface="08서울남산체 M" pitchFamily="18" charset="-127"/>
            </a:endParaRPr>
          </a:p>
          <a:p>
            <a:r>
              <a:rPr lang="en-US" altLang="ko-KR" sz="1600" dirty="0" smtClean="0">
                <a:latin typeface="08서울남산체 M" pitchFamily="18" charset="-127"/>
                <a:ea typeface="08서울남산체 M" pitchFamily="18" charset="-127"/>
              </a:rPr>
              <a:t>   saving equipment</a:t>
            </a:r>
          </a:p>
          <a:p>
            <a:r>
              <a:rPr lang="en-US" altLang="ko-KR" sz="1600" dirty="0" smtClean="0">
                <a:solidFill>
                  <a:schemeClr val="tx1">
                    <a:lumMod val="50000"/>
                    <a:lumOff val="50000"/>
                  </a:schemeClr>
                </a:solidFill>
                <a:latin typeface="08서울남산체 M" pitchFamily="18" charset="-127"/>
                <a:ea typeface="08서울남산체 M" pitchFamily="18" charset="-127"/>
              </a:rPr>
              <a:t>     - 170 </a:t>
            </a:r>
            <a:r>
              <a:rPr lang="en-US" altLang="ko-KR" sz="1600" dirty="0">
                <a:solidFill>
                  <a:schemeClr val="tx1">
                    <a:lumMod val="50000"/>
                    <a:lumOff val="50000"/>
                  </a:schemeClr>
                </a:solidFill>
                <a:latin typeface="08서울남산체 M" pitchFamily="18" charset="-127"/>
                <a:ea typeface="08서울남산체 M" pitchFamily="18" charset="-127"/>
              </a:rPr>
              <a:t>billion KRW saving of energy cost yearly</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모서리가 둥근 직사각형 12"/>
          <p:cNvSpPr/>
          <p:nvPr/>
        </p:nvSpPr>
        <p:spPr>
          <a:xfrm>
            <a:off x="467544" y="3933056"/>
            <a:ext cx="8496944" cy="720080"/>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모서리가 둥근 직사각형 8"/>
          <p:cNvSpPr/>
          <p:nvPr/>
        </p:nvSpPr>
        <p:spPr>
          <a:xfrm>
            <a:off x="467544" y="1772816"/>
            <a:ext cx="8496944" cy="576064"/>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txBox="1">
            <a:spLocks/>
          </p:cNvSpPr>
          <p:nvPr/>
        </p:nvSpPr>
        <p:spPr>
          <a:xfrm>
            <a:off x="467544" y="429419"/>
            <a:ext cx="8555037" cy="695325"/>
          </a:xfrm>
          <a:prstGeom prst="rect">
            <a:avLst/>
          </a:prstGeom>
        </p:spPr>
        <p:txBody>
          <a:bodyPr vert="horz" rtlCol="0" anchor="ctr">
            <a:noAutofit/>
          </a:bodyPr>
          <a:lstStyle/>
          <a:p>
            <a:r>
              <a:rPr lang="en-US" altLang="ko-KR" sz="2400" dirty="0">
                <a:latin typeface="08서울남산체 M" pitchFamily="18" charset="-127"/>
                <a:ea typeface="08서울남산체 M" pitchFamily="18" charset="-127"/>
              </a:rPr>
              <a:t>2. Implementation of demonstration project for improving the energy efficiency of existing buildings</a:t>
            </a:r>
            <a:endParaRPr lang="ko-KR" altLang="ko-KR" sz="2400" dirty="0">
              <a:latin typeface="08서울남산체 M" pitchFamily="18" charset="-127"/>
              <a:ea typeface="08서울남산체 M" pitchFamily="18" charset="-127"/>
            </a:endParaRPr>
          </a:p>
        </p:txBody>
      </p:sp>
      <p:sp>
        <p:nvSpPr>
          <p:cNvPr id="6" name="내용 개체 틀 2"/>
          <p:cNvSpPr txBox="1">
            <a:spLocks/>
          </p:cNvSpPr>
          <p:nvPr/>
        </p:nvSpPr>
        <p:spPr>
          <a:xfrm>
            <a:off x="457200" y="3977188"/>
            <a:ext cx="8229600" cy="720080"/>
          </a:xfrm>
          <a:prstGeom prst="rect">
            <a:avLst/>
          </a:prstGeom>
        </p:spPr>
        <p:txBody>
          <a:bodyPr>
            <a:normAutofit/>
          </a:bodyPr>
          <a:lstStyle/>
          <a:p>
            <a:r>
              <a:rPr lang="en-US" altLang="ko-KR" b="1" dirty="0">
                <a:latin typeface="08서울남산체 M" pitchFamily="18" charset="-127"/>
                <a:ea typeface="08서울남산체 M" pitchFamily="18" charset="-127"/>
              </a:rPr>
              <a:t>Implementation of greenhouse gas</a:t>
            </a:r>
            <a:r>
              <a:rPr lang="ko-KR" altLang="ko-KR" b="1" dirty="0">
                <a:latin typeface="08서울남산체 M" pitchFamily="18" charset="-127"/>
                <a:ea typeface="08서울남산체 M" pitchFamily="18" charset="-127"/>
              </a:rPr>
              <a:t>·</a:t>
            </a:r>
            <a:r>
              <a:rPr lang="en-US" altLang="ko-KR" b="1" dirty="0">
                <a:latin typeface="08서울남산체 M" pitchFamily="18" charset="-127"/>
                <a:ea typeface="08서울남산체 M" pitchFamily="18" charset="-127"/>
              </a:rPr>
              <a:t>energy target </a:t>
            </a:r>
            <a:r>
              <a:rPr lang="en-US" altLang="ko-KR" b="1" dirty="0" smtClean="0">
                <a:latin typeface="08서울남산체 M" pitchFamily="18" charset="-127"/>
                <a:ea typeface="08서울남산체 M" pitchFamily="18" charset="-127"/>
              </a:rPr>
              <a:t>management system</a:t>
            </a:r>
          </a:p>
          <a:p>
            <a:pPr algn="r"/>
            <a:r>
              <a:rPr lang="ko-KR" altLang="ko-KR" b="1" dirty="0" smtClean="0">
                <a:latin typeface="08서울남산체 M" pitchFamily="18" charset="-127"/>
                <a:ea typeface="08서울남산체 M" pitchFamily="18" charset="-127"/>
              </a:rPr>
              <a:t>→</a:t>
            </a:r>
            <a:r>
              <a:rPr lang="en-US" altLang="ko-KR" b="1" dirty="0" smtClean="0">
                <a:latin typeface="08서울남산체 M" pitchFamily="18" charset="-127"/>
                <a:ea typeface="08서울남산체 M" pitchFamily="18" charset="-127"/>
              </a:rPr>
              <a:t> Elevation </a:t>
            </a:r>
            <a:r>
              <a:rPr lang="en-US" altLang="ko-KR" b="1" dirty="0">
                <a:latin typeface="08서울남산체 M" pitchFamily="18" charset="-127"/>
                <a:ea typeface="08서울남산체 M" pitchFamily="18" charset="-127"/>
              </a:rPr>
              <a:t>of energy recognition across the society</a:t>
            </a:r>
            <a:endParaRPr lang="ko-KR" altLang="ko-KR" b="1" dirty="0">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
        <p:nvSpPr>
          <p:cNvPr id="7" name="직사각형 6"/>
          <p:cNvSpPr/>
          <p:nvPr/>
        </p:nvSpPr>
        <p:spPr>
          <a:xfrm>
            <a:off x="467544" y="4625260"/>
            <a:ext cx="8280920" cy="1107996"/>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a:t>
            </a:r>
            <a:r>
              <a:rPr lang="en-US" altLang="ko-KR" sz="1600" dirty="0">
                <a:latin typeface="08서울남산체 M" pitchFamily="18" charset="-127"/>
                <a:ea typeface="08서울남산체 M" pitchFamily="18" charset="-127"/>
              </a:rPr>
              <a:t>Implementation of demonstration project on 37 bodies in 2010</a:t>
            </a:r>
            <a:r>
              <a:rPr lang="en-US" altLang="ko-KR" sz="1600" dirty="0" smtClean="0">
                <a:solidFill>
                  <a:schemeClr val="tx1">
                    <a:lumMod val="50000"/>
                    <a:lumOff val="50000"/>
                  </a:schemeClr>
                </a:solidFill>
                <a:latin typeface="08서울남산체 M" pitchFamily="18" charset="-127"/>
                <a:ea typeface="08서울남산체 M" pitchFamily="18" charset="-127"/>
              </a:rPr>
              <a:t>     </a:t>
            </a:r>
          </a:p>
          <a:p>
            <a:r>
              <a:rPr lang="en-US" altLang="ko-KR" sz="1600" dirty="0">
                <a:solidFill>
                  <a:schemeClr val="tx1">
                    <a:lumMod val="50000"/>
                    <a:lumOff val="50000"/>
                  </a:schemeClr>
                </a:solidFill>
                <a:latin typeface="08서울남산체 M" pitchFamily="18" charset="-127"/>
                <a:ea typeface="08서울남산체 M" pitchFamily="18" charset="-127"/>
              </a:rPr>
              <a:t> </a:t>
            </a:r>
            <a:r>
              <a:rPr lang="en-US" altLang="ko-KR" sz="1600" dirty="0" smtClean="0">
                <a:solidFill>
                  <a:schemeClr val="tx1">
                    <a:lumMod val="50000"/>
                    <a:lumOff val="50000"/>
                  </a:schemeClr>
                </a:solidFill>
                <a:latin typeface="08서울남산체 M" pitchFamily="18" charset="-127"/>
                <a:ea typeface="08서울남산체 M" pitchFamily="18" charset="-127"/>
              </a:rPr>
              <a:t>  -</a:t>
            </a:r>
            <a:r>
              <a:rPr lang="en-US" altLang="ko-KR" sz="1600" dirty="0">
                <a:solidFill>
                  <a:schemeClr val="tx1">
                    <a:lumMod val="50000"/>
                    <a:lumOff val="50000"/>
                  </a:schemeClr>
                </a:solidFill>
                <a:latin typeface="08서울남산체 M" pitchFamily="18" charset="-127"/>
                <a:ea typeface="08서울남산체 M" pitchFamily="18" charset="-127"/>
              </a:rPr>
              <a:t>Conclusion of MOU with KITA, </a:t>
            </a:r>
            <a:r>
              <a:rPr lang="en-US" altLang="ko-KR" sz="1600" dirty="0" err="1">
                <a:solidFill>
                  <a:schemeClr val="tx1">
                    <a:lumMod val="50000"/>
                    <a:lumOff val="50000"/>
                  </a:schemeClr>
                </a:solidFill>
                <a:latin typeface="08서울남산체 M" pitchFamily="18" charset="-127"/>
                <a:ea typeface="08서울남산체 M" pitchFamily="18" charset="-127"/>
              </a:rPr>
              <a:t>Lotte</a:t>
            </a:r>
            <a:r>
              <a:rPr lang="en-US" altLang="ko-KR" sz="1600" dirty="0">
                <a:solidFill>
                  <a:schemeClr val="tx1">
                    <a:lumMod val="50000"/>
                    <a:lumOff val="50000"/>
                  </a:schemeClr>
                </a:solidFill>
                <a:latin typeface="08서울남산체 M" pitchFamily="18" charset="-127"/>
                <a:ea typeface="08서울남산체 M" pitchFamily="18" charset="-127"/>
              </a:rPr>
              <a:t> World, COEX, etc</a:t>
            </a:r>
            <a:r>
              <a:rPr lang="en-US" altLang="ko-KR" sz="1600" dirty="0" smtClean="0">
                <a:solidFill>
                  <a:schemeClr val="tx1">
                    <a:lumMod val="50000"/>
                    <a:lumOff val="50000"/>
                  </a:schemeClr>
                </a:solidFill>
                <a:latin typeface="08서울남산체 M" pitchFamily="18" charset="-127"/>
                <a:ea typeface="08서울남산체 M" pitchFamily="18" charset="-127"/>
              </a:rPr>
              <a:t>.</a:t>
            </a:r>
          </a:p>
          <a:p>
            <a:endParaRPr lang="en-US" altLang="ko-KR" sz="1600" dirty="0">
              <a:solidFill>
                <a:schemeClr val="tx1">
                  <a:lumMod val="50000"/>
                  <a:lumOff val="50000"/>
                </a:schemeClr>
              </a:solidFill>
              <a:latin typeface="08서울남산체 M" pitchFamily="18" charset="-127"/>
              <a:ea typeface="08서울남산체 M" pitchFamily="18" charset="-127"/>
            </a:endParaRPr>
          </a:p>
          <a:p>
            <a:pPr>
              <a:buFont typeface="Arial" pitchFamily="34" charset="0"/>
              <a:buChar char="•"/>
            </a:pPr>
            <a:r>
              <a:rPr lang="en-US" altLang="ko-KR" sz="1600" dirty="0" smtClean="0">
                <a:latin typeface="08서울남산체 M" pitchFamily="18" charset="-127"/>
                <a:ea typeface="08서울남산체 M" pitchFamily="18" charset="-127"/>
              </a:rPr>
              <a:t>  Implementation </a:t>
            </a:r>
            <a:r>
              <a:rPr lang="en-US" altLang="ko-KR" sz="1600" dirty="0">
                <a:latin typeface="08서울남산체 M" pitchFamily="18" charset="-127"/>
                <a:ea typeface="08서울남산체 M" pitchFamily="18" charset="-127"/>
              </a:rPr>
              <a:t>in 2012 after setting the goal in the second half of 2011</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
        <p:nvSpPr>
          <p:cNvPr id="11" name="내용 개체 틀 2"/>
          <p:cNvSpPr txBox="1">
            <a:spLocks/>
          </p:cNvSpPr>
          <p:nvPr/>
        </p:nvSpPr>
        <p:spPr>
          <a:xfrm>
            <a:off x="457200" y="1847726"/>
            <a:ext cx="8686800" cy="501154"/>
          </a:xfrm>
          <a:prstGeom prst="rect">
            <a:avLst/>
          </a:prstGeom>
        </p:spPr>
        <p:txBody>
          <a:bodyPr>
            <a:noAutofit/>
          </a:bodyPr>
          <a:lstStyle/>
          <a:p>
            <a:r>
              <a:rPr lang="en-US" altLang="ko-KR" b="1" dirty="0" smtClean="0">
                <a:latin typeface="08서울남산체 M" pitchFamily="18" charset="-127"/>
                <a:ea typeface="08서울남산체 M" pitchFamily="18" charset="-127"/>
              </a:rPr>
              <a:t>Demonstration project of green home on existing houses </a:t>
            </a:r>
            <a:r>
              <a:rPr lang="ko-KR" altLang="ko-KR" b="1" dirty="0" smtClean="0">
                <a:latin typeface="08서울남산체 M" pitchFamily="18" charset="-127"/>
                <a:ea typeface="08서울남산체 M" pitchFamily="18" charset="-127"/>
              </a:rPr>
              <a:t>→</a:t>
            </a:r>
            <a:r>
              <a:rPr lang="en-US" altLang="ko-KR" b="1" dirty="0" smtClean="0">
                <a:latin typeface="08서울남산체 M" pitchFamily="18" charset="-127"/>
                <a:ea typeface="08서울남산체 M" pitchFamily="18" charset="-127"/>
              </a:rPr>
              <a:t>Spread of green home</a:t>
            </a:r>
            <a:endParaRPr lang="ko-KR" altLang="ko-KR" b="1" dirty="0" smtClean="0">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
        <p:nvSpPr>
          <p:cNvPr id="12" name="직사각형 11"/>
          <p:cNvSpPr/>
          <p:nvPr/>
        </p:nvSpPr>
        <p:spPr>
          <a:xfrm>
            <a:off x="467544" y="2279774"/>
            <a:ext cx="8280920" cy="1077218"/>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a:t>
            </a:r>
            <a:r>
              <a:rPr lang="en-US" altLang="ko-KR" sz="1600" dirty="0">
                <a:latin typeface="08서울남산체 M" pitchFamily="18" charset="-127"/>
                <a:ea typeface="08서울남산체 M" pitchFamily="18" charset="-127"/>
              </a:rPr>
              <a:t>Implementation of improving houses for the lower-income group in related with </a:t>
            </a:r>
            <a:r>
              <a:rPr lang="en-US" altLang="ko-KR" sz="1600" dirty="0" smtClean="0">
                <a:latin typeface="08서울남산체 M" pitchFamily="18" charset="-127"/>
                <a:ea typeface="08서울남산체 M" pitchFamily="18" charset="-127"/>
              </a:rPr>
              <a:t>the </a:t>
            </a:r>
          </a:p>
          <a:p>
            <a:r>
              <a:rPr lang="en-US" altLang="ko-KR" sz="1600" dirty="0">
                <a:latin typeface="08서울남산체 M" pitchFamily="18" charset="-127"/>
                <a:ea typeface="08서울남산체 M" pitchFamily="18" charset="-127"/>
              </a:rPr>
              <a:t> </a:t>
            </a:r>
            <a:r>
              <a:rPr lang="en-US" altLang="ko-KR" sz="1600" dirty="0" smtClean="0">
                <a:latin typeface="08서울남산체 M" pitchFamily="18" charset="-127"/>
                <a:ea typeface="08서울남산체 M" pitchFamily="18" charset="-127"/>
              </a:rPr>
              <a:t>  welfare </a:t>
            </a:r>
            <a:r>
              <a:rPr lang="en-US" altLang="ko-KR" sz="1600" dirty="0">
                <a:latin typeface="08서울남산체 M" pitchFamily="18" charset="-127"/>
                <a:ea typeface="08서울남산체 M" pitchFamily="18" charset="-127"/>
              </a:rPr>
              <a:t>of green </a:t>
            </a:r>
            <a:r>
              <a:rPr lang="en-US" altLang="ko-KR" sz="1600" dirty="0" smtClean="0">
                <a:latin typeface="08서울남산체 M" pitchFamily="18" charset="-127"/>
                <a:ea typeface="08서울남산체 M" pitchFamily="18" charset="-127"/>
              </a:rPr>
              <a:t>house</a:t>
            </a:r>
          </a:p>
          <a:p>
            <a:r>
              <a:rPr lang="en-US" altLang="ko-KR" sz="1600" dirty="0" smtClean="0">
                <a:solidFill>
                  <a:schemeClr val="tx1">
                    <a:lumMod val="50000"/>
                    <a:lumOff val="50000"/>
                  </a:schemeClr>
                </a:solidFill>
                <a:latin typeface="08서울남산체 M" pitchFamily="18" charset="-127"/>
                <a:ea typeface="08서울남산체 M" pitchFamily="18" charset="-127"/>
              </a:rPr>
              <a:t>     - Replacement </a:t>
            </a:r>
            <a:r>
              <a:rPr lang="en-US" altLang="ko-KR" sz="1600" dirty="0">
                <a:solidFill>
                  <a:schemeClr val="tx1">
                    <a:lumMod val="50000"/>
                    <a:lumOff val="50000"/>
                  </a:schemeClr>
                </a:solidFill>
                <a:latin typeface="08서울남산체 M" pitchFamily="18" charset="-127"/>
                <a:ea typeface="08서울남산체 M" pitchFamily="18" charset="-127"/>
              </a:rPr>
              <a:t>of heating facilities on dilapidated permanent rental </a:t>
            </a:r>
            <a:r>
              <a:rPr lang="en-US" altLang="ko-KR" sz="1600" dirty="0" smtClean="0">
                <a:solidFill>
                  <a:schemeClr val="tx1">
                    <a:lumMod val="50000"/>
                    <a:lumOff val="50000"/>
                  </a:schemeClr>
                </a:solidFill>
                <a:latin typeface="08서울남산체 M" pitchFamily="18" charset="-127"/>
                <a:ea typeface="08서울남산체 M" pitchFamily="18" charset="-127"/>
              </a:rPr>
              <a:t>houses</a:t>
            </a:r>
          </a:p>
          <a:p>
            <a:r>
              <a:rPr lang="en-US" altLang="ko-KR" sz="1600" dirty="0" smtClean="0">
                <a:solidFill>
                  <a:schemeClr val="tx1">
                    <a:lumMod val="50000"/>
                    <a:lumOff val="50000"/>
                  </a:schemeClr>
                </a:solidFill>
                <a:latin typeface="08서울남산체 M" pitchFamily="18" charset="-127"/>
                <a:ea typeface="08서울남산체 M" pitchFamily="18" charset="-127"/>
              </a:rPr>
              <a:t>       Installation </a:t>
            </a:r>
            <a:r>
              <a:rPr lang="en-US" altLang="ko-KR" sz="1600" dirty="0">
                <a:solidFill>
                  <a:schemeClr val="tx1">
                    <a:lumMod val="50000"/>
                    <a:lumOff val="50000"/>
                  </a:schemeClr>
                </a:solidFill>
                <a:latin typeface="08서울남산체 M" pitchFamily="18" charset="-127"/>
                <a:ea typeface="08서울남산체 M" pitchFamily="18" charset="-127"/>
              </a:rPr>
              <a:t>of balcony sash, external window, etc. (10,000 houses, 2010</a:t>
            </a:r>
            <a:r>
              <a:rPr lang="en-US" altLang="ko-KR" sz="1600" dirty="0" smtClean="0">
                <a:solidFill>
                  <a:schemeClr val="tx1">
                    <a:lumMod val="50000"/>
                    <a:lumOff val="50000"/>
                  </a:schemeClr>
                </a:solidFill>
                <a:latin typeface="08서울남산체 M" pitchFamily="18" charset="-127"/>
                <a:ea typeface="08서울남산체 M" pitchFamily="18" charset="-127"/>
              </a:rPr>
              <a:t>)</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모서리가 둥근 직사각형 11"/>
          <p:cNvSpPr/>
          <p:nvPr/>
        </p:nvSpPr>
        <p:spPr>
          <a:xfrm>
            <a:off x="448494" y="3942581"/>
            <a:ext cx="8208912" cy="648072"/>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모서리가 둥근 직사각형 8"/>
          <p:cNvSpPr/>
          <p:nvPr/>
        </p:nvSpPr>
        <p:spPr>
          <a:xfrm>
            <a:off x="448494" y="1653183"/>
            <a:ext cx="8208912" cy="648072"/>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txBox="1">
            <a:spLocks/>
          </p:cNvSpPr>
          <p:nvPr/>
        </p:nvSpPr>
        <p:spPr>
          <a:xfrm>
            <a:off x="467544" y="429419"/>
            <a:ext cx="8555037" cy="695325"/>
          </a:xfrm>
          <a:prstGeom prst="rect">
            <a:avLst/>
          </a:prstGeom>
        </p:spPr>
        <p:txBody>
          <a:bodyPr vert="horz" rtlCol="0" anchor="ctr">
            <a:noAutofit/>
          </a:bodyPr>
          <a:lstStyle/>
          <a:p>
            <a:r>
              <a:rPr lang="en-US" altLang="ko-KR" sz="2400" dirty="0">
                <a:latin typeface="08서울남산체 M" pitchFamily="18" charset="-127"/>
                <a:ea typeface="08서울남산체 M" pitchFamily="18" charset="-127"/>
              </a:rPr>
              <a:t>3. Preparation of the foundation for activating the green  </a:t>
            </a:r>
            <a:endParaRPr lang="en-US" altLang="ko-KR" sz="2400" dirty="0" smtClean="0">
              <a:latin typeface="08서울남산체 M" pitchFamily="18" charset="-127"/>
              <a:ea typeface="08서울남산체 M" pitchFamily="18" charset="-127"/>
            </a:endParaRPr>
          </a:p>
          <a:p>
            <a:r>
              <a:rPr lang="en-US" altLang="ko-KR" sz="2400" dirty="0" smtClean="0">
                <a:latin typeface="08서울남산체 M" pitchFamily="18" charset="-127"/>
                <a:ea typeface="08서울남산체 M" pitchFamily="18" charset="-127"/>
              </a:rPr>
              <a:t>   building</a:t>
            </a:r>
            <a:endParaRPr lang="ko-KR" altLang="ko-KR" sz="2400" dirty="0">
              <a:latin typeface="08서울남산체 M" pitchFamily="18" charset="-127"/>
              <a:ea typeface="08서울남산체 M" pitchFamily="18" charset="-127"/>
            </a:endParaRPr>
          </a:p>
        </p:txBody>
      </p:sp>
      <p:sp>
        <p:nvSpPr>
          <p:cNvPr id="6" name="내용 개체 틀 2"/>
          <p:cNvSpPr txBox="1">
            <a:spLocks/>
          </p:cNvSpPr>
          <p:nvPr/>
        </p:nvSpPr>
        <p:spPr>
          <a:xfrm>
            <a:off x="457200" y="3933056"/>
            <a:ext cx="8229600" cy="720080"/>
          </a:xfrm>
          <a:prstGeom prst="rect">
            <a:avLst/>
          </a:prstGeom>
        </p:spPr>
        <p:txBody>
          <a:bodyPr>
            <a:normAutofit/>
          </a:bodyPr>
          <a:lstStyle/>
          <a:p>
            <a:r>
              <a:rPr lang="en-US" altLang="ko-KR" b="1" dirty="0">
                <a:latin typeface="08서울남산체 M" pitchFamily="18" charset="-127"/>
                <a:ea typeface="08서울남산체 M" pitchFamily="18" charset="-127"/>
              </a:rPr>
              <a:t>Nurture of environment-friendly specialized man </a:t>
            </a:r>
            <a:r>
              <a:rPr lang="en-US" altLang="ko-KR" b="1" dirty="0" smtClean="0">
                <a:latin typeface="08서울남산체 M" pitchFamily="18" charset="-127"/>
                <a:ea typeface="08서울남산체 M" pitchFamily="18" charset="-127"/>
              </a:rPr>
              <a:t>powers</a:t>
            </a:r>
          </a:p>
          <a:p>
            <a:pPr algn="r"/>
            <a:r>
              <a:rPr lang="ko-KR" altLang="ko-KR" b="1" dirty="0" smtClean="0">
                <a:latin typeface="08서울남산체 M" pitchFamily="18" charset="-127"/>
                <a:ea typeface="08서울남산체 M" pitchFamily="18" charset="-127"/>
              </a:rPr>
              <a:t>→</a:t>
            </a:r>
            <a:r>
              <a:rPr lang="en-US" altLang="ko-KR" b="1" dirty="0">
                <a:latin typeface="08서울남산체 M" pitchFamily="18" charset="-127"/>
                <a:ea typeface="08서울남산체 M" pitchFamily="18" charset="-127"/>
              </a:rPr>
              <a:t>Spread of green building technology</a:t>
            </a:r>
            <a:endParaRPr lang="ko-KR" altLang="ko-KR" b="1" dirty="0">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
        <p:nvSpPr>
          <p:cNvPr id="7" name="직사각형 6"/>
          <p:cNvSpPr/>
          <p:nvPr/>
        </p:nvSpPr>
        <p:spPr>
          <a:xfrm>
            <a:off x="467544" y="4728046"/>
            <a:ext cx="8280920" cy="1077218"/>
          </a:xfrm>
          <a:prstGeom prst="rect">
            <a:avLst/>
          </a:prstGeom>
        </p:spPr>
        <p:txBody>
          <a:bodyPr wrap="square">
            <a:spAutoFit/>
          </a:bodyPr>
          <a:lstStyle/>
          <a:p>
            <a:pPr>
              <a:buFont typeface="Arial" pitchFamily="34" charset="0"/>
              <a:buChar char="•"/>
            </a:pPr>
            <a:r>
              <a:rPr lang="en-US" altLang="ko-KR" sz="1600" dirty="0" smtClean="0"/>
              <a:t>  </a:t>
            </a:r>
            <a:r>
              <a:rPr lang="en-US" altLang="ko-KR" sz="1600" dirty="0" smtClean="0">
                <a:latin typeface="08서울남산체 M" pitchFamily="18" charset="-127"/>
                <a:ea typeface="08서울남산체 M" pitchFamily="18" charset="-127"/>
              </a:rPr>
              <a:t>Education support by designating the specialized institution (Korea Institute of </a:t>
            </a:r>
          </a:p>
          <a:p>
            <a:r>
              <a:rPr lang="en-US" altLang="ko-KR" sz="1600" dirty="0" smtClean="0">
                <a:latin typeface="08서울남산체 M" pitchFamily="18" charset="-127"/>
                <a:ea typeface="08서울남산체 M" pitchFamily="18" charset="-127"/>
              </a:rPr>
              <a:t>   Registered Architects</a:t>
            </a:r>
            <a:r>
              <a:rPr lang="ko-KR" altLang="ko-KR" sz="1600" dirty="0" smtClean="0">
                <a:latin typeface="08서울남산체 M" pitchFamily="18" charset="-127"/>
                <a:ea typeface="08서울남산체 M" pitchFamily="18" charset="-127"/>
              </a:rPr>
              <a:t>·</a:t>
            </a:r>
            <a:r>
              <a:rPr lang="en-US" altLang="ko-KR" sz="1600" dirty="0" smtClean="0">
                <a:latin typeface="08서울남산체 M" pitchFamily="18" charset="-127"/>
                <a:ea typeface="08서울남산체 M" pitchFamily="18" charset="-127"/>
              </a:rPr>
              <a:t>Korea Institute of construction Technology Education)(Targeting </a:t>
            </a:r>
          </a:p>
          <a:p>
            <a:r>
              <a:rPr lang="en-US" altLang="ko-KR" sz="1600" dirty="0" smtClean="0">
                <a:latin typeface="08서울남산체 M" pitchFamily="18" charset="-127"/>
                <a:ea typeface="08서울남산체 M" pitchFamily="18" charset="-127"/>
              </a:rPr>
              <a:t>   approx. 1,500 </a:t>
            </a:r>
            <a:r>
              <a:rPr lang="en-US" altLang="ko-KR" sz="1600" dirty="0" err="1" smtClean="0">
                <a:latin typeface="08서울남산체 M" pitchFamily="18" charset="-127"/>
                <a:ea typeface="08서울남산체 M" pitchFamily="18" charset="-127"/>
              </a:rPr>
              <a:t>educatees</a:t>
            </a:r>
            <a:r>
              <a:rPr lang="en-US" altLang="ko-KR" sz="1600" dirty="0" smtClean="0">
                <a:latin typeface="08서울남산체 M" pitchFamily="18" charset="-127"/>
                <a:ea typeface="08서울남산체 M" pitchFamily="18" charset="-127"/>
              </a:rPr>
              <a:t> for 2009~2013)</a:t>
            </a:r>
          </a:p>
          <a:p>
            <a:r>
              <a:rPr lang="en-US" altLang="ko-KR" sz="1600" dirty="0" smtClean="0">
                <a:solidFill>
                  <a:schemeClr val="tx1">
                    <a:lumMod val="50000"/>
                    <a:lumOff val="50000"/>
                  </a:schemeClr>
                </a:solidFill>
                <a:latin typeface="08서울남산체 M" pitchFamily="18" charset="-127"/>
                <a:ea typeface="08서울남산체 M" pitchFamily="18" charset="-127"/>
              </a:rPr>
              <a:t>   - 12-week </a:t>
            </a:r>
            <a:r>
              <a:rPr lang="en-US" altLang="ko-KR" sz="1600" dirty="0">
                <a:solidFill>
                  <a:schemeClr val="tx1">
                    <a:lumMod val="50000"/>
                    <a:lumOff val="50000"/>
                  </a:schemeClr>
                </a:solidFill>
                <a:latin typeface="08서울남산체 M" pitchFamily="18" charset="-127"/>
                <a:ea typeface="08서울남산체 M" pitchFamily="18" charset="-127"/>
              </a:rPr>
              <a:t>curriculum, 259 </a:t>
            </a:r>
            <a:r>
              <a:rPr lang="en-US" altLang="ko-KR" sz="1600" dirty="0" err="1">
                <a:solidFill>
                  <a:schemeClr val="tx1">
                    <a:lumMod val="50000"/>
                    <a:lumOff val="50000"/>
                  </a:schemeClr>
                </a:solidFill>
                <a:latin typeface="08서울남산체 M" pitchFamily="18" charset="-127"/>
                <a:ea typeface="08서울남산체 M" pitchFamily="18" charset="-127"/>
              </a:rPr>
              <a:t>educatees</a:t>
            </a:r>
            <a:r>
              <a:rPr lang="en-US" altLang="ko-KR" sz="1600" dirty="0">
                <a:solidFill>
                  <a:schemeClr val="tx1">
                    <a:lumMod val="50000"/>
                    <a:lumOff val="50000"/>
                  </a:schemeClr>
                </a:solidFill>
                <a:latin typeface="08서울남산체 M" pitchFamily="18" charset="-127"/>
                <a:ea typeface="08서울남산체 M" pitchFamily="18" charset="-127"/>
              </a:rPr>
              <a:t> in 2009, 381 </a:t>
            </a:r>
            <a:r>
              <a:rPr lang="en-US" altLang="ko-KR" sz="1600" dirty="0" err="1">
                <a:solidFill>
                  <a:schemeClr val="tx1">
                    <a:lumMod val="50000"/>
                    <a:lumOff val="50000"/>
                  </a:schemeClr>
                </a:solidFill>
                <a:latin typeface="08서울남산체 M" pitchFamily="18" charset="-127"/>
                <a:ea typeface="08서울남산체 M" pitchFamily="18" charset="-127"/>
              </a:rPr>
              <a:t>educatees</a:t>
            </a:r>
            <a:r>
              <a:rPr lang="en-US" altLang="ko-KR" sz="1600" dirty="0">
                <a:solidFill>
                  <a:schemeClr val="tx1">
                    <a:lumMod val="50000"/>
                    <a:lumOff val="50000"/>
                  </a:schemeClr>
                </a:solidFill>
                <a:latin typeface="08서울남산체 M" pitchFamily="18" charset="-127"/>
                <a:ea typeface="08서울남산체 M" pitchFamily="18" charset="-127"/>
              </a:rPr>
              <a:t> in </a:t>
            </a:r>
            <a:r>
              <a:rPr lang="en-US" altLang="ko-KR" sz="1600" dirty="0" smtClean="0">
                <a:solidFill>
                  <a:schemeClr val="tx1">
                    <a:lumMod val="50000"/>
                    <a:lumOff val="50000"/>
                  </a:schemeClr>
                </a:solidFill>
                <a:latin typeface="08서울남산체 M" pitchFamily="18" charset="-127"/>
                <a:ea typeface="08서울남산체 M" pitchFamily="18" charset="-127"/>
              </a:rPr>
              <a:t>2010</a:t>
            </a:r>
            <a:endParaRPr lang="ko-KR" altLang="ko-KR" sz="1600" dirty="0" smtClean="0">
              <a:latin typeface="08서울남산체 M" pitchFamily="18" charset="-127"/>
              <a:ea typeface="08서울남산체 M" pitchFamily="18" charset="-127"/>
            </a:endParaRPr>
          </a:p>
        </p:txBody>
      </p:sp>
      <p:sp>
        <p:nvSpPr>
          <p:cNvPr id="8" name="직사각형 7"/>
          <p:cNvSpPr/>
          <p:nvPr/>
        </p:nvSpPr>
        <p:spPr>
          <a:xfrm>
            <a:off x="6732240" y="1052736"/>
            <a:ext cx="1584176" cy="338554"/>
          </a:xfrm>
          <a:prstGeom prst="rect">
            <a:avLst/>
          </a:prstGeom>
        </p:spPr>
        <p:txBody>
          <a:bodyPr wrap="square">
            <a:spAutoFit/>
          </a:bodyPr>
          <a:lstStyle/>
          <a:p>
            <a:r>
              <a:rPr lang="en-US" altLang="ko-KR" sz="1600" dirty="0">
                <a:latin typeface="08서울남산체 M" pitchFamily="18" charset="-127"/>
                <a:ea typeface="08서울남산체 M" pitchFamily="18" charset="-127"/>
              </a:rPr>
              <a:t>Current </a:t>
            </a:r>
            <a:r>
              <a:rPr lang="en-US" altLang="ko-KR" sz="1600" dirty="0" smtClean="0">
                <a:latin typeface="08서울남산체 M" pitchFamily="18" charset="-127"/>
                <a:ea typeface="08서울남산체 M" pitchFamily="18" charset="-127"/>
              </a:rPr>
              <a:t>Results</a:t>
            </a:r>
            <a:endParaRPr lang="ko-KR" altLang="ko-KR" sz="1600" dirty="0">
              <a:latin typeface="08서울남산체 M" pitchFamily="18" charset="-127"/>
              <a:ea typeface="08서울남산체 M" pitchFamily="18" charset="-127"/>
            </a:endParaRPr>
          </a:p>
        </p:txBody>
      </p:sp>
      <p:sp>
        <p:nvSpPr>
          <p:cNvPr id="10" name="내용 개체 틀 2"/>
          <p:cNvSpPr txBox="1">
            <a:spLocks/>
          </p:cNvSpPr>
          <p:nvPr/>
        </p:nvSpPr>
        <p:spPr>
          <a:xfrm>
            <a:off x="457200" y="1628800"/>
            <a:ext cx="8435280" cy="645170"/>
          </a:xfrm>
          <a:prstGeom prst="rect">
            <a:avLst/>
          </a:prstGeom>
        </p:spPr>
        <p:txBody>
          <a:bodyPr>
            <a:normAutofit/>
          </a:bodyPr>
          <a:lstStyle/>
          <a:p>
            <a:r>
              <a:rPr lang="en-US" altLang="ko-KR" b="1" dirty="0">
                <a:latin typeface="08서울남산체 M" pitchFamily="18" charset="-127"/>
                <a:ea typeface="08서울남산체 M" pitchFamily="18" charset="-127"/>
              </a:rPr>
              <a:t>Demonstration construction of building energy integrated management system </a:t>
            </a:r>
            <a:r>
              <a:rPr lang="ko-KR" altLang="ko-KR" b="1" dirty="0">
                <a:latin typeface="08서울남산체 M" pitchFamily="18" charset="-127"/>
                <a:ea typeface="08서울남산체 M" pitchFamily="18" charset="-127"/>
              </a:rPr>
              <a:t>→</a:t>
            </a:r>
            <a:r>
              <a:rPr lang="en-US" altLang="ko-KR" b="1" dirty="0">
                <a:latin typeface="08서울남산체 M" pitchFamily="18" charset="-127"/>
                <a:ea typeface="08서울남산체 M" pitchFamily="18" charset="-127"/>
              </a:rPr>
              <a:t>Establishment of the characterization DB of energy consumption</a:t>
            </a:r>
            <a:endParaRPr lang="ko-KR" altLang="ko-KR" b="1" dirty="0">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
        <p:nvSpPr>
          <p:cNvPr id="11" name="직사각형 10"/>
          <p:cNvSpPr/>
          <p:nvPr/>
        </p:nvSpPr>
        <p:spPr>
          <a:xfrm>
            <a:off x="467544" y="2348880"/>
            <a:ext cx="8280920" cy="1077218"/>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Establishment </a:t>
            </a:r>
            <a:r>
              <a:rPr lang="en-US" altLang="ko-KR" sz="1600" dirty="0">
                <a:latin typeface="08서울남산체 M" pitchFamily="18" charset="-127"/>
                <a:ea typeface="08서울남산체 M" pitchFamily="18" charset="-127"/>
              </a:rPr>
              <a:t>of integrated management system for building and energy </a:t>
            </a:r>
            <a:endParaRPr lang="en-US" altLang="ko-KR" sz="1600" dirty="0" smtClean="0">
              <a:latin typeface="08서울남산체 M" pitchFamily="18" charset="-127"/>
              <a:ea typeface="08서울남산체 M" pitchFamily="18" charset="-127"/>
            </a:endParaRPr>
          </a:p>
          <a:p>
            <a:r>
              <a:rPr lang="en-US" altLang="ko-KR" sz="1600" dirty="0" smtClean="0">
                <a:latin typeface="08서울남산체 M" pitchFamily="18" charset="-127"/>
                <a:ea typeface="08서울남산체 M" pitchFamily="18" charset="-127"/>
              </a:rPr>
              <a:t>   information(electricity</a:t>
            </a:r>
            <a:r>
              <a:rPr lang="en-US" altLang="ko-KR" sz="1600" dirty="0">
                <a:latin typeface="08서울남산체 M" pitchFamily="18" charset="-127"/>
                <a:ea typeface="08서울남산체 M" pitchFamily="18" charset="-127"/>
              </a:rPr>
              <a:t>, gas, heat, etc.)</a:t>
            </a:r>
            <a:endParaRPr lang="ko-KR" altLang="ko-KR" sz="1600" dirty="0">
              <a:latin typeface="08서울남산체 M" pitchFamily="18" charset="-127"/>
              <a:ea typeface="08서울남산체 M" pitchFamily="18" charset="-127"/>
            </a:endParaRPr>
          </a:p>
          <a:p>
            <a:r>
              <a:rPr lang="en-US" altLang="ko-KR" sz="1600" dirty="0" smtClean="0">
                <a:solidFill>
                  <a:schemeClr val="tx1">
                    <a:lumMod val="50000"/>
                    <a:lumOff val="50000"/>
                  </a:schemeClr>
                </a:solidFill>
                <a:latin typeface="08서울남산체 M" pitchFamily="18" charset="-127"/>
                <a:ea typeface="08서울남산체 M" pitchFamily="18" charset="-127"/>
              </a:rPr>
              <a:t>    </a:t>
            </a:r>
            <a:r>
              <a:rPr lang="en-US" altLang="ko-KR" sz="1600" dirty="0">
                <a:solidFill>
                  <a:schemeClr val="tx1">
                    <a:lumMod val="50000"/>
                    <a:lumOff val="50000"/>
                  </a:schemeClr>
                </a:solidFill>
                <a:latin typeface="08서울남산체 M" pitchFamily="18" charset="-127"/>
                <a:ea typeface="08서울남산체 M" pitchFamily="18" charset="-127"/>
              </a:rPr>
              <a:t>- Implementation of effective policy by using the information as the basic data for </a:t>
            </a:r>
            <a:r>
              <a:rPr lang="en-US" altLang="ko-KR" sz="1600" dirty="0" smtClean="0">
                <a:solidFill>
                  <a:schemeClr val="tx1">
                    <a:lumMod val="50000"/>
                    <a:lumOff val="50000"/>
                  </a:schemeClr>
                </a:solidFill>
                <a:latin typeface="08서울남산체 M" pitchFamily="18" charset="-127"/>
                <a:ea typeface="08서울남산체 M" pitchFamily="18" charset="-127"/>
              </a:rPr>
              <a:t>   </a:t>
            </a:r>
          </a:p>
          <a:p>
            <a:r>
              <a:rPr lang="en-US" altLang="ko-KR" sz="1600" dirty="0" smtClean="0">
                <a:solidFill>
                  <a:schemeClr val="tx1">
                    <a:lumMod val="50000"/>
                    <a:lumOff val="50000"/>
                  </a:schemeClr>
                </a:solidFill>
                <a:latin typeface="08서울남산체 M" pitchFamily="18" charset="-127"/>
                <a:ea typeface="08서울남산체 M" pitchFamily="18" charset="-127"/>
              </a:rPr>
              <a:t>      reducing </a:t>
            </a:r>
            <a:r>
              <a:rPr lang="en-US" altLang="ko-KR" sz="1600" dirty="0">
                <a:solidFill>
                  <a:schemeClr val="tx1">
                    <a:lumMod val="50000"/>
                    <a:lumOff val="50000"/>
                  </a:schemeClr>
                </a:solidFill>
                <a:latin typeface="08서울남산체 M" pitchFamily="18" charset="-127"/>
                <a:ea typeface="08서울남산체 M" pitchFamily="18" charset="-127"/>
              </a:rPr>
              <a:t>the greenhouse gases</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5616" y="2780928"/>
            <a:ext cx="7051930" cy="584775"/>
          </a:xfrm>
          <a:prstGeom prst="rect">
            <a:avLst/>
          </a:prstGeom>
          <a:noFill/>
        </p:spPr>
        <p:txBody>
          <a:bodyPr wrap="none" rtlCol="0">
            <a:spAutoFit/>
          </a:bodyPr>
          <a:lstStyle/>
          <a:p>
            <a:r>
              <a:rPr lang="ko-KR" altLang="ko-KR" sz="3200" b="1" dirty="0">
                <a:latin typeface="08서울남산체 M" pitchFamily="18" charset="-127"/>
                <a:ea typeface="08서울남산체 M" pitchFamily="18" charset="-127"/>
              </a:rPr>
              <a:t>Ⅲ</a:t>
            </a:r>
            <a:r>
              <a:rPr lang="en-US" altLang="ko-KR" sz="3200" b="1" dirty="0">
                <a:latin typeface="08서울남산체 M" pitchFamily="18" charset="-127"/>
                <a:ea typeface="08서울남산체 M" pitchFamily="18" charset="-127"/>
              </a:rPr>
              <a:t>. Activation Plan for Green Building</a:t>
            </a:r>
            <a:endParaRPr lang="ko-KR" altLang="ko-KR" sz="3200" b="1" dirty="0">
              <a:latin typeface="08서울남산체 M" pitchFamily="18" charset="-127"/>
              <a:ea typeface="08서울남산체 M" pitchFamily="18" charset="-127"/>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모서리가 둥근 직사각형 11"/>
          <p:cNvSpPr/>
          <p:nvPr/>
        </p:nvSpPr>
        <p:spPr>
          <a:xfrm>
            <a:off x="395536" y="4293096"/>
            <a:ext cx="7200800" cy="360040"/>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모서리가 둥근 직사각형 8"/>
          <p:cNvSpPr/>
          <p:nvPr/>
        </p:nvSpPr>
        <p:spPr>
          <a:xfrm>
            <a:off x="395536" y="2492896"/>
            <a:ext cx="7200800" cy="360040"/>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txBox="1">
            <a:spLocks/>
          </p:cNvSpPr>
          <p:nvPr/>
        </p:nvSpPr>
        <p:spPr>
          <a:xfrm>
            <a:off x="467544" y="357411"/>
            <a:ext cx="8555037" cy="695325"/>
          </a:xfrm>
          <a:prstGeom prst="rect">
            <a:avLst/>
          </a:prstGeom>
        </p:spPr>
        <p:txBody>
          <a:bodyPr vert="horz" rtlCol="0" anchor="ctr">
            <a:noAutofit/>
          </a:bodyPr>
          <a:lstStyle/>
          <a:p>
            <a:r>
              <a:rPr lang="en-US" altLang="ko-KR" sz="2400" dirty="0" smtClean="0">
                <a:latin typeface="08서울남산체 M" pitchFamily="18" charset="-127"/>
                <a:ea typeface="08서울남산체 M" pitchFamily="18" charset="-127"/>
              </a:rPr>
              <a:t> </a:t>
            </a:r>
            <a:r>
              <a:rPr lang="en-US" altLang="ko-KR" sz="2400" dirty="0">
                <a:latin typeface="08서울남산체 M" pitchFamily="18" charset="-127"/>
                <a:ea typeface="08서울남산체 M" pitchFamily="18" charset="-127"/>
              </a:rPr>
              <a:t>1. Birth of green building</a:t>
            </a:r>
            <a:endParaRPr lang="ko-KR" altLang="ko-KR" sz="2400" dirty="0">
              <a:latin typeface="08서울남산체 M" pitchFamily="18" charset="-127"/>
              <a:ea typeface="08서울남산체 M" pitchFamily="18" charset="-127"/>
            </a:endParaRPr>
          </a:p>
        </p:txBody>
      </p:sp>
      <p:sp>
        <p:nvSpPr>
          <p:cNvPr id="3" name="직사각형 2"/>
          <p:cNvSpPr/>
          <p:nvPr/>
        </p:nvSpPr>
        <p:spPr>
          <a:xfrm>
            <a:off x="3203848" y="1052736"/>
            <a:ext cx="5400600" cy="338554"/>
          </a:xfrm>
          <a:prstGeom prst="rect">
            <a:avLst/>
          </a:prstGeom>
        </p:spPr>
        <p:txBody>
          <a:bodyPr wrap="square">
            <a:spAutoFit/>
          </a:bodyPr>
          <a:lstStyle/>
          <a:p>
            <a:r>
              <a:rPr lang="en-US" altLang="ko-KR" sz="1600" dirty="0">
                <a:latin typeface="08서울남산체 M" pitchFamily="18" charset="-127"/>
                <a:ea typeface="08서울남산체 M" pitchFamily="18" charset="-127"/>
              </a:rPr>
              <a:t>Project 1-1. Intensification of plan</a:t>
            </a:r>
            <a:r>
              <a:rPr lang="ko-KR" altLang="ko-KR" sz="1600" dirty="0">
                <a:latin typeface="08서울남산체 M" pitchFamily="18" charset="-127"/>
                <a:ea typeface="08서울남산체 M" pitchFamily="18" charset="-127"/>
              </a:rPr>
              <a:t>·</a:t>
            </a:r>
            <a:r>
              <a:rPr lang="en-US" altLang="ko-KR" sz="1600" dirty="0">
                <a:latin typeface="08서울남산체 M" pitchFamily="18" charset="-127"/>
                <a:ea typeface="08서울남산체 M" pitchFamily="18" charset="-127"/>
              </a:rPr>
              <a:t>construction standard</a:t>
            </a:r>
            <a:endParaRPr lang="ko-KR" altLang="ko-KR" sz="1600" dirty="0">
              <a:latin typeface="08서울남산체 M" pitchFamily="18" charset="-127"/>
              <a:ea typeface="08서울남산체 M" pitchFamily="18" charset="-127"/>
            </a:endParaRPr>
          </a:p>
        </p:txBody>
      </p:sp>
      <p:sp>
        <p:nvSpPr>
          <p:cNvPr id="4" name="내용 개체 틀 2"/>
          <p:cNvSpPr txBox="1">
            <a:spLocks/>
          </p:cNvSpPr>
          <p:nvPr/>
        </p:nvSpPr>
        <p:spPr>
          <a:xfrm>
            <a:off x="457200" y="1628800"/>
            <a:ext cx="8229600" cy="720080"/>
          </a:xfrm>
          <a:prstGeom prst="rect">
            <a:avLst/>
          </a:prstGeom>
        </p:spPr>
        <p:txBody>
          <a:bodyPr>
            <a:normAutofit/>
          </a:bodyPr>
          <a:lstStyle/>
          <a:p>
            <a:r>
              <a:rPr lang="en-US" altLang="ko-KR" dirty="0">
                <a:latin typeface="08서울남산체 M" pitchFamily="18" charset="-127"/>
                <a:ea typeface="08서울남산체 M" pitchFamily="18" charset="-127"/>
              </a:rPr>
              <a:t>Intensification of energy saving standard from the stage of building permit (Approval of building business)</a:t>
            </a:r>
            <a:endParaRPr lang="ko-KR" altLang="ko-KR" dirty="0">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
        <p:nvSpPr>
          <p:cNvPr id="10" name="내용 개체 틀 2"/>
          <p:cNvSpPr txBox="1">
            <a:spLocks/>
          </p:cNvSpPr>
          <p:nvPr/>
        </p:nvSpPr>
        <p:spPr>
          <a:xfrm>
            <a:off x="457200" y="2492896"/>
            <a:ext cx="8229600" cy="504056"/>
          </a:xfrm>
          <a:prstGeom prst="rect">
            <a:avLst/>
          </a:prstGeom>
        </p:spPr>
        <p:txBody>
          <a:bodyPr>
            <a:normAutofit/>
          </a:bodyPr>
          <a:lstStyle/>
          <a:p>
            <a:r>
              <a:rPr lang="en-US" altLang="ko-KR" b="1" dirty="0">
                <a:latin typeface="08서울남산체 M" pitchFamily="18" charset="-127"/>
                <a:ea typeface="08서울남산체 M" pitchFamily="18" charset="-127"/>
              </a:rPr>
              <a:t>Public institutions lead the green </a:t>
            </a:r>
            <a:r>
              <a:rPr lang="en-US" altLang="ko-KR" b="1" dirty="0" smtClean="0">
                <a:latin typeface="08서울남산체 M" pitchFamily="18" charset="-127"/>
                <a:ea typeface="08서울남산체 M" pitchFamily="18" charset="-127"/>
              </a:rPr>
              <a:t>building</a:t>
            </a:r>
            <a:endParaRPr lang="ko-KR" altLang="ko-KR" b="1" dirty="0">
              <a:latin typeface="08서울남산체 M" pitchFamily="18" charset="-127"/>
              <a:ea typeface="08서울남산체 M" pitchFamily="18" charset="-127"/>
            </a:endParaRPr>
          </a:p>
        </p:txBody>
      </p:sp>
      <p:sp>
        <p:nvSpPr>
          <p:cNvPr id="11" name="직사각형 10"/>
          <p:cNvSpPr/>
          <p:nvPr/>
        </p:nvSpPr>
        <p:spPr>
          <a:xfrm>
            <a:off x="467544" y="2852936"/>
            <a:ext cx="8496944" cy="1323439"/>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a:t>
            </a:r>
            <a:r>
              <a:rPr lang="en-US" altLang="ko-KR" sz="1600" dirty="0">
                <a:latin typeface="08서울남산체 M" pitchFamily="18" charset="-127"/>
                <a:ea typeface="08서울남산체 M" pitchFamily="18" charset="-127"/>
              </a:rPr>
              <a:t>Government office buildings that move to the innovative city secure the more intensified </a:t>
            </a:r>
            <a:endParaRPr lang="en-US" altLang="ko-KR" sz="1600" dirty="0" smtClean="0">
              <a:latin typeface="08서울남산체 M" pitchFamily="18" charset="-127"/>
              <a:ea typeface="08서울남산체 M" pitchFamily="18" charset="-127"/>
            </a:endParaRPr>
          </a:p>
          <a:p>
            <a:r>
              <a:rPr lang="en-US" altLang="ko-KR" sz="1600" dirty="0" smtClean="0">
                <a:latin typeface="08서울남산체 M" pitchFamily="18" charset="-127"/>
                <a:ea typeface="08서울남산체 M" pitchFamily="18" charset="-127"/>
              </a:rPr>
              <a:t>   energy efficiency</a:t>
            </a:r>
          </a:p>
          <a:p>
            <a:r>
              <a:rPr lang="en-US" altLang="ko-KR" sz="1600" dirty="0" smtClean="0">
                <a:solidFill>
                  <a:schemeClr val="tx1">
                    <a:lumMod val="50000"/>
                    <a:lumOff val="50000"/>
                  </a:schemeClr>
                </a:solidFill>
                <a:latin typeface="08서울남산체 M" pitchFamily="18" charset="-127"/>
                <a:ea typeface="08서울남산체 M" pitchFamily="18" charset="-127"/>
              </a:rPr>
              <a:t>   - </a:t>
            </a:r>
            <a:r>
              <a:rPr lang="en-US" altLang="ko-KR" sz="1600" dirty="0">
                <a:solidFill>
                  <a:schemeClr val="tx1">
                    <a:lumMod val="50000"/>
                    <a:lumOff val="50000"/>
                  </a:schemeClr>
                </a:solidFill>
                <a:latin typeface="08서울남산체 M" pitchFamily="18" charset="-127"/>
                <a:ea typeface="08서울남산체 M" pitchFamily="18" charset="-127"/>
              </a:rPr>
              <a:t>Application of more intensified standard than the current energy efficiency ratio grade </a:t>
            </a:r>
          </a:p>
          <a:p>
            <a:r>
              <a:rPr lang="en-US" altLang="ko-KR" sz="1600" dirty="0">
                <a:solidFill>
                  <a:schemeClr val="tx1">
                    <a:lumMod val="50000"/>
                    <a:lumOff val="50000"/>
                  </a:schemeClr>
                </a:solidFill>
                <a:latin typeface="08서울남산체 M" pitchFamily="18" charset="-127"/>
                <a:ea typeface="08서울남산체 M" pitchFamily="18" charset="-127"/>
              </a:rPr>
              <a:t> </a:t>
            </a:r>
            <a:r>
              <a:rPr lang="en-US" altLang="ko-KR" sz="1600" dirty="0" smtClean="0">
                <a:solidFill>
                  <a:schemeClr val="tx1">
                    <a:lumMod val="50000"/>
                    <a:lumOff val="50000"/>
                  </a:schemeClr>
                </a:solidFill>
                <a:latin typeface="08서울남산체 M" pitchFamily="18" charset="-127"/>
                <a:ea typeface="08서울남산체 M" pitchFamily="18" charset="-127"/>
              </a:rPr>
              <a:t>    1(energy</a:t>
            </a:r>
            <a:r>
              <a:rPr lang="ko-KR" altLang="ko-KR" sz="1600" dirty="0">
                <a:solidFill>
                  <a:schemeClr val="tx1">
                    <a:lumMod val="50000"/>
                    <a:lumOff val="50000"/>
                  </a:schemeClr>
                </a:solidFill>
                <a:latin typeface="08서울남산체 M" pitchFamily="18" charset="-127"/>
                <a:ea typeface="08서울남산체 M" pitchFamily="18" charset="-127"/>
              </a:rPr>
              <a:t>에</a:t>
            </a:r>
            <a:r>
              <a:rPr lang="en-US" altLang="ko-KR" sz="1600" dirty="0">
                <a:solidFill>
                  <a:schemeClr val="tx1">
                    <a:lumMod val="50000"/>
                    <a:lumOff val="50000"/>
                  </a:schemeClr>
                </a:solidFill>
                <a:latin typeface="08서울남산체 M" pitchFamily="18" charset="-127"/>
                <a:ea typeface="08서울남산체 M" pitchFamily="18" charset="-127"/>
              </a:rPr>
              <a:t>consumption 300kwh/m</a:t>
            </a:r>
            <a:r>
              <a:rPr lang="en-US" altLang="ko-KR" sz="1600" baseline="30000" dirty="0">
                <a:solidFill>
                  <a:schemeClr val="tx1">
                    <a:lumMod val="50000"/>
                    <a:lumOff val="50000"/>
                  </a:schemeClr>
                </a:solidFill>
                <a:latin typeface="08서울남산체 M" pitchFamily="18" charset="-127"/>
                <a:ea typeface="08서울남산체 M" pitchFamily="18" charset="-127"/>
              </a:rPr>
              <a:t>2</a:t>
            </a:r>
            <a:r>
              <a:rPr lang="en-US" altLang="ko-KR" sz="1600" dirty="0">
                <a:solidFill>
                  <a:schemeClr val="tx1">
                    <a:lumMod val="50000"/>
                    <a:lumOff val="50000"/>
                  </a:schemeClr>
                </a:solidFill>
                <a:latin typeface="08서울남산체 M" pitchFamily="18" charset="-127"/>
                <a:ea typeface="08서울남산체 M" pitchFamily="18" charset="-127"/>
              </a:rPr>
              <a:t> per year)</a:t>
            </a:r>
            <a:endParaRPr lang="ko-KR" altLang="ko-KR" sz="1600" dirty="0">
              <a:solidFill>
                <a:schemeClr val="tx1">
                  <a:lumMod val="50000"/>
                  <a:lumOff val="50000"/>
                </a:schemeClr>
              </a:solidFill>
              <a:latin typeface="08서울남산체 M" pitchFamily="18" charset="-127"/>
              <a:ea typeface="08서울남산체 M" pitchFamily="18" charset="-127"/>
            </a:endParaRPr>
          </a:p>
          <a:p>
            <a:endParaRPr lang="ko-KR" altLang="ko-KR" sz="1600" dirty="0">
              <a:latin typeface="08서울남산체 M" pitchFamily="18" charset="-127"/>
              <a:ea typeface="08서울남산체 M" pitchFamily="18" charset="-127"/>
            </a:endParaRPr>
          </a:p>
        </p:txBody>
      </p:sp>
      <p:sp>
        <p:nvSpPr>
          <p:cNvPr id="13" name="내용 개체 틀 2"/>
          <p:cNvSpPr txBox="1">
            <a:spLocks/>
          </p:cNvSpPr>
          <p:nvPr/>
        </p:nvSpPr>
        <p:spPr>
          <a:xfrm>
            <a:off x="457200" y="4293096"/>
            <a:ext cx="8229600" cy="504056"/>
          </a:xfrm>
          <a:prstGeom prst="rect">
            <a:avLst/>
          </a:prstGeom>
        </p:spPr>
        <p:txBody>
          <a:bodyPr>
            <a:normAutofit/>
          </a:bodyPr>
          <a:lstStyle/>
          <a:p>
            <a:r>
              <a:rPr lang="en-US" altLang="ko-KR" b="1" dirty="0">
                <a:latin typeface="08서울남산체 M" pitchFamily="18" charset="-127"/>
                <a:ea typeface="08서울남산체 M" pitchFamily="18" charset="-127"/>
              </a:rPr>
              <a:t>Intensification of obligated energy savings rate on apartment houses</a:t>
            </a:r>
            <a:endParaRPr lang="ko-KR" altLang="ko-KR" b="1" dirty="0">
              <a:latin typeface="08서울남산체 M" pitchFamily="18" charset="-127"/>
              <a:ea typeface="08서울남산체 M" pitchFamily="18" charset="-127"/>
            </a:endParaRPr>
          </a:p>
        </p:txBody>
      </p:sp>
      <p:sp>
        <p:nvSpPr>
          <p:cNvPr id="14" name="직사각형 13"/>
          <p:cNvSpPr/>
          <p:nvPr/>
        </p:nvSpPr>
        <p:spPr>
          <a:xfrm>
            <a:off x="467544" y="4653136"/>
            <a:ext cx="8496944" cy="1569660"/>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a:t>
            </a:r>
            <a:r>
              <a:rPr lang="en-US" altLang="ko-KR" sz="1600" dirty="0">
                <a:latin typeface="08서울남산체 M" pitchFamily="18" charset="-127"/>
                <a:ea typeface="08서울남산체 M" pitchFamily="18" charset="-127"/>
              </a:rPr>
              <a:t>Like other advanced countries, the obligated energy savings rate will be intensified in </a:t>
            </a:r>
            <a:endParaRPr lang="en-US" altLang="ko-KR" sz="1600" dirty="0" smtClean="0">
              <a:latin typeface="08서울남산체 M" pitchFamily="18" charset="-127"/>
              <a:ea typeface="08서울남산체 M" pitchFamily="18" charset="-127"/>
            </a:endParaRPr>
          </a:p>
          <a:p>
            <a:r>
              <a:rPr lang="en-US" altLang="ko-KR" sz="1600" dirty="0">
                <a:latin typeface="08서울남산체 M" pitchFamily="18" charset="-127"/>
                <a:ea typeface="08서울남산체 M" pitchFamily="18" charset="-127"/>
              </a:rPr>
              <a:t> </a:t>
            </a:r>
            <a:r>
              <a:rPr lang="en-US" altLang="ko-KR" sz="1600" dirty="0" smtClean="0">
                <a:latin typeface="08서울남산체 M" pitchFamily="18" charset="-127"/>
                <a:ea typeface="08서울남산체 M" pitchFamily="18" charset="-127"/>
              </a:rPr>
              <a:t>  stages </a:t>
            </a:r>
            <a:r>
              <a:rPr lang="en-US" altLang="ko-KR" sz="1600" dirty="0">
                <a:latin typeface="08서울남산체 M" pitchFamily="18" charset="-127"/>
                <a:ea typeface="08서울남산체 M" pitchFamily="18" charset="-127"/>
              </a:rPr>
              <a:t>by 2025 for achieving the goal of zero </a:t>
            </a:r>
            <a:r>
              <a:rPr lang="en-US" altLang="ko-KR" sz="1600" dirty="0" smtClean="0">
                <a:latin typeface="08서울남산체 M" pitchFamily="18" charset="-127"/>
                <a:ea typeface="08서울남산체 M" pitchFamily="18" charset="-127"/>
              </a:rPr>
              <a:t>energy</a:t>
            </a:r>
          </a:p>
          <a:p>
            <a:r>
              <a:rPr lang="en-US" altLang="ko-KR" sz="1600" dirty="0" smtClean="0">
                <a:solidFill>
                  <a:schemeClr val="tx1">
                    <a:lumMod val="50000"/>
                    <a:lumOff val="50000"/>
                  </a:schemeClr>
                </a:solidFill>
                <a:latin typeface="08서울남산체 M" pitchFamily="18" charset="-127"/>
                <a:ea typeface="08서울남산체 M" pitchFamily="18" charset="-127"/>
              </a:rPr>
              <a:t>   - 30</a:t>
            </a:r>
            <a:r>
              <a:rPr lang="en-US" altLang="ko-KR" sz="1600" dirty="0">
                <a:solidFill>
                  <a:schemeClr val="tx1">
                    <a:lumMod val="50000"/>
                    <a:lumOff val="50000"/>
                  </a:schemeClr>
                </a:solidFill>
                <a:latin typeface="08서울남산체 M" pitchFamily="18" charset="-127"/>
                <a:ea typeface="08서울남산체 M" pitchFamily="18" charset="-127"/>
              </a:rPr>
              <a:t>% of reduction compared to that of 2009(2012)</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60% of reduction(2017)</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100% of  </a:t>
            </a:r>
            <a:r>
              <a:rPr lang="en-US" altLang="ko-KR" sz="1600" dirty="0" smtClean="0">
                <a:solidFill>
                  <a:schemeClr val="tx1">
                    <a:lumMod val="50000"/>
                    <a:lumOff val="50000"/>
                  </a:schemeClr>
                </a:solidFill>
                <a:latin typeface="08서울남산체 M" pitchFamily="18" charset="-127"/>
                <a:ea typeface="08서울남산체 M" pitchFamily="18" charset="-127"/>
              </a:rPr>
              <a:t> </a:t>
            </a:r>
          </a:p>
          <a:p>
            <a:r>
              <a:rPr lang="en-US" altLang="ko-KR" sz="1600" dirty="0" smtClean="0">
                <a:solidFill>
                  <a:schemeClr val="tx1">
                    <a:lumMod val="50000"/>
                    <a:lumOff val="50000"/>
                  </a:schemeClr>
                </a:solidFill>
                <a:latin typeface="08서울남산체 M" pitchFamily="18" charset="-127"/>
                <a:ea typeface="08서울남산체 M" pitchFamily="18" charset="-127"/>
              </a:rPr>
              <a:t>     reduction(2025)</a:t>
            </a:r>
          </a:p>
          <a:p>
            <a:endParaRPr lang="en-US" altLang="ko-KR" sz="1600" dirty="0">
              <a:solidFill>
                <a:schemeClr val="tx1">
                  <a:lumMod val="50000"/>
                  <a:lumOff val="50000"/>
                </a:schemeClr>
              </a:solidFill>
              <a:latin typeface="08서울남산체 M" pitchFamily="18" charset="-127"/>
              <a:ea typeface="08서울남산체 M" pitchFamily="18" charset="-127"/>
            </a:endParaRPr>
          </a:p>
          <a:p>
            <a:pPr>
              <a:buFont typeface="Arial" pitchFamily="34" charset="0"/>
              <a:buChar char="•"/>
            </a:pPr>
            <a:r>
              <a:rPr lang="en-US" altLang="ko-KR" sz="1600" dirty="0" smtClean="0">
                <a:latin typeface="08서울남산체 M" pitchFamily="18" charset="-127"/>
                <a:ea typeface="08서울남산체 M" pitchFamily="18" charset="-127"/>
              </a:rPr>
              <a:t>  Construction </a:t>
            </a:r>
            <a:r>
              <a:rPr lang="en-US" altLang="ko-KR" sz="1600" dirty="0">
                <a:latin typeface="08서울남산체 M" pitchFamily="18" charset="-127"/>
                <a:ea typeface="08서울남산체 M" pitchFamily="18" charset="-127"/>
              </a:rPr>
              <a:t>of 2 million green homes by 2020(0.2~0.25million houses per year</a:t>
            </a:r>
            <a:r>
              <a:rPr lang="en-US" altLang="ko-KR" sz="1600" dirty="0" smtClean="0">
                <a:latin typeface="08서울남산체 M" pitchFamily="18" charset="-127"/>
                <a:ea typeface="08서울남산체 M" pitchFamily="18" charset="-127"/>
              </a:rPr>
              <a:t>)</a:t>
            </a:r>
            <a:r>
              <a:rPr lang="en-US" altLang="ko-KR" sz="1600" dirty="0">
                <a:latin typeface="08서울남산체 M" pitchFamily="18" charset="-127"/>
                <a:ea typeface="08서울남산체 M" pitchFamily="18" charset="-127"/>
              </a:rPr>
              <a:t> </a:t>
            </a:r>
            <a:endParaRPr lang="en-US" altLang="ko-KR" sz="1600" dirty="0" smtClean="0">
              <a:latin typeface="08서울남산체 M" pitchFamily="18" charset="-127"/>
              <a:ea typeface="08서울남산체 M" pitchFamily="18" charset="-127"/>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모서리가 둥근 직사각형 8"/>
          <p:cNvSpPr/>
          <p:nvPr/>
        </p:nvSpPr>
        <p:spPr>
          <a:xfrm>
            <a:off x="261045" y="4293096"/>
            <a:ext cx="8064896" cy="648072"/>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모서리가 둥근 직사각형 7"/>
          <p:cNvSpPr/>
          <p:nvPr/>
        </p:nvSpPr>
        <p:spPr>
          <a:xfrm>
            <a:off x="261045" y="1676425"/>
            <a:ext cx="8064896" cy="432048"/>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내용 개체 틀 2"/>
          <p:cNvSpPr txBox="1">
            <a:spLocks/>
          </p:cNvSpPr>
          <p:nvPr/>
        </p:nvSpPr>
        <p:spPr>
          <a:xfrm>
            <a:off x="457200" y="1700808"/>
            <a:ext cx="8229600" cy="504056"/>
          </a:xfrm>
          <a:prstGeom prst="rect">
            <a:avLst/>
          </a:prstGeom>
        </p:spPr>
        <p:txBody>
          <a:bodyPr>
            <a:normAutofit/>
          </a:bodyPr>
          <a:lstStyle/>
          <a:p>
            <a:r>
              <a:rPr lang="en-US" altLang="ko-KR" b="1" dirty="0">
                <a:latin typeface="08서울남산체 M" pitchFamily="18" charset="-127"/>
                <a:ea typeface="08서울남산체 M" pitchFamily="18" charset="-127"/>
              </a:rPr>
              <a:t>Intensification of deliberating the energy savings for the building permit</a:t>
            </a:r>
            <a:endParaRPr lang="ko-KR" altLang="ko-KR" b="1" dirty="0">
              <a:latin typeface="08서울남산체 M" pitchFamily="18" charset="-127"/>
              <a:ea typeface="08서울남산체 M" pitchFamily="18" charset="-127"/>
            </a:endParaRPr>
          </a:p>
        </p:txBody>
      </p:sp>
      <p:sp>
        <p:nvSpPr>
          <p:cNvPr id="3" name="직사각형 2"/>
          <p:cNvSpPr/>
          <p:nvPr/>
        </p:nvSpPr>
        <p:spPr>
          <a:xfrm>
            <a:off x="467544" y="2177569"/>
            <a:ext cx="8496944" cy="1892826"/>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Extension </a:t>
            </a:r>
            <a:r>
              <a:rPr lang="en-US" altLang="ko-KR" sz="1600" dirty="0">
                <a:latin typeface="08서울남산체 M" pitchFamily="18" charset="-127"/>
                <a:ea typeface="08서울남산체 M" pitchFamily="18" charset="-127"/>
              </a:rPr>
              <a:t>of presenting the energy savings plan to all building types and intensification of </a:t>
            </a:r>
            <a:endParaRPr lang="en-US" altLang="ko-KR" sz="1600" dirty="0" smtClean="0">
              <a:latin typeface="08서울남산체 M" pitchFamily="18" charset="-127"/>
              <a:ea typeface="08서울남산체 M" pitchFamily="18" charset="-127"/>
            </a:endParaRPr>
          </a:p>
          <a:p>
            <a:r>
              <a:rPr lang="en-US" altLang="ko-KR" sz="1600" dirty="0" smtClean="0">
                <a:latin typeface="08서울남산체 M" pitchFamily="18" charset="-127"/>
                <a:ea typeface="08서울남산체 M" pitchFamily="18" charset="-127"/>
              </a:rPr>
              <a:t>    permit </a:t>
            </a:r>
            <a:r>
              <a:rPr lang="en-US" altLang="ko-KR" sz="1600" dirty="0">
                <a:latin typeface="08서울남산체 M" pitchFamily="18" charset="-127"/>
                <a:ea typeface="08서울남산체 M" pitchFamily="18" charset="-127"/>
              </a:rPr>
              <a:t>standard(2012)</a:t>
            </a:r>
            <a:r>
              <a:rPr lang="en-US" altLang="ko-KR" sz="1600" dirty="0" smtClean="0">
                <a:solidFill>
                  <a:schemeClr val="tx1">
                    <a:lumMod val="50000"/>
                    <a:lumOff val="50000"/>
                  </a:schemeClr>
                </a:solidFill>
                <a:latin typeface="08서울남산체 M" pitchFamily="18" charset="-127"/>
                <a:ea typeface="08서울남산체 M" pitchFamily="18" charset="-127"/>
              </a:rPr>
              <a:t>   </a:t>
            </a:r>
          </a:p>
          <a:p>
            <a:r>
              <a:rPr lang="en-US" altLang="ko-KR" sz="1600" dirty="0" smtClean="0">
                <a:solidFill>
                  <a:schemeClr val="tx1">
                    <a:lumMod val="50000"/>
                    <a:lumOff val="50000"/>
                  </a:schemeClr>
                </a:solidFill>
                <a:latin typeface="08서울남산체 M" pitchFamily="18" charset="-127"/>
                <a:ea typeface="08서울남산체 M" pitchFamily="18" charset="-127"/>
              </a:rPr>
              <a:t>     - </a:t>
            </a:r>
            <a:r>
              <a:rPr lang="en-US" altLang="ko-KR" sz="1600" dirty="0">
                <a:solidFill>
                  <a:schemeClr val="tx1">
                    <a:lumMod val="50000"/>
                    <a:lumOff val="50000"/>
                  </a:schemeClr>
                </a:solidFill>
                <a:latin typeface="08서울남산체 M" pitchFamily="18" charset="-127"/>
                <a:ea typeface="08서울남산체 M" pitchFamily="18" charset="-127"/>
              </a:rPr>
              <a:t>Medical</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cultural</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assembly facilities(more than 2,000m</a:t>
            </a:r>
            <a:r>
              <a:rPr lang="en-US" altLang="ko-KR" sz="1600" baseline="30000" dirty="0">
                <a:solidFill>
                  <a:schemeClr val="tx1">
                    <a:lumMod val="50000"/>
                    <a:lumOff val="50000"/>
                  </a:schemeClr>
                </a:solidFill>
                <a:latin typeface="08서울남산체 M" pitchFamily="18" charset="-127"/>
                <a:ea typeface="08서울남산체 M" pitchFamily="18" charset="-127"/>
              </a:rPr>
              <a:t>2</a:t>
            </a:r>
            <a:r>
              <a:rPr lang="en-US" altLang="ko-KR" sz="1600" dirty="0">
                <a:solidFill>
                  <a:schemeClr val="tx1">
                    <a:lumMod val="50000"/>
                    <a:lumOff val="50000"/>
                  </a:schemeClr>
                </a:solidFill>
                <a:latin typeface="08서울남산체 M" pitchFamily="18" charset="-127"/>
                <a:ea typeface="08서울남산체 M" pitchFamily="18" charset="-127"/>
              </a:rPr>
              <a:t>~10,000m</a:t>
            </a:r>
            <a:r>
              <a:rPr lang="en-US" altLang="ko-KR" sz="1600" baseline="30000" dirty="0">
                <a:solidFill>
                  <a:schemeClr val="tx1">
                    <a:lumMod val="50000"/>
                    <a:lumOff val="50000"/>
                  </a:schemeClr>
                </a:solidFill>
                <a:latin typeface="08서울남산체 M" pitchFamily="18" charset="-127"/>
                <a:ea typeface="08서울남산체 M" pitchFamily="18" charset="-127"/>
              </a:rPr>
              <a:t>2</a:t>
            </a:r>
            <a:r>
              <a:rPr lang="en-US" altLang="ko-KR" sz="1600" dirty="0">
                <a:solidFill>
                  <a:schemeClr val="tx1">
                    <a:lumMod val="50000"/>
                    <a:lumOff val="50000"/>
                  </a:schemeClr>
                </a:solidFill>
                <a:latin typeface="08서울남산체 M" pitchFamily="18" charset="-127"/>
                <a:ea typeface="08서울남산체 M" pitchFamily="18" charset="-127"/>
              </a:rPr>
              <a:t>)</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All other types </a:t>
            </a:r>
            <a:r>
              <a:rPr lang="en-US" altLang="ko-KR" sz="1600" dirty="0" smtClean="0">
                <a:solidFill>
                  <a:schemeClr val="tx1">
                    <a:lumMod val="50000"/>
                    <a:lumOff val="50000"/>
                  </a:schemeClr>
                </a:solidFill>
                <a:latin typeface="08서울남산체 M" pitchFamily="18" charset="-127"/>
                <a:ea typeface="08서울남산체 M" pitchFamily="18" charset="-127"/>
              </a:rPr>
              <a:t>or</a:t>
            </a:r>
          </a:p>
          <a:p>
            <a:r>
              <a:rPr lang="en-US" altLang="ko-KR" sz="1600" dirty="0">
                <a:solidFill>
                  <a:schemeClr val="tx1">
                    <a:lumMod val="50000"/>
                    <a:lumOff val="50000"/>
                  </a:schemeClr>
                </a:solidFill>
                <a:latin typeface="08서울남산체 M" pitchFamily="18" charset="-127"/>
                <a:ea typeface="08서울남산체 M" pitchFamily="18" charset="-127"/>
              </a:rPr>
              <a:t> </a:t>
            </a:r>
            <a:r>
              <a:rPr lang="en-US" altLang="ko-KR" sz="1600" dirty="0" smtClean="0">
                <a:solidFill>
                  <a:schemeClr val="tx1">
                    <a:lumMod val="50000"/>
                    <a:lumOff val="50000"/>
                  </a:schemeClr>
                </a:solidFill>
                <a:latin typeface="08서울남산체 M" pitchFamily="18" charset="-127"/>
                <a:ea typeface="08서울남산체 M" pitchFamily="18" charset="-127"/>
              </a:rPr>
              <a:t>      purposes(more </a:t>
            </a:r>
            <a:r>
              <a:rPr lang="en-US" altLang="ko-KR" sz="1600" dirty="0">
                <a:solidFill>
                  <a:schemeClr val="tx1">
                    <a:lumMod val="50000"/>
                    <a:lumOff val="50000"/>
                  </a:schemeClr>
                </a:solidFill>
                <a:latin typeface="08서울남산체 M" pitchFamily="18" charset="-127"/>
                <a:ea typeface="08서울남산체 M" pitchFamily="18" charset="-127"/>
              </a:rPr>
              <a:t>than 500m</a:t>
            </a:r>
            <a:r>
              <a:rPr lang="en-US" altLang="ko-KR" sz="1600" baseline="30000" dirty="0">
                <a:solidFill>
                  <a:schemeClr val="tx1">
                    <a:lumMod val="50000"/>
                    <a:lumOff val="50000"/>
                  </a:schemeClr>
                </a:solidFill>
                <a:latin typeface="08서울남산체 M" pitchFamily="18" charset="-127"/>
                <a:ea typeface="08서울남산체 M" pitchFamily="18" charset="-127"/>
              </a:rPr>
              <a:t>2</a:t>
            </a:r>
            <a:r>
              <a:rPr lang="en-US" altLang="ko-KR" sz="1600" dirty="0" smtClean="0">
                <a:solidFill>
                  <a:schemeClr val="tx1">
                    <a:lumMod val="50000"/>
                    <a:lumOff val="50000"/>
                  </a:schemeClr>
                </a:solidFill>
                <a:latin typeface="08서울남산체 M" pitchFamily="18" charset="-127"/>
                <a:ea typeface="08서울남산체 M" pitchFamily="18" charset="-127"/>
              </a:rPr>
              <a:t>)</a:t>
            </a:r>
          </a:p>
          <a:p>
            <a:r>
              <a:rPr lang="en-US" altLang="ko-KR" sz="1600" dirty="0" smtClean="0">
                <a:solidFill>
                  <a:schemeClr val="tx1">
                    <a:lumMod val="50000"/>
                    <a:lumOff val="50000"/>
                  </a:schemeClr>
                </a:solidFill>
                <a:latin typeface="08서울남산체 M" pitchFamily="18" charset="-127"/>
                <a:ea typeface="08서울남산체 M" pitchFamily="18" charset="-127"/>
              </a:rPr>
              <a:t>     - </a:t>
            </a:r>
            <a:r>
              <a:rPr lang="en-US" altLang="ko-KR" sz="1600" dirty="0">
                <a:solidFill>
                  <a:schemeClr val="tx1">
                    <a:lumMod val="50000"/>
                    <a:lumOff val="50000"/>
                  </a:schemeClr>
                </a:solidFill>
                <a:latin typeface="08서울남산체 M" pitchFamily="18" charset="-127"/>
                <a:ea typeface="08서울남산체 M" pitchFamily="18" charset="-127"/>
              </a:rPr>
              <a:t>Increase of energy efficiency score, 60</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65 for the building </a:t>
            </a:r>
            <a:r>
              <a:rPr lang="en-US" altLang="ko-KR" sz="1600" dirty="0" smtClean="0">
                <a:solidFill>
                  <a:schemeClr val="tx1">
                    <a:lumMod val="50000"/>
                    <a:lumOff val="50000"/>
                  </a:schemeClr>
                </a:solidFill>
                <a:latin typeface="08서울남산체 M" pitchFamily="18" charset="-127"/>
                <a:ea typeface="08서울남산체 M" pitchFamily="18" charset="-127"/>
              </a:rPr>
              <a:t>permit</a:t>
            </a:r>
          </a:p>
          <a:p>
            <a:endParaRPr lang="en-US" altLang="ko-KR" sz="500" dirty="0" smtClean="0">
              <a:solidFill>
                <a:schemeClr val="tx1">
                  <a:lumMod val="50000"/>
                  <a:lumOff val="50000"/>
                </a:schemeClr>
              </a:solidFill>
              <a:latin typeface="08서울남산체 M" pitchFamily="18" charset="-127"/>
              <a:ea typeface="08서울남산체 M" pitchFamily="18" charset="-127"/>
            </a:endParaRPr>
          </a:p>
          <a:p>
            <a:pPr>
              <a:buFont typeface="Arial" pitchFamily="34" charset="0"/>
              <a:buChar char="•"/>
            </a:pPr>
            <a:r>
              <a:rPr lang="en-US" altLang="ko-KR" sz="1600" dirty="0" smtClean="0">
                <a:latin typeface="08서울남산체 M" pitchFamily="18" charset="-127"/>
                <a:ea typeface="08서울남산체 M" pitchFamily="18" charset="-127"/>
              </a:rPr>
              <a:t>  Thoroughgoing </a:t>
            </a:r>
            <a:r>
              <a:rPr lang="en-US" altLang="ko-KR" sz="1600" dirty="0">
                <a:latin typeface="08서울남산체 M" pitchFamily="18" charset="-127"/>
                <a:ea typeface="08서울남산체 M" pitchFamily="18" charset="-127"/>
              </a:rPr>
              <a:t>checking of complying to the energy savings plan during the building </a:t>
            </a:r>
            <a:endParaRPr lang="en-US" altLang="ko-KR" sz="1600" dirty="0" smtClean="0">
              <a:latin typeface="08서울남산체 M" pitchFamily="18" charset="-127"/>
              <a:ea typeface="08서울남산체 M" pitchFamily="18" charset="-127"/>
            </a:endParaRPr>
          </a:p>
          <a:p>
            <a:r>
              <a:rPr lang="en-US" altLang="ko-KR" sz="1600" dirty="0">
                <a:latin typeface="08서울남산체 M" pitchFamily="18" charset="-127"/>
                <a:ea typeface="08서울남산체 M" pitchFamily="18" charset="-127"/>
              </a:rPr>
              <a:t> </a:t>
            </a:r>
            <a:r>
              <a:rPr lang="en-US" altLang="ko-KR" sz="1600" dirty="0" smtClean="0">
                <a:latin typeface="08서울남산체 M" pitchFamily="18" charset="-127"/>
                <a:ea typeface="08서울남산체 M" pitchFamily="18" charset="-127"/>
              </a:rPr>
              <a:t>   permit </a:t>
            </a:r>
            <a:r>
              <a:rPr lang="en-US" altLang="ko-KR" sz="1600" dirty="0">
                <a:latin typeface="08서울남산체 M" pitchFamily="18" charset="-127"/>
                <a:ea typeface="08서울남산체 M" pitchFamily="18" charset="-127"/>
              </a:rPr>
              <a:t>and </a:t>
            </a:r>
            <a:r>
              <a:rPr lang="en-US" altLang="ko-KR" sz="1600" dirty="0" smtClean="0">
                <a:latin typeface="08서울남산체 M" pitchFamily="18" charset="-127"/>
                <a:ea typeface="08서울남산체 M" pitchFamily="18" charset="-127"/>
              </a:rPr>
              <a:t>construction</a:t>
            </a:r>
            <a:endParaRPr lang="en-US" altLang="ko-KR" sz="1600" dirty="0">
              <a:solidFill>
                <a:schemeClr val="tx1">
                  <a:lumMod val="50000"/>
                  <a:lumOff val="50000"/>
                </a:schemeClr>
              </a:solidFill>
              <a:latin typeface="08서울남산체 M" pitchFamily="18" charset="-127"/>
              <a:ea typeface="08서울남산체 M" pitchFamily="18" charset="-127"/>
            </a:endParaRPr>
          </a:p>
        </p:txBody>
      </p:sp>
      <p:sp>
        <p:nvSpPr>
          <p:cNvPr id="4" name="제목 1"/>
          <p:cNvSpPr txBox="1">
            <a:spLocks/>
          </p:cNvSpPr>
          <p:nvPr/>
        </p:nvSpPr>
        <p:spPr>
          <a:xfrm>
            <a:off x="467544" y="357411"/>
            <a:ext cx="8555037" cy="695325"/>
          </a:xfrm>
          <a:prstGeom prst="rect">
            <a:avLst/>
          </a:prstGeom>
        </p:spPr>
        <p:txBody>
          <a:bodyPr vert="horz" rtlCol="0" anchor="ctr">
            <a:noAutofit/>
          </a:bodyPr>
          <a:lstStyle/>
          <a:p>
            <a:r>
              <a:rPr lang="en-US" altLang="ko-KR" sz="2400" dirty="0" smtClean="0">
                <a:latin typeface="08서울남산체 M" pitchFamily="18" charset="-127"/>
                <a:ea typeface="08서울남산체 M" pitchFamily="18" charset="-127"/>
              </a:rPr>
              <a:t> </a:t>
            </a:r>
            <a:r>
              <a:rPr lang="en-US" altLang="ko-KR" sz="2400" dirty="0">
                <a:latin typeface="08서울남산체 M" pitchFamily="18" charset="-127"/>
                <a:ea typeface="08서울남산체 M" pitchFamily="18" charset="-127"/>
              </a:rPr>
              <a:t>1. Birth of green building</a:t>
            </a:r>
            <a:endParaRPr lang="ko-KR" altLang="ko-KR" sz="2400" dirty="0">
              <a:latin typeface="08서울남산체 M" pitchFamily="18" charset="-127"/>
              <a:ea typeface="08서울남산체 M" pitchFamily="18" charset="-127"/>
            </a:endParaRPr>
          </a:p>
        </p:txBody>
      </p:sp>
      <p:sp>
        <p:nvSpPr>
          <p:cNvPr id="5" name="직사각형 4"/>
          <p:cNvSpPr/>
          <p:nvPr/>
        </p:nvSpPr>
        <p:spPr>
          <a:xfrm>
            <a:off x="3203848" y="1052736"/>
            <a:ext cx="5400600" cy="338554"/>
          </a:xfrm>
          <a:prstGeom prst="rect">
            <a:avLst/>
          </a:prstGeom>
        </p:spPr>
        <p:txBody>
          <a:bodyPr wrap="square">
            <a:spAutoFit/>
          </a:bodyPr>
          <a:lstStyle/>
          <a:p>
            <a:r>
              <a:rPr lang="en-US" altLang="ko-KR" sz="1600" dirty="0">
                <a:latin typeface="08서울남산체 M" pitchFamily="18" charset="-127"/>
                <a:ea typeface="08서울남산체 M" pitchFamily="18" charset="-127"/>
              </a:rPr>
              <a:t>Project 1-1. Intensification of plan</a:t>
            </a:r>
            <a:r>
              <a:rPr lang="ko-KR" altLang="ko-KR" sz="1600" dirty="0">
                <a:latin typeface="08서울남산체 M" pitchFamily="18" charset="-127"/>
                <a:ea typeface="08서울남산체 M" pitchFamily="18" charset="-127"/>
              </a:rPr>
              <a:t>·</a:t>
            </a:r>
            <a:r>
              <a:rPr lang="en-US" altLang="ko-KR" sz="1600" dirty="0">
                <a:latin typeface="08서울남산체 M" pitchFamily="18" charset="-127"/>
                <a:ea typeface="08서울남산체 M" pitchFamily="18" charset="-127"/>
              </a:rPr>
              <a:t>construction standard</a:t>
            </a:r>
            <a:endParaRPr lang="ko-KR" altLang="ko-KR" sz="1600" dirty="0">
              <a:latin typeface="08서울남산체 M" pitchFamily="18" charset="-127"/>
              <a:ea typeface="08서울남산체 M" pitchFamily="18" charset="-127"/>
            </a:endParaRPr>
          </a:p>
        </p:txBody>
      </p:sp>
      <p:sp>
        <p:nvSpPr>
          <p:cNvPr id="6" name="내용 개체 틀 2"/>
          <p:cNvSpPr txBox="1">
            <a:spLocks/>
          </p:cNvSpPr>
          <p:nvPr/>
        </p:nvSpPr>
        <p:spPr>
          <a:xfrm>
            <a:off x="323528" y="4297452"/>
            <a:ext cx="8229600" cy="648072"/>
          </a:xfrm>
          <a:prstGeom prst="rect">
            <a:avLst/>
          </a:prstGeom>
        </p:spPr>
        <p:txBody>
          <a:bodyPr>
            <a:normAutofit/>
          </a:bodyPr>
          <a:lstStyle/>
          <a:p>
            <a:r>
              <a:rPr lang="en-US" altLang="ko-KR" b="1" dirty="0">
                <a:latin typeface="08서울남산체 M" pitchFamily="18" charset="-127"/>
                <a:ea typeface="08서울남산체 M" pitchFamily="18" charset="-127"/>
              </a:rPr>
              <a:t>Thoroughgoing checking of complying to the energy savings plan during the building permit and construction</a:t>
            </a:r>
            <a:endParaRPr lang="ko-KR" altLang="ko-KR" b="1" dirty="0">
              <a:latin typeface="08서울남산체 M" pitchFamily="18" charset="-127"/>
              <a:ea typeface="08서울남산체 M" pitchFamily="18" charset="-127"/>
            </a:endParaRPr>
          </a:p>
        </p:txBody>
      </p:sp>
      <p:sp>
        <p:nvSpPr>
          <p:cNvPr id="7" name="직사각형 6"/>
          <p:cNvSpPr/>
          <p:nvPr/>
        </p:nvSpPr>
        <p:spPr>
          <a:xfrm>
            <a:off x="333872" y="5027111"/>
            <a:ext cx="8496944" cy="1077218"/>
          </a:xfrm>
          <a:prstGeom prst="rect">
            <a:avLst/>
          </a:prstGeom>
        </p:spPr>
        <p:txBody>
          <a:bodyPr wrap="square">
            <a:spAutoFit/>
          </a:bodyPr>
          <a:lstStyle/>
          <a:p>
            <a:pPr>
              <a:buFont typeface="Arial" pitchFamily="34" charset="0"/>
              <a:buChar char="•"/>
            </a:pPr>
            <a:r>
              <a:rPr lang="en-US" altLang="ko-KR" sz="1600" dirty="0" smtClean="0"/>
              <a:t>  </a:t>
            </a:r>
            <a:r>
              <a:rPr lang="en-US" altLang="ko-KR" sz="1600" dirty="0" smtClean="0">
                <a:latin typeface="08서울남산체 M" pitchFamily="18" charset="-127"/>
                <a:ea typeface="08서울남산체 M" pitchFamily="18" charset="-127"/>
              </a:rPr>
              <a:t>Amendment </a:t>
            </a:r>
            <a:r>
              <a:rPr lang="en-US" altLang="ko-KR" sz="1600" dirty="0">
                <a:latin typeface="08서울남산체 M" pitchFamily="18" charset="-127"/>
                <a:ea typeface="08서울남산체 M" pitchFamily="18" charset="-127"/>
              </a:rPr>
              <a:t>of standard from each part of building (window, wall, floor, etc.) to overall </a:t>
            </a:r>
            <a:endParaRPr lang="en-US" altLang="ko-KR" sz="1600" dirty="0" smtClean="0">
              <a:latin typeface="08서울남산체 M" pitchFamily="18" charset="-127"/>
              <a:ea typeface="08서울남산체 M" pitchFamily="18" charset="-127"/>
            </a:endParaRPr>
          </a:p>
          <a:p>
            <a:r>
              <a:rPr lang="en-US" altLang="ko-KR" sz="1600" dirty="0">
                <a:latin typeface="08서울남산체 M" pitchFamily="18" charset="-127"/>
                <a:ea typeface="08서울남산체 M" pitchFamily="18" charset="-127"/>
              </a:rPr>
              <a:t> </a:t>
            </a:r>
            <a:r>
              <a:rPr lang="en-US" altLang="ko-KR" sz="1600" dirty="0" smtClean="0">
                <a:latin typeface="08서울남산체 M" pitchFamily="18" charset="-127"/>
                <a:ea typeface="08서울남산체 M" pitchFamily="18" charset="-127"/>
              </a:rPr>
              <a:t> energy </a:t>
            </a:r>
            <a:r>
              <a:rPr lang="en-US" altLang="ko-KR" sz="1600" dirty="0">
                <a:latin typeface="08서울남산체 M" pitchFamily="18" charset="-127"/>
                <a:ea typeface="08서울남산체 M" pitchFamily="18" charset="-127"/>
              </a:rPr>
              <a:t>consumption (July, 2011)</a:t>
            </a:r>
            <a:r>
              <a:rPr lang="en-US" altLang="ko-KR" sz="1600" dirty="0" smtClean="0">
                <a:solidFill>
                  <a:schemeClr val="tx1">
                    <a:lumMod val="50000"/>
                    <a:lumOff val="50000"/>
                  </a:schemeClr>
                </a:solidFill>
                <a:latin typeface="08서울남산체 M" pitchFamily="18" charset="-127"/>
                <a:ea typeface="08서울남산체 M" pitchFamily="18" charset="-127"/>
              </a:rPr>
              <a:t>   </a:t>
            </a:r>
          </a:p>
          <a:p>
            <a:r>
              <a:rPr lang="en-US" altLang="ko-KR" sz="1600" dirty="0" smtClean="0">
                <a:solidFill>
                  <a:schemeClr val="tx1">
                    <a:lumMod val="50000"/>
                    <a:lumOff val="50000"/>
                  </a:schemeClr>
                </a:solidFill>
                <a:latin typeface="08서울남산체 M" pitchFamily="18" charset="-127"/>
                <a:ea typeface="08서울남산체 M" pitchFamily="18" charset="-127"/>
              </a:rPr>
              <a:t>   - </a:t>
            </a:r>
            <a:r>
              <a:rPr lang="en-US" altLang="ko-KR" sz="1600" dirty="0">
                <a:solidFill>
                  <a:schemeClr val="tx1">
                    <a:lumMod val="50000"/>
                    <a:lumOff val="50000"/>
                  </a:schemeClr>
                </a:solidFill>
                <a:latin typeface="08서울남산체 M" pitchFamily="18" charset="-127"/>
                <a:ea typeface="08서울남산체 M" pitchFamily="18" charset="-127"/>
              </a:rPr>
              <a:t>The implementing priority is given to the large-sized </a:t>
            </a:r>
            <a:r>
              <a:rPr lang="en-US" altLang="ko-KR" sz="1600" dirty="0" smtClean="0">
                <a:solidFill>
                  <a:schemeClr val="tx1">
                    <a:lumMod val="50000"/>
                    <a:lumOff val="50000"/>
                  </a:schemeClr>
                </a:solidFill>
                <a:latin typeface="08서울남산체 M" pitchFamily="18" charset="-127"/>
                <a:ea typeface="08서울남산체 M" pitchFamily="18" charset="-127"/>
              </a:rPr>
              <a:t>building</a:t>
            </a:r>
          </a:p>
          <a:p>
            <a:r>
              <a:rPr lang="en-US" altLang="ko-KR" sz="1600" dirty="0" smtClean="0">
                <a:solidFill>
                  <a:schemeClr val="tx1">
                    <a:lumMod val="50000"/>
                    <a:lumOff val="50000"/>
                  </a:schemeClr>
                </a:solidFill>
                <a:latin typeface="08서울남산체 M" pitchFamily="18" charset="-127"/>
                <a:ea typeface="08서울남산체 M" pitchFamily="18" charset="-127"/>
              </a:rPr>
              <a:t>    </a:t>
            </a:r>
            <a:r>
              <a:rPr lang="ko-KR" altLang="ko-KR" sz="1600" dirty="0" smtClean="0">
                <a:solidFill>
                  <a:schemeClr val="tx1">
                    <a:lumMod val="50000"/>
                    <a:lumOff val="50000"/>
                  </a:schemeClr>
                </a:solidFill>
                <a:latin typeface="08서울남산체 M" pitchFamily="18" charset="-127"/>
                <a:ea typeface="08서울남산체 M" pitchFamily="18" charset="-127"/>
              </a:rPr>
              <a:t>→</a:t>
            </a:r>
            <a:r>
              <a:rPr lang="en-US" altLang="ko-KR" sz="1600" dirty="0" smtClean="0">
                <a:solidFill>
                  <a:schemeClr val="tx1">
                    <a:lumMod val="50000"/>
                    <a:lumOff val="50000"/>
                  </a:schemeClr>
                </a:solidFill>
                <a:latin typeface="08서울남산체 M" pitchFamily="18" charset="-127"/>
                <a:ea typeface="08서울남산체 M" pitchFamily="18" charset="-127"/>
              </a:rPr>
              <a:t> Spread </a:t>
            </a:r>
            <a:r>
              <a:rPr lang="en-US" altLang="ko-KR" sz="1600" dirty="0">
                <a:solidFill>
                  <a:schemeClr val="tx1">
                    <a:lumMod val="50000"/>
                    <a:lumOff val="50000"/>
                  </a:schemeClr>
                </a:solidFill>
                <a:latin typeface="08서울남산체 M" pitchFamily="18" charset="-127"/>
                <a:ea typeface="08서울남산체 M" pitchFamily="18" charset="-127"/>
              </a:rPr>
              <a:t>to all buildings by </a:t>
            </a:r>
            <a:r>
              <a:rPr lang="en-US" altLang="ko-KR" sz="1600" dirty="0" smtClean="0">
                <a:solidFill>
                  <a:schemeClr val="tx1">
                    <a:lumMod val="50000"/>
                    <a:lumOff val="50000"/>
                  </a:schemeClr>
                </a:solidFill>
                <a:latin typeface="08서울남산체 M" pitchFamily="18" charset="-127"/>
                <a:ea typeface="08서울남산체 M" pitchFamily="18" charset="-127"/>
              </a:rPr>
              <a:t>2020</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모서리가 둥근 직사각형 9"/>
          <p:cNvSpPr/>
          <p:nvPr/>
        </p:nvSpPr>
        <p:spPr>
          <a:xfrm>
            <a:off x="395536" y="3717032"/>
            <a:ext cx="8208912" cy="648072"/>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모서리가 둥근 직사각형 7"/>
          <p:cNvSpPr/>
          <p:nvPr/>
        </p:nvSpPr>
        <p:spPr>
          <a:xfrm>
            <a:off x="395536" y="1700808"/>
            <a:ext cx="8208912" cy="360040"/>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txBox="1">
            <a:spLocks/>
          </p:cNvSpPr>
          <p:nvPr/>
        </p:nvSpPr>
        <p:spPr>
          <a:xfrm>
            <a:off x="467544" y="357411"/>
            <a:ext cx="8555037" cy="695325"/>
          </a:xfrm>
          <a:prstGeom prst="rect">
            <a:avLst/>
          </a:prstGeom>
        </p:spPr>
        <p:txBody>
          <a:bodyPr vert="horz" rtlCol="0" anchor="ctr">
            <a:noAutofit/>
          </a:bodyPr>
          <a:lstStyle/>
          <a:p>
            <a:r>
              <a:rPr lang="en-US" altLang="ko-KR" sz="2400" dirty="0" smtClean="0">
                <a:latin typeface="08서울남산체 M" pitchFamily="18" charset="-127"/>
                <a:ea typeface="08서울남산체 M" pitchFamily="18" charset="-127"/>
              </a:rPr>
              <a:t> </a:t>
            </a:r>
            <a:r>
              <a:rPr lang="en-US" altLang="ko-KR" sz="2400" dirty="0">
                <a:latin typeface="08서울남산체 M" pitchFamily="18" charset="-127"/>
                <a:ea typeface="08서울남산체 M" pitchFamily="18" charset="-127"/>
              </a:rPr>
              <a:t>2. Maintenance of green building</a:t>
            </a:r>
            <a:endParaRPr lang="ko-KR" altLang="ko-KR" sz="2400" dirty="0">
              <a:latin typeface="08서울남산체 M" pitchFamily="18" charset="-127"/>
              <a:ea typeface="08서울남산체 M" pitchFamily="18" charset="-127"/>
            </a:endParaRPr>
          </a:p>
        </p:txBody>
      </p:sp>
      <p:sp>
        <p:nvSpPr>
          <p:cNvPr id="3" name="직사각형 2"/>
          <p:cNvSpPr/>
          <p:nvPr/>
        </p:nvSpPr>
        <p:spPr>
          <a:xfrm>
            <a:off x="1619672" y="1052736"/>
            <a:ext cx="7056784" cy="338554"/>
          </a:xfrm>
          <a:prstGeom prst="rect">
            <a:avLst/>
          </a:prstGeom>
        </p:spPr>
        <p:txBody>
          <a:bodyPr wrap="square">
            <a:spAutoFit/>
          </a:bodyPr>
          <a:lstStyle/>
          <a:p>
            <a:r>
              <a:rPr lang="en-US" altLang="ko-KR" sz="1600" dirty="0">
                <a:latin typeface="08서울남산체 M" pitchFamily="18" charset="-127"/>
                <a:ea typeface="08서울남산체 M" pitchFamily="18" charset="-127"/>
              </a:rPr>
              <a:t>Project 2-1. Activation of environment-friendly</a:t>
            </a:r>
            <a:r>
              <a:rPr lang="ko-KR" altLang="ko-KR" sz="1600" dirty="0">
                <a:latin typeface="08서울남산체 M" pitchFamily="18" charset="-127"/>
                <a:ea typeface="08서울남산체 M" pitchFamily="18" charset="-127"/>
              </a:rPr>
              <a:t>·</a:t>
            </a:r>
            <a:r>
              <a:rPr lang="en-US" altLang="ko-KR" sz="1600" dirty="0">
                <a:latin typeface="08서울남산체 M" pitchFamily="18" charset="-127"/>
                <a:ea typeface="08서울남산체 M" pitchFamily="18" charset="-127"/>
              </a:rPr>
              <a:t>energy certification system</a:t>
            </a:r>
            <a:endParaRPr lang="ko-KR" altLang="ko-KR" sz="1600" dirty="0">
              <a:latin typeface="08서울남산체 M" pitchFamily="18" charset="-127"/>
              <a:ea typeface="08서울남산체 M" pitchFamily="18" charset="-127"/>
            </a:endParaRPr>
          </a:p>
        </p:txBody>
      </p:sp>
      <p:sp>
        <p:nvSpPr>
          <p:cNvPr id="4" name="내용 개체 틀 2"/>
          <p:cNvSpPr txBox="1">
            <a:spLocks/>
          </p:cNvSpPr>
          <p:nvPr/>
        </p:nvSpPr>
        <p:spPr>
          <a:xfrm>
            <a:off x="457200" y="1703710"/>
            <a:ext cx="8229600" cy="504056"/>
          </a:xfrm>
          <a:prstGeom prst="rect">
            <a:avLst/>
          </a:prstGeom>
        </p:spPr>
        <p:txBody>
          <a:bodyPr>
            <a:normAutofit/>
          </a:bodyPr>
          <a:lstStyle/>
          <a:p>
            <a:r>
              <a:rPr lang="en-US" altLang="ko-KR" b="1" dirty="0">
                <a:latin typeface="08서울남산체 M" pitchFamily="18" charset="-127"/>
                <a:ea typeface="08서울남산체 M" pitchFamily="18" charset="-127"/>
              </a:rPr>
              <a:t>Extension of energy certification on existing buildings by stages</a:t>
            </a:r>
            <a:endParaRPr lang="ko-KR" altLang="ko-KR" b="1" dirty="0">
              <a:latin typeface="08서울남산체 M" pitchFamily="18" charset="-127"/>
              <a:ea typeface="08서울남산체 M" pitchFamily="18" charset="-127"/>
            </a:endParaRPr>
          </a:p>
        </p:txBody>
      </p:sp>
      <p:sp>
        <p:nvSpPr>
          <p:cNvPr id="5" name="직사각형 4"/>
          <p:cNvSpPr/>
          <p:nvPr/>
        </p:nvSpPr>
        <p:spPr>
          <a:xfrm>
            <a:off x="467544" y="2063750"/>
            <a:ext cx="8496944" cy="1077218"/>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a:t>
            </a:r>
            <a:r>
              <a:rPr lang="en-US" altLang="ko-KR" sz="1600" dirty="0">
                <a:latin typeface="08서울남산체 M" pitchFamily="18" charset="-127"/>
                <a:ea typeface="08서울남산체 M" pitchFamily="18" charset="-127"/>
              </a:rPr>
              <a:t>Leading the active participation of private sectors through the various incentives like </a:t>
            </a:r>
            <a:endParaRPr lang="en-US" altLang="ko-KR" sz="1600" dirty="0" smtClean="0">
              <a:latin typeface="08서울남산체 M" pitchFamily="18" charset="-127"/>
              <a:ea typeface="08서울남산체 M" pitchFamily="18" charset="-127"/>
            </a:endParaRPr>
          </a:p>
          <a:p>
            <a:r>
              <a:rPr lang="en-US" altLang="ko-KR" sz="1600" dirty="0">
                <a:latin typeface="08서울남산체 M" pitchFamily="18" charset="-127"/>
                <a:ea typeface="08서울남산체 M" pitchFamily="18" charset="-127"/>
              </a:rPr>
              <a:t> </a:t>
            </a:r>
            <a:r>
              <a:rPr lang="en-US" altLang="ko-KR" sz="1600" dirty="0" smtClean="0">
                <a:latin typeface="08서울남산체 M" pitchFamily="18" charset="-127"/>
                <a:ea typeface="08서울남산체 M" pitchFamily="18" charset="-127"/>
              </a:rPr>
              <a:t>  exemption </a:t>
            </a:r>
            <a:r>
              <a:rPr lang="en-US" altLang="ko-KR" sz="1600" dirty="0">
                <a:latin typeface="08서울남산체 M" pitchFamily="18" charset="-127"/>
                <a:ea typeface="08서울남산체 M" pitchFamily="18" charset="-127"/>
              </a:rPr>
              <a:t>from tax, financial support, etc.</a:t>
            </a:r>
            <a:r>
              <a:rPr lang="en-US" altLang="ko-KR" sz="1600" dirty="0" smtClean="0">
                <a:solidFill>
                  <a:schemeClr val="tx1">
                    <a:lumMod val="50000"/>
                    <a:lumOff val="50000"/>
                  </a:schemeClr>
                </a:solidFill>
                <a:latin typeface="08서울남산체 M" pitchFamily="18" charset="-127"/>
                <a:ea typeface="08서울남산체 M" pitchFamily="18" charset="-127"/>
              </a:rPr>
              <a:t>   </a:t>
            </a:r>
            <a:endParaRPr lang="en-US" altLang="ko-KR" sz="1600" dirty="0">
              <a:solidFill>
                <a:schemeClr val="tx1">
                  <a:lumMod val="50000"/>
                  <a:lumOff val="50000"/>
                </a:schemeClr>
              </a:solidFill>
              <a:latin typeface="08서울남산체 M" pitchFamily="18" charset="-127"/>
              <a:ea typeface="08서울남산체 M" pitchFamily="18" charset="-127"/>
            </a:endParaRPr>
          </a:p>
          <a:p>
            <a:r>
              <a:rPr lang="en-US" altLang="ko-KR" sz="1600" dirty="0" smtClean="0">
                <a:solidFill>
                  <a:schemeClr val="tx1">
                    <a:lumMod val="50000"/>
                    <a:lumOff val="50000"/>
                  </a:schemeClr>
                </a:solidFill>
                <a:latin typeface="08서울남산체 M" pitchFamily="18" charset="-127"/>
                <a:ea typeface="08서울남산체 M" pitchFamily="18" charset="-127"/>
              </a:rPr>
              <a:t>   - Demonstration </a:t>
            </a:r>
            <a:r>
              <a:rPr lang="en-US" altLang="ko-KR" sz="1600" dirty="0">
                <a:solidFill>
                  <a:schemeClr val="tx1">
                    <a:lumMod val="50000"/>
                    <a:lumOff val="50000"/>
                  </a:schemeClr>
                </a:solidFill>
                <a:latin typeface="08서울남산체 M" pitchFamily="18" charset="-127"/>
                <a:ea typeface="08서울남산체 M" pitchFamily="18" charset="-127"/>
              </a:rPr>
              <a:t>project of business buildings</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detached houses(2011)</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apartment </a:t>
            </a:r>
            <a:r>
              <a:rPr lang="en-US" altLang="ko-KR" sz="1600" dirty="0" smtClean="0">
                <a:solidFill>
                  <a:schemeClr val="tx1">
                    <a:lumMod val="50000"/>
                    <a:lumOff val="50000"/>
                  </a:schemeClr>
                </a:solidFill>
                <a:latin typeface="08서울남산체 M" pitchFamily="18" charset="-127"/>
                <a:ea typeface="08서울남산체 M" pitchFamily="18" charset="-127"/>
              </a:rPr>
              <a:t>  </a:t>
            </a:r>
          </a:p>
          <a:p>
            <a:r>
              <a:rPr lang="en-US" altLang="ko-KR" sz="1600" dirty="0" smtClean="0">
                <a:solidFill>
                  <a:schemeClr val="tx1">
                    <a:lumMod val="50000"/>
                    <a:lumOff val="50000"/>
                  </a:schemeClr>
                </a:solidFill>
                <a:latin typeface="08서울남산체 M" pitchFamily="18" charset="-127"/>
                <a:ea typeface="08서울남산체 M" pitchFamily="18" charset="-127"/>
              </a:rPr>
              <a:t>     houses(2013</a:t>
            </a:r>
            <a:r>
              <a:rPr lang="en-US" altLang="ko-KR" sz="1600" dirty="0">
                <a:solidFill>
                  <a:schemeClr val="tx1">
                    <a:lumMod val="50000"/>
                    <a:lumOff val="50000"/>
                  </a:schemeClr>
                </a:solidFill>
                <a:latin typeface="08서울남산체 M" pitchFamily="18" charset="-127"/>
                <a:ea typeface="08서울남산체 M" pitchFamily="18" charset="-127"/>
              </a:rPr>
              <a:t>)</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small-sized buildings(2015)</a:t>
            </a:r>
            <a:r>
              <a:rPr lang="ko-KR" altLang="ko-KR" sz="1600" dirty="0">
                <a:solidFill>
                  <a:schemeClr val="tx1">
                    <a:lumMod val="50000"/>
                    <a:lumOff val="50000"/>
                  </a:schemeClr>
                </a:solidFill>
                <a:latin typeface="08서울남산체 M" pitchFamily="18" charset="-127"/>
                <a:ea typeface="08서울남산체 M" pitchFamily="18" charset="-127"/>
              </a:rPr>
              <a:t>→</a:t>
            </a:r>
            <a:r>
              <a:rPr lang="en-US" altLang="ko-KR" sz="1600" dirty="0">
                <a:solidFill>
                  <a:schemeClr val="tx1">
                    <a:lumMod val="50000"/>
                    <a:lumOff val="50000"/>
                  </a:schemeClr>
                </a:solidFill>
                <a:latin typeface="08서울남산체 M" pitchFamily="18" charset="-127"/>
                <a:ea typeface="08서울남산체 M" pitchFamily="18" charset="-127"/>
              </a:rPr>
              <a:t>extension to all buildings(2020</a:t>
            </a:r>
            <a:r>
              <a:rPr lang="en-US" altLang="ko-KR" sz="1600" dirty="0" smtClean="0">
                <a:solidFill>
                  <a:schemeClr val="tx1">
                    <a:lumMod val="50000"/>
                    <a:lumOff val="50000"/>
                  </a:schemeClr>
                </a:solidFill>
                <a:latin typeface="08서울남산체 M" pitchFamily="18" charset="-127"/>
                <a:ea typeface="08서울남산체 M" pitchFamily="18" charset="-127"/>
              </a:rPr>
              <a:t>)</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
        <p:nvSpPr>
          <p:cNvPr id="6" name="내용 개체 틀 2"/>
          <p:cNvSpPr txBox="1">
            <a:spLocks/>
          </p:cNvSpPr>
          <p:nvPr/>
        </p:nvSpPr>
        <p:spPr>
          <a:xfrm>
            <a:off x="457200" y="3689737"/>
            <a:ext cx="8363272" cy="648072"/>
          </a:xfrm>
          <a:prstGeom prst="rect">
            <a:avLst/>
          </a:prstGeom>
        </p:spPr>
        <p:txBody>
          <a:bodyPr>
            <a:normAutofit/>
          </a:bodyPr>
          <a:lstStyle/>
          <a:p>
            <a:r>
              <a:rPr lang="en-US" altLang="ko-KR" b="1" dirty="0">
                <a:latin typeface="08서울남산체 M" pitchFamily="18" charset="-127"/>
                <a:ea typeface="08서울남산체 M" pitchFamily="18" charset="-127"/>
              </a:rPr>
              <a:t>Building of infrastructure for certification system preparing for the increase of certification demand</a:t>
            </a:r>
            <a:endParaRPr lang="ko-KR" altLang="ko-KR" b="1" dirty="0">
              <a:latin typeface="08서울남산체 M" pitchFamily="18" charset="-127"/>
              <a:ea typeface="08서울남산체 M" pitchFamily="18" charset="-127"/>
            </a:endParaRPr>
          </a:p>
        </p:txBody>
      </p:sp>
      <p:sp>
        <p:nvSpPr>
          <p:cNvPr id="7" name="직사각형 6"/>
          <p:cNvSpPr/>
          <p:nvPr/>
        </p:nvSpPr>
        <p:spPr>
          <a:xfrm>
            <a:off x="467544" y="4409817"/>
            <a:ext cx="8496944" cy="1569660"/>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a:t>
            </a:r>
            <a:r>
              <a:rPr lang="en-US" altLang="ko-KR" sz="1600" dirty="0">
                <a:latin typeface="08서울남산체 M" pitchFamily="18" charset="-127"/>
                <a:ea typeface="08서울남산체 M" pitchFamily="18" charset="-127"/>
              </a:rPr>
              <a:t>Creation of green building jobs through the nurture of specialist like a building energy </a:t>
            </a:r>
            <a:endParaRPr lang="en-US" altLang="ko-KR" sz="1600" dirty="0" smtClean="0">
              <a:latin typeface="08서울남산체 M" pitchFamily="18" charset="-127"/>
              <a:ea typeface="08서울남산체 M" pitchFamily="18" charset="-127"/>
            </a:endParaRPr>
          </a:p>
          <a:p>
            <a:r>
              <a:rPr lang="en-US" altLang="ko-KR" sz="1600" dirty="0">
                <a:latin typeface="08서울남산체 M" pitchFamily="18" charset="-127"/>
                <a:ea typeface="08서울남산체 M" pitchFamily="18" charset="-127"/>
              </a:rPr>
              <a:t> </a:t>
            </a:r>
            <a:r>
              <a:rPr lang="en-US" altLang="ko-KR" sz="1600" dirty="0" smtClean="0">
                <a:latin typeface="08서울남산체 M" pitchFamily="18" charset="-127"/>
                <a:ea typeface="08서울남산체 M" pitchFamily="18" charset="-127"/>
              </a:rPr>
              <a:t>   assessor(2012~)</a:t>
            </a:r>
          </a:p>
          <a:p>
            <a:pPr>
              <a:buFont typeface="Arial" pitchFamily="34" charset="0"/>
              <a:buChar char="•"/>
            </a:pPr>
            <a:r>
              <a:rPr lang="en-US" altLang="ko-KR" sz="1600" dirty="0" smtClean="0">
                <a:latin typeface="08서울남산체 M" pitchFamily="18" charset="-127"/>
                <a:ea typeface="08서울남산체 M" pitchFamily="18" charset="-127"/>
              </a:rPr>
              <a:t>  Integration </a:t>
            </a:r>
            <a:r>
              <a:rPr lang="en-US" altLang="ko-KR" sz="1600" dirty="0">
                <a:latin typeface="08서울남산체 M" pitchFamily="18" charset="-127"/>
                <a:ea typeface="08서울남산체 M" pitchFamily="18" charset="-127"/>
              </a:rPr>
              <a:t>of similar certification systems &amp; </a:t>
            </a:r>
            <a:r>
              <a:rPr lang="en-US" altLang="ko-KR" sz="1600" dirty="0" smtClean="0">
                <a:latin typeface="08서울남산체 M" pitchFamily="18" charset="-127"/>
                <a:ea typeface="08서울남산체 M" pitchFamily="18" charset="-127"/>
              </a:rPr>
              <a:t>Branding</a:t>
            </a:r>
          </a:p>
          <a:p>
            <a:pPr>
              <a:buFont typeface="Arial" pitchFamily="34" charset="0"/>
              <a:buChar char="•"/>
            </a:pPr>
            <a:r>
              <a:rPr lang="en-US" altLang="ko-KR" sz="1600" dirty="0" smtClean="0">
                <a:latin typeface="08서울남산체 M" pitchFamily="18" charset="-127"/>
                <a:ea typeface="08서울남산체 M" pitchFamily="18" charset="-127"/>
              </a:rPr>
              <a:t>  Extension </a:t>
            </a:r>
            <a:r>
              <a:rPr lang="en-US" altLang="ko-KR" sz="1600" dirty="0">
                <a:latin typeface="08서울남산체 M" pitchFamily="18" charset="-127"/>
                <a:ea typeface="08서울남산체 M" pitchFamily="18" charset="-127"/>
              </a:rPr>
              <a:t>and Nurture of specialized bodies in environment-friendly</a:t>
            </a:r>
            <a:r>
              <a:rPr lang="ko-KR" altLang="ko-KR" sz="1600" dirty="0">
                <a:latin typeface="08서울남산체 M" pitchFamily="18" charset="-127"/>
                <a:ea typeface="08서울남산체 M" pitchFamily="18" charset="-127"/>
              </a:rPr>
              <a:t>·</a:t>
            </a:r>
            <a:r>
              <a:rPr lang="en-US" altLang="ko-KR" sz="1600" dirty="0">
                <a:latin typeface="08서울남산체 M" pitchFamily="18" charset="-127"/>
                <a:ea typeface="08서울남산체 M" pitchFamily="18" charset="-127"/>
              </a:rPr>
              <a:t>energy </a:t>
            </a:r>
            <a:r>
              <a:rPr lang="en-US" altLang="ko-KR" sz="1600" dirty="0" smtClean="0">
                <a:latin typeface="08서울남산체 M" pitchFamily="18" charset="-127"/>
                <a:ea typeface="08서울남산체 M" pitchFamily="18" charset="-127"/>
              </a:rPr>
              <a:t>building</a:t>
            </a:r>
          </a:p>
          <a:p>
            <a:r>
              <a:rPr lang="en-US" altLang="ko-KR" sz="1600" dirty="0" smtClean="0">
                <a:solidFill>
                  <a:schemeClr val="tx1">
                    <a:lumMod val="50000"/>
                    <a:lumOff val="50000"/>
                  </a:schemeClr>
                </a:solidFill>
                <a:latin typeface="08서울남산체 M" pitchFamily="18" charset="-127"/>
                <a:ea typeface="08서울남산체 M" pitchFamily="18" charset="-127"/>
              </a:rPr>
              <a:t>   - </a:t>
            </a:r>
            <a:r>
              <a:rPr lang="en-US" altLang="ko-KR" sz="1600" dirty="0">
                <a:solidFill>
                  <a:schemeClr val="tx1">
                    <a:lumMod val="50000"/>
                    <a:lumOff val="50000"/>
                  </a:schemeClr>
                </a:solidFill>
                <a:latin typeface="08서울남산체 M" pitchFamily="18" charset="-127"/>
                <a:ea typeface="08서울남산체 M" pitchFamily="18" charset="-127"/>
              </a:rPr>
              <a:t>Example: Korea Institute of Construction Technology, Korea Infrastructure Safety &amp; </a:t>
            </a:r>
          </a:p>
          <a:p>
            <a:r>
              <a:rPr lang="en-US" altLang="ko-KR" sz="1600" dirty="0">
                <a:solidFill>
                  <a:schemeClr val="tx1">
                    <a:lumMod val="50000"/>
                    <a:lumOff val="50000"/>
                  </a:schemeClr>
                </a:solidFill>
                <a:latin typeface="08서울남산체 M" pitchFamily="18" charset="-127"/>
                <a:ea typeface="08서울남산체 M" pitchFamily="18" charset="-127"/>
              </a:rPr>
              <a:t> </a:t>
            </a:r>
            <a:r>
              <a:rPr lang="en-US" altLang="ko-KR" sz="1600" dirty="0" smtClean="0">
                <a:solidFill>
                  <a:schemeClr val="tx1">
                    <a:lumMod val="50000"/>
                    <a:lumOff val="50000"/>
                  </a:schemeClr>
                </a:solidFill>
                <a:latin typeface="08서울남산체 M" pitchFamily="18" charset="-127"/>
                <a:ea typeface="08서울남산체 M" pitchFamily="18" charset="-127"/>
              </a:rPr>
              <a:t>    Technology </a:t>
            </a:r>
            <a:r>
              <a:rPr lang="en-US" altLang="ko-KR" sz="1600" dirty="0">
                <a:solidFill>
                  <a:schemeClr val="tx1">
                    <a:lumMod val="50000"/>
                    <a:lumOff val="50000"/>
                  </a:schemeClr>
                </a:solidFill>
                <a:latin typeface="08서울남산체 M" pitchFamily="18" charset="-127"/>
                <a:ea typeface="08서울남산체 M" pitchFamily="18" charset="-127"/>
              </a:rPr>
              <a:t>Corporation, Korea Energy Management Corporation, etc</a:t>
            </a:r>
            <a:r>
              <a:rPr lang="en-US" altLang="ko-KR" sz="1600" dirty="0" smtClean="0">
                <a:solidFill>
                  <a:schemeClr val="tx1">
                    <a:lumMod val="50000"/>
                    <a:lumOff val="50000"/>
                  </a:schemeClr>
                </a:solidFill>
                <a:latin typeface="08서울남산체 M" pitchFamily="18" charset="-127"/>
                <a:ea typeface="08서울남산체 M" pitchFamily="18" charset="-127"/>
              </a:rPr>
              <a:t>.</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모서리가 둥근 직사각형 9"/>
          <p:cNvSpPr/>
          <p:nvPr/>
        </p:nvSpPr>
        <p:spPr>
          <a:xfrm>
            <a:off x="323528" y="3573016"/>
            <a:ext cx="7992888" cy="648072"/>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모서리가 둥근 직사각형 8"/>
          <p:cNvSpPr/>
          <p:nvPr/>
        </p:nvSpPr>
        <p:spPr>
          <a:xfrm>
            <a:off x="323528" y="1700808"/>
            <a:ext cx="7992888" cy="432048"/>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txBox="1">
            <a:spLocks/>
          </p:cNvSpPr>
          <p:nvPr/>
        </p:nvSpPr>
        <p:spPr>
          <a:xfrm>
            <a:off x="467544" y="357411"/>
            <a:ext cx="8555037" cy="695325"/>
          </a:xfrm>
          <a:prstGeom prst="rect">
            <a:avLst/>
          </a:prstGeom>
        </p:spPr>
        <p:txBody>
          <a:bodyPr vert="horz" rtlCol="0" anchor="ctr">
            <a:noAutofit/>
          </a:bodyPr>
          <a:lstStyle/>
          <a:p>
            <a:r>
              <a:rPr lang="en-US" altLang="ko-KR" sz="2400" dirty="0" smtClean="0">
                <a:latin typeface="08서울남산체 M" pitchFamily="18" charset="-127"/>
                <a:ea typeface="08서울남산체 M" pitchFamily="18" charset="-127"/>
              </a:rPr>
              <a:t> </a:t>
            </a:r>
            <a:r>
              <a:rPr lang="en-US" altLang="ko-KR" sz="2400" dirty="0">
                <a:latin typeface="08서울남산체 M" pitchFamily="18" charset="-127"/>
                <a:ea typeface="08서울남산체 M" pitchFamily="18" charset="-127"/>
              </a:rPr>
              <a:t>2. Maintenance of green building</a:t>
            </a:r>
            <a:endParaRPr lang="ko-KR" altLang="ko-KR" sz="2400" dirty="0">
              <a:latin typeface="08서울남산체 M" pitchFamily="18" charset="-127"/>
              <a:ea typeface="08서울남산체 M" pitchFamily="18" charset="-127"/>
            </a:endParaRPr>
          </a:p>
        </p:txBody>
      </p:sp>
      <p:sp>
        <p:nvSpPr>
          <p:cNvPr id="3" name="직사각형 2"/>
          <p:cNvSpPr/>
          <p:nvPr/>
        </p:nvSpPr>
        <p:spPr>
          <a:xfrm>
            <a:off x="4067944" y="1052736"/>
            <a:ext cx="4608512" cy="338554"/>
          </a:xfrm>
          <a:prstGeom prst="rect">
            <a:avLst/>
          </a:prstGeom>
        </p:spPr>
        <p:txBody>
          <a:bodyPr wrap="square">
            <a:spAutoFit/>
          </a:bodyPr>
          <a:lstStyle/>
          <a:p>
            <a:r>
              <a:rPr lang="en-US" altLang="ko-KR" sz="1600" dirty="0">
                <a:latin typeface="08서울남산체 M" pitchFamily="18" charset="-127"/>
                <a:ea typeface="08서울남산체 M" pitchFamily="18" charset="-127"/>
              </a:rPr>
              <a:t>Project 2-2. Share of building energy information</a:t>
            </a:r>
            <a:endParaRPr lang="ko-KR" altLang="ko-KR" sz="1600" dirty="0">
              <a:latin typeface="08서울남산체 M" pitchFamily="18" charset="-127"/>
              <a:ea typeface="08서울남산체 M" pitchFamily="18" charset="-127"/>
            </a:endParaRPr>
          </a:p>
        </p:txBody>
      </p:sp>
      <p:sp>
        <p:nvSpPr>
          <p:cNvPr id="4" name="내용 개체 틀 2"/>
          <p:cNvSpPr txBox="1">
            <a:spLocks/>
          </p:cNvSpPr>
          <p:nvPr/>
        </p:nvSpPr>
        <p:spPr>
          <a:xfrm>
            <a:off x="457200" y="1703710"/>
            <a:ext cx="8229600" cy="504056"/>
          </a:xfrm>
          <a:prstGeom prst="rect">
            <a:avLst/>
          </a:prstGeom>
        </p:spPr>
        <p:txBody>
          <a:bodyPr>
            <a:normAutofit/>
          </a:bodyPr>
          <a:lstStyle/>
          <a:p>
            <a:r>
              <a:rPr lang="en-US" altLang="ko-KR" b="1" dirty="0" smtClean="0">
                <a:latin typeface="08서울남산체 M" pitchFamily="18" charset="-127"/>
                <a:ea typeface="08서울남산체 M" pitchFamily="18" charset="-127"/>
              </a:rPr>
              <a:t>Introduction of energy consumption proof system</a:t>
            </a:r>
            <a:endParaRPr lang="ko-KR" altLang="ko-KR" b="1" dirty="0">
              <a:latin typeface="08서울남산체 M" pitchFamily="18" charset="-127"/>
              <a:ea typeface="08서울남산체 M" pitchFamily="18" charset="-127"/>
            </a:endParaRPr>
          </a:p>
        </p:txBody>
      </p:sp>
      <p:sp>
        <p:nvSpPr>
          <p:cNvPr id="5" name="직사각형 4"/>
          <p:cNvSpPr/>
          <p:nvPr/>
        </p:nvSpPr>
        <p:spPr>
          <a:xfrm>
            <a:off x="467544" y="2063750"/>
            <a:ext cx="8496944" cy="1107996"/>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Introduction of energy consumption proof system by stages on the real estate transaction </a:t>
            </a:r>
          </a:p>
          <a:p>
            <a:r>
              <a:rPr lang="en-US" altLang="ko-KR" sz="1600" dirty="0" smtClean="0">
                <a:latin typeface="08서울남산체 M" pitchFamily="18" charset="-127"/>
                <a:ea typeface="08서울남산체 M" pitchFamily="18" charset="-127"/>
              </a:rPr>
              <a:t>  (2012~)</a:t>
            </a:r>
            <a:r>
              <a:rPr lang="en-US" altLang="ko-KR" sz="1600" dirty="0" smtClean="0">
                <a:solidFill>
                  <a:schemeClr val="tx1">
                    <a:lumMod val="50000"/>
                    <a:lumOff val="50000"/>
                  </a:schemeClr>
                </a:solidFill>
                <a:latin typeface="08서울남산체 M" pitchFamily="18" charset="-127"/>
                <a:ea typeface="08서울남산체 M" pitchFamily="18" charset="-127"/>
              </a:rPr>
              <a:t>   </a:t>
            </a:r>
          </a:p>
          <a:p>
            <a:r>
              <a:rPr lang="en-US" altLang="ko-KR" sz="1600" dirty="0" smtClean="0">
                <a:solidFill>
                  <a:schemeClr val="tx1">
                    <a:lumMod val="50000"/>
                    <a:lumOff val="50000"/>
                  </a:schemeClr>
                </a:solidFill>
                <a:latin typeface="08서울남산체 M" pitchFamily="18" charset="-127"/>
                <a:ea typeface="08서울남산체 M" pitchFamily="18" charset="-127"/>
              </a:rPr>
              <a:t>  - Linkage with the real estate appraisal system for the system activation</a:t>
            </a:r>
            <a:endParaRPr lang="ko-KR" altLang="ko-KR" sz="1600" dirty="0" smtClean="0">
              <a:solidFill>
                <a:schemeClr val="tx1">
                  <a:lumMod val="50000"/>
                  <a:lumOff val="50000"/>
                </a:schemeClr>
              </a:solidFill>
              <a:latin typeface="08서울남산체 M" pitchFamily="18" charset="-127"/>
              <a:ea typeface="08서울남산체 M" pitchFamily="18" charset="-127"/>
            </a:endParaRPr>
          </a:p>
          <a:p>
            <a:endParaRPr lang="en-US" altLang="ko-KR" sz="1600" dirty="0">
              <a:solidFill>
                <a:schemeClr val="tx1">
                  <a:lumMod val="50000"/>
                  <a:lumOff val="50000"/>
                </a:schemeClr>
              </a:solidFill>
              <a:latin typeface="08서울남산체 M" pitchFamily="18" charset="-127"/>
              <a:ea typeface="08서울남산체 M" pitchFamily="18" charset="-127"/>
            </a:endParaRPr>
          </a:p>
        </p:txBody>
      </p:sp>
      <p:sp>
        <p:nvSpPr>
          <p:cNvPr id="6" name="내용 개체 틀 2"/>
          <p:cNvSpPr txBox="1">
            <a:spLocks/>
          </p:cNvSpPr>
          <p:nvPr/>
        </p:nvSpPr>
        <p:spPr>
          <a:xfrm>
            <a:off x="457200" y="3573016"/>
            <a:ext cx="8229600" cy="648072"/>
          </a:xfrm>
          <a:prstGeom prst="rect">
            <a:avLst/>
          </a:prstGeom>
        </p:spPr>
        <p:txBody>
          <a:bodyPr>
            <a:normAutofit/>
          </a:bodyPr>
          <a:lstStyle/>
          <a:p>
            <a:r>
              <a:rPr lang="en-US" altLang="ko-KR" b="1" dirty="0" smtClean="0">
                <a:latin typeface="08서울남산체 M" pitchFamily="18" charset="-127"/>
                <a:ea typeface="08서울남산체 M" pitchFamily="18" charset="-127"/>
              </a:rPr>
              <a:t>Support to existing buildings[6.6 million buildings] through establishing the energy integrated management system</a:t>
            </a:r>
            <a:endParaRPr lang="ko-KR" altLang="ko-KR" b="1" dirty="0">
              <a:latin typeface="08서울남산체 M" pitchFamily="18" charset="-127"/>
              <a:ea typeface="08서울남산체 M" pitchFamily="18" charset="-127"/>
            </a:endParaRPr>
          </a:p>
        </p:txBody>
      </p:sp>
      <p:sp>
        <p:nvSpPr>
          <p:cNvPr id="7" name="직사각형 6"/>
          <p:cNvSpPr/>
          <p:nvPr/>
        </p:nvSpPr>
        <p:spPr>
          <a:xfrm>
            <a:off x="467544" y="4265801"/>
            <a:ext cx="8496944" cy="1400383"/>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Completion of nationwide system building by 2014</a:t>
            </a:r>
          </a:p>
          <a:p>
            <a:r>
              <a:rPr lang="en-US" altLang="ko-KR" sz="1600" dirty="0" smtClean="0">
                <a:solidFill>
                  <a:schemeClr val="tx1">
                    <a:lumMod val="50000"/>
                    <a:lumOff val="50000"/>
                  </a:schemeClr>
                </a:solidFill>
                <a:latin typeface="08서울남산체 M" pitchFamily="18" charset="-127"/>
                <a:ea typeface="08서울남산체 M" pitchFamily="18" charset="-127"/>
              </a:rPr>
              <a:t>  - Seoul(2011)</a:t>
            </a:r>
            <a:r>
              <a:rPr lang="ko-KR" altLang="ko-KR" sz="1600" dirty="0" smtClean="0">
                <a:solidFill>
                  <a:schemeClr val="tx1">
                    <a:lumMod val="50000"/>
                    <a:lumOff val="50000"/>
                  </a:schemeClr>
                </a:solidFill>
                <a:latin typeface="08서울남산체 M" pitchFamily="18" charset="-127"/>
                <a:ea typeface="08서울남산체 M" pitchFamily="18" charset="-127"/>
              </a:rPr>
              <a:t>→</a:t>
            </a:r>
            <a:r>
              <a:rPr lang="en-US" altLang="ko-KR" sz="1600" dirty="0" err="1" smtClean="0">
                <a:solidFill>
                  <a:schemeClr val="tx1">
                    <a:lumMod val="50000"/>
                    <a:lumOff val="50000"/>
                  </a:schemeClr>
                </a:solidFill>
                <a:latin typeface="08서울남산체 M" pitchFamily="18" charset="-127"/>
                <a:ea typeface="08서울남산체 M" pitchFamily="18" charset="-127"/>
              </a:rPr>
              <a:t>Gyeonggi</a:t>
            </a:r>
            <a:r>
              <a:rPr lang="ko-KR" altLang="ko-KR" sz="1600" dirty="0" smtClean="0">
                <a:solidFill>
                  <a:schemeClr val="tx1">
                    <a:lumMod val="50000"/>
                    <a:lumOff val="50000"/>
                  </a:schemeClr>
                </a:solidFill>
                <a:latin typeface="08서울남산체 M" pitchFamily="18" charset="-127"/>
                <a:ea typeface="08서울남산체 M" pitchFamily="18" charset="-127"/>
              </a:rPr>
              <a:t>·</a:t>
            </a:r>
            <a:r>
              <a:rPr lang="en-US" altLang="ko-KR" sz="1600" dirty="0" err="1" smtClean="0">
                <a:solidFill>
                  <a:schemeClr val="tx1">
                    <a:lumMod val="50000"/>
                    <a:lumOff val="50000"/>
                  </a:schemeClr>
                </a:solidFill>
                <a:latin typeface="08서울남산체 M" pitchFamily="18" charset="-127"/>
                <a:ea typeface="08서울남산체 M" pitchFamily="18" charset="-127"/>
              </a:rPr>
              <a:t>Incheon</a:t>
            </a:r>
            <a:r>
              <a:rPr lang="en-US" altLang="ko-KR" sz="1600" dirty="0" smtClean="0">
                <a:solidFill>
                  <a:schemeClr val="tx1">
                    <a:lumMod val="50000"/>
                    <a:lumOff val="50000"/>
                  </a:schemeClr>
                </a:solidFill>
                <a:latin typeface="08서울남산체 M" pitchFamily="18" charset="-127"/>
                <a:ea typeface="08서울남산체 M" pitchFamily="18" charset="-127"/>
              </a:rPr>
              <a:t>(2013)</a:t>
            </a:r>
            <a:r>
              <a:rPr lang="ko-KR" altLang="ko-KR" sz="1600" dirty="0" smtClean="0">
                <a:solidFill>
                  <a:schemeClr val="tx1">
                    <a:lumMod val="50000"/>
                    <a:lumOff val="50000"/>
                  </a:schemeClr>
                </a:solidFill>
                <a:latin typeface="08서울남산체 M" pitchFamily="18" charset="-127"/>
                <a:ea typeface="08서울남산체 M" pitchFamily="18" charset="-127"/>
              </a:rPr>
              <a:t>→</a:t>
            </a:r>
            <a:r>
              <a:rPr lang="en-US" altLang="ko-KR" sz="1600" dirty="0" err="1" smtClean="0">
                <a:solidFill>
                  <a:schemeClr val="tx1">
                    <a:lumMod val="50000"/>
                    <a:lumOff val="50000"/>
                  </a:schemeClr>
                </a:solidFill>
                <a:latin typeface="08서울남산체 M" pitchFamily="18" charset="-127"/>
                <a:ea typeface="08서울남산체 M" pitchFamily="18" charset="-127"/>
              </a:rPr>
              <a:t>Chungcheong</a:t>
            </a:r>
            <a:r>
              <a:rPr lang="ko-KR" altLang="ko-KR" sz="1600" dirty="0" smtClean="0">
                <a:solidFill>
                  <a:schemeClr val="tx1">
                    <a:lumMod val="50000"/>
                    <a:lumOff val="50000"/>
                  </a:schemeClr>
                </a:solidFill>
                <a:latin typeface="08서울남산체 M" pitchFamily="18" charset="-127"/>
                <a:ea typeface="08서울남산체 M" pitchFamily="18" charset="-127"/>
              </a:rPr>
              <a:t>·</a:t>
            </a:r>
            <a:r>
              <a:rPr lang="en-US" altLang="ko-KR" sz="1600" dirty="0" err="1" smtClean="0">
                <a:solidFill>
                  <a:schemeClr val="tx1">
                    <a:lumMod val="50000"/>
                    <a:lumOff val="50000"/>
                  </a:schemeClr>
                </a:solidFill>
                <a:latin typeface="08서울남산체 M" pitchFamily="18" charset="-127"/>
                <a:ea typeface="08서울남산체 M" pitchFamily="18" charset="-127"/>
              </a:rPr>
              <a:t>Gangwon</a:t>
            </a:r>
            <a:r>
              <a:rPr lang="en-US" altLang="ko-KR" sz="1600" dirty="0" smtClean="0">
                <a:solidFill>
                  <a:schemeClr val="tx1">
                    <a:lumMod val="50000"/>
                    <a:lumOff val="50000"/>
                  </a:schemeClr>
                </a:solidFill>
                <a:latin typeface="08서울남산체 M" pitchFamily="18" charset="-127"/>
                <a:ea typeface="08서울남산체 M" pitchFamily="18" charset="-127"/>
              </a:rPr>
              <a:t>(2015)</a:t>
            </a:r>
          </a:p>
          <a:p>
            <a:r>
              <a:rPr lang="en-US" altLang="ko-KR" sz="1600" dirty="0" smtClean="0">
                <a:latin typeface="08서울남산체 M" pitchFamily="18" charset="-127"/>
                <a:ea typeface="08서울남산체 M" pitchFamily="18" charset="-127"/>
              </a:rPr>
              <a:t> </a:t>
            </a:r>
            <a:r>
              <a:rPr lang="ko-KR" altLang="ko-KR" sz="1600" dirty="0" smtClean="0">
                <a:latin typeface="08서울남산체 M" pitchFamily="18" charset="-127"/>
                <a:ea typeface="08서울남산체 M" pitchFamily="18" charset="-127"/>
              </a:rPr>
              <a:t>→</a:t>
            </a:r>
            <a:r>
              <a:rPr lang="en-US" altLang="ko-KR" sz="1600" dirty="0" err="1" smtClean="0">
                <a:latin typeface="08서울남산체 M" pitchFamily="18" charset="-127"/>
                <a:ea typeface="08서울남산체 M" pitchFamily="18" charset="-127"/>
              </a:rPr>
              <a:t>Gyeongsang</a:t>
            </a:r>
            <a:r>
              <a:rPr lang="ko-KR" altLang="ko-KR" sz="1600" dirty="0" smtClean="0">
                <a:latin typeface="08서울남산체 M" pitchFamily="18" charset="-127"/>
                <a:ea typeface="08서울남산체 M" pitchFamily="18" charset="-127"/>
              </a:rPr>
              <a:t>·</a:t>
            </a:r>
            <a:r>
              <a:rPr lang="en-US" altLang="ko-KR" sz="1600" dirty="0" err="1" smtClean="0">
                <a:latin typeface="08서울남산체 M" pitchFamily="18" charset="-127"/>
                <a:ea typeface="08서울남산체 M" pitchFamily="18" charset="-127"/>
              </a:rPr>
              <a:t>Jeolla</a:t>
            </a:r>
            <a:r>
              <a:rPr lang="en-US" altLang="ko-KR" sz="1600" dirty="0" smtClean="0">
                <a:latin typeface="08서울남산체 M" pitchFamily="18" charset="-127"/>
                <a:ea typeface="08서울남산체 M" pitchFamily="18" charset="-127"/>
              </a:rPr>
              <a:t>(2020)</a:t>
            </a:r>
          </a:p>
          <a:p>
            <a:endParaRPr lang="en-US" altLang="ko-KR" sz="500" dirty="0" smtClean="0">
              <a:latin typeface="08서울남산체 M" pitchFamily="18" charset="-127"/>
              <a:ea typeface="08서울남산체 M" pitchFamily="18" charset="-127"/>
            </a:endParaRPr>
          </a:p>
          <a:p>
            <a:pPr>
              <a:buFont typeface="Arial" pitchFamily="34" charset="0"/>
              <a:buChar char="•"/>
            </a:pPr>
            <a:r>
              <a:rPr lang="en-US" altLang="ko-KR" sz="1600" dirty="0" smtClean="0">
                <a:latin typeface="08서울남산체 M" pitchFamily="18" charset="-127"/>
                <a:ea typeface="08서울남산체 M" pitchFamily="18" charset="-127"/>
              </a:rPr>
              <a:t>Support of green policy sharing the comprehensive information of building energy</a:t>
            </a:r>
          </a:p>
          <a:p>
            <a:r>
              <a:rPr lang="en-US" altLang="ko-KR" sz="1600" dirty="0" smtClean="0">
                <a:solidFill>
                  <a:schemeClr val="tx1">
                    <a:lumMod val="50000"/>
                    <a:lumOff val="50000"/>
                  </a:schemeClr>
                </a:solidFill>
                <a:latin typeface="08서울남산체 M" pitchFamily="18" charset="-127"/>
                <a:ea typeface="08서울남산체 M" pitchFamily="18" charset="-127"/>
              </a:rPr>
              <a:t>  - Building energy consumption proof system, energy target management system, etc.</a:t>
            </a:r>
            <a:endParaRPr lang="ko-KR" altLang="ko-KR" sz="1600" dirty="0" smtClean="0">
              <a:solidFill>
                <a:schemeClr val="tx1">
                  <a:lumMod val="50000"/>
                  <a:lumOff val="50000"/>
                </a:schemeClr>
              </a:solidFill>
              <a:latin typeface="08서울남산체 M" pitchFamily="18" charset="-127"/>
              <a:ea typeface="08서울남산체 M" pitchFamily="18" charset="-127"/>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txBox="1">
            <a:spLocks/>
          </p:cNvSpPr>
          <p:nvPr/>
        </p:nvSpPr>
        <p:spPr>
          <a:xfrm>
            <a:off x="467544" y="357411"/>
            <a:ext cx="8555037" cy="695325"/>
          </a:xfrm>
          <a:prstGeom prst="rect">
            <a:avLst/>
          </a:prstGeom>
        </p:spPr>
        <p:txBody>
          <a:bodyPr vert="horz" rtlCol="0" anchor="ctr">
            <a:noAutofit/>
          </a:bodyPr>
          <a:lstStyle/>
          <a:p>
            <a:r>
              <a:rPr lang="en-US" altLang="ko-KR" sz="2400" dirty="0" smtClean="0">
                <a:latin typeface="08서울남산체 M" pitchFamily="18" charset="-127"/>
                <a:ea typeface="08서울남산체 M" pitchFamily="18" charset="-127"/>
              </a:rPr>
              <a:t>3. Re-birth of green building</a:t>
            </a:r>
            <a:endParaRPr lang="ko-KR" altLang="ko-KR" sz="2400" dirty="0">
              <a:latin typeface="08서울남산체 M" pitchFamily="18" charset="-127"/>
              <a:ea typeface="08서울남산체 M" pitchFamily="18" charset="-127"/>
            </a:endParaRPr>
          </a:p>
        </p:txBody>
      </p:sp>
      <p:sp>
        <p:nvSpPr>
          <p:cNvPr id="3" name="직사각형 2"/>
          <p:cNvSpPr/>
          <p:nvPr/>
        </p:nvSpPr>
        <p:spPr>
          <a:xfrm>
            <a:off x="3563888" y="1052736"/>
            <a:ext cx="5112568" cy="338554"/>
          </a:xfrm>
          <a:prstGeom prst="rect">
            <a:avLst/>
          </a:prstGeom>
        </p:spPr>
        <p:txBody>
          <a:bodyPr wrap="square">
            <a:spAutoFit/>
          </a:bodyPr>
          <a:lstStyle/>
          <a:p>
            <a:r>
              <a:rPr lang="en-US" altLang="ko-KR" sz="1600" dirty="0" smtClean="0">
                <a:latin typeface="08서울남산체 M" pitchFamily="18" charset="-127"/>
                <a:ea typeface="08서울남산체 M" pitchFamily="18" charset="-127"/>
              </a:rPr>
              <a:t>Project 3-1. Preparation of green remodeling standard</a:t>
            </a:r>
            <a:endParaRPr lang="ko-KR" altLang="ko-KR" sz="1600" dirty="0">
              <a:latin typeface="08서울남산체 M" pitchFamily="18" charset="-127"/>
              <a:ea typeface="08서울남산체 M" pitchFamily="18" charset="-127"/>
            </a:endParaRPr>
          </a:p>
        </p:txBody>
      </p:sp>
      <p:sp>
        <p:nvSpPr>
          <p:cNvPr id="5" name="직사각형 4"/>
          <p:cNvSpPr/>
          <p:nvPr/>
        </p:nvSpPr>
        <p:spPr>
          <a:xfrm>
            <a:off x="467544" y="1700808"/>
            <a:ext cx="8496944" cy="1200329"/>
          </a:xfrm>
          <a:prstGeom prst="rect">
            <a:avLst/>
          </a:prstGeom>
        </p:spPr>
        <p:txBody>
          <a:bodyPr wrap="square">
            <a:spAutoFit/>
          </a:bodyPr>
          <a:lstStyle/>
          <a:p>
            <a:pPr>
              <a:buFont typeface="Arial" pitchFamily="34" charset="0"/>
              <a:buChar char="•"/>
            </a:pPr>
            <a:r>
              <a:rPr lang="en-US" altLang="ko-KR" dirty="0" smtClean="0">
                <a:latin typeface="08서울남산체 M" pitchFamily="18" charset="-127"/>
                <a:ea typeface="08서울남산체 M" pitchFamily="18" charset="-127"/>
              </a:rPr>
              <a:t> Presentation of guideline for green remodeling by each purpose of building   </a:t>
            </a:r>
          </a:p>
          <a:p>
            <a:r>
              <a:rPr lang="en-US" altLang="ko-KR" dirty="0" smtClean="0">
                <a:latin typeface="08서울남산체 M" pitchFamily="18" charset="-127"/>
                <a:ea typeface="08서울남산체 M" pitchFamily="18" charset="-127"/>
              </a:rPr>
              <a:t>  [2011~]</a:t>
            </a:r>
            <a:r>
              <a:rPr lang="en-US" altLang="ko-KR" dirty="0" smtClean="0">
                <a:solidFill>
                  <a:schemeClr val="tx1">
                    <a:lumMod val="50000"/>
                    <a:lumOff val="50000"/>
                  </a:schemeClr>
                </a:solidFill>
                <a:latin typeface="08서울남산체 M" pitchFamily="18" charset="-127"/>
                <a:ea typeface="08서울남산체 M" pitchFamily="18" charset="-127"/>
              </a:rPr>
              <a:t>  </a:t>
            </a:r>
          </a:p>
          <a:p>
            <a:r>
              <a:rPr lang="en-US" altLang="ko-KR" dirty="0" smtClean="0">
                <a:solidFill>
                  <a:schemeClr val="tx1">
                    <a:lumMod val="50000"/>
                    <a:lumOff val="50000"/>
                  </a:schemeClr>
                </a:solidFill>
                <a:latin typeface="08서울남산체 M" pitchFamily="18" charset="-127"/>
                <a:ea typeface="08서울남산체 M" pitchFamily="18" charset="-127"/>
              </a:rPr>
              <a:t>  - Businesses, sales, accommodations, schools, apartment &amp; detached houses, </a:t>
            </a:r>
          </a:p>
          <a:p>
            <a:r>
              <a:rPr lang="en-US" altLang="ko-KR" dirty="0" smtClean="0">
                <a:solidFill>
                  <a:schemeClr val="tx1">
                    <a:lumMod val="50000"/>
                    <a:lumOff val="50000"/>
                  </a:schemeClr>
                </a:solidFill>
                <a:latin typeface="08서울남산체 M" pitchFamily="18" charset="-127"/>
                <a:ea typeface="08서울남산체 M" pitchFamily="18" charset="-127"/>
              </a:rPr>
              <a:t>    combined </a:t>
            </a:r>
            <a:endParaRPr lang="en-US" altLang="ko-KR" dirty="0">
              <a:solidFill>
                <a:schemeClr val="tx1">
                  <a:lumMod val="50000"/>
                  <a:lumOff val="50000"/>
                </a:schemeClr>
              </a:solidFill>
              <a:latin typeface="08서울남산체 M" pitchFamily="18" charset="-127"/>
              <a:ea typeface="08서울남산체 M" pitchFamily="18" charset="-127"/>
            </a:endParaRPr>
          </a:p>
        </p:txBody>
      </p:sp>
      <p:sp>
        <p:nvSpPr>
          <p:cNvPr id="8" name="직사각형 7"/>
          <p:cNvSpPr/>
          <p:nvPr/>
        </p:nvSpPr>
        <p:spPr>
          <a:xfrm>
            <a:off x="539552" y="3140968"/>
            <a:ext cx="8604448" cy="923330"/>
          </a:xfrm>
          <a:prstGeom prst="rect">
            <a:avLst/>
          </a:prstGeom>
        </p:spPr>
        <p:txBody>
          <a:bodyPr wrap="square">
            <a:spAutoFit/>
          </a:bodyPr>
          <a:lstStyle/>
          <a:p>
            <a:pPr>
              <a:buFont typeface="Arial" pitchFamily="34" charset="0"/>
              <a:buChar char="•"/>
            </a:pPr>
            <a:r>
              <a:rPr lang="en-US" altLang="ko-KR" dirty="0" smtClean="0">
                <a:latin typeface="08서울남산체 M" pitchFamily="18" charset="-127"/>
                <a:ea typeface="08서울남산체 M" pitchFamily="18" charset="-127"/>
              </a:rPr>
              <a:t> Presentation of energy efficiency standard required for remodeling the </a:t>
            </a:r>
          </a:p>
          <a:p>
            <a:r>
              <a:rPr lang="en-US" altLang="ko-KR" dirty="0" smtClean="0">
                <a:latin typeface="08서울남산체 M" pitchFamily="18" charset="-127"/>
                <a:ea typeface="08서울남산체 M" pitchFamily="18" charset="-127"/>
              </a:rPr>
              <a:t>  apartment  house(2011), guideline for using the high efficient energy </a:t>
            </a:r>
          </a:p>
          <a:p>
            <a:r>
              <a:rPr lang="en-US" altLang="ko-KR" dirty="0" smtClean="0">
                <a:latin typeface="08서울남산체 M" pitchFamily="18" charset="-127"/>
                <a:ea typeface="08서울남산체 M" pitchFamily="18" charset="-127"/>
              </a:rPr>
              <a:t>  equipment(boiler, LED, etc.)</a:t>
            </a:r>
            <a:endParaRPr lang="en-US" altLang="ko-KR" dirty="0" smtClean="0">
              <a:solidFill>
                <a:schemeClr val="tx1">
                  <a:lumMod val="50000"/>
                  <a:lumOff val="50000"/>
                </a:schemeClr>
              </a:solidFill>
              <a:latin typeface="08서울남산체 M" pitchFamily="18" charset="-127"/>
              <a:ea typeface="08서울남산체 M" pitchFamily="18" charset="-127"/>
            </a:endParaRPr>
          </a:p>
        </p:txBody>
      </p:sp>
      <p:sp>
        <p:nvSpPr>
          <p:cNvPr id="9" name="직사각형 8"/>
          <p:cNvSpPr/>
          <p:nvPr/>
        </p:nvSpPr>
        <p:spPr>
          <a:xfrm>
            <a:off x="467544" y="4350003"/>
            <a:ext cx="8496944" cy="2031325"/>
          </a:xfrm>
          <a:prstGeom prst="rect">
            <a:avLst/>
          </a:prstGeom>
        </p:spPr>
        <p:txBody>
          <a:bodyPr wrap="square">
            <a:spAutoFit/>
          </a:bodyPr>
          <a:lstStyle/>
          <a:p>
            <a:pPr>
              <a:buFont typeface="Arial" pitchFamily="34" charset="0"/>
              <a:buChar char="•"/>
            </a:pPr>
            <a:r>
              <a:rPr lang="en-US" altLang="ko-KR" dirty="0" smtClean="0">
                <a:latin typeface="08서울남산체 M" pitchFamily="18" charset="-127"/>
                <a:ea typeface="08서울남산체 M" pitchFamily="18" charset="-127"/>
              </a:rPr>
              <a:t> Preparation of guideline for the green remodeling of public government </a:t>
            </a:r>
          </a:p>
          <a:p>
            <a:r>
              <a:rPr lang="en-US" altLang="ko-KR" dirty="0" smtClean="0">
                <a:latin typeface="08서울남산체 M" pitchFamily="18" charset="-127"/>
                <a:ea typeface="08서울남산체 M" pitchFamily="18" charset="-127"/>
              </a:rPr>
              <a:t>  offices(2012), Implementation of demonstration project(government </a:t>
            </a:r>
          </a:p>
          <a:p>
            <a:r>
              <a:rPr lang="en-US" altLang="ko-KR" dirty="0" smtClean="0">
                <a:latin typeface="08서울남산체 M" pitchFamily="18" charset="-127"/>
                <a:ea typeface="08서울남산체 M" pitchFamily="18" charset="-127"/>
              </a:rPr>
              <a:t>  departments &amp; offices)</a:t>
            </a:r>
          </a:p>
          <a:p>
            <a:r>
              <a:rPr lang="en-US" altLang="ko-KR" dirty="0" smtClean="0">
                <a:solidFill>
                  <a:schemeClr val="tx1">
                    <a:lumMod val="50000"/>
                    <a:lumOff val="50000"/>
                  </a:schemeClr>
                </a:solidFill>
                <a:latin typeface="08서울남산체 M" pitchFamily="18" charset="-127"/>
                <a:ea typeface="08서울남산체 M" pitchFamily="18" charset="-127"/>
              </a:rPr>
              <a:t>  - Presentation of comprehensive and overall guidelines such as materials and    </a:t>
            </a:r>
          </a:p>
          <a:p>
            <a:r>
              <a:rPr lang="en-US" altLang="ko-KR" dirty="0" smtClean="0">
                <a:solidFill>
                  <a:schemeClr val="tx1">
                    <a:lumMod val="50000"/>
                    <a:lumOff val="50000"/>
                  </a:schemeClr>
                </a:solidFill>
                <a:latin typeface="08서울남산체 M" pitchFamily="18" charset="-127"/>
                <a:ea typeface="08서울남산체 M" pitchFamily="18" charset="-127"/>
              </a:rPr>
              <a:t>    construction methods considering the environment-friendly</a:t>
            </a:r>
            <a:r>
              <a:rPr lang="ko-KR" altLang="ko-KR" dirty="0" smtClean="0">
                <a:solidFill>
                  <a:schemeClr val="tx1">
                    <a:lumMod val="50000"/>
                    <a:lumOff val="50000"/>
                  </a:schemeClr>
                </a:solidFill>
                <a:latin typeface="08서울남산체 M" pitchFamily="18" charset="-127"/>
                <a:ea typeface="08서울남산체 M" pitchFamily="18" charset="-127"/>
              </a:rPr>
              <a:t>·</a:t>
            </a:r>
            <a:r>
              <a:rPr lang="en-US" altLang="ko-KR" dirty="0" smtClean="0">
                <a:solidFill>
                  <a:schemeClr val="tx1">
                    <a:lumMod val="50000"/>
                    <a:lumOff val="50000"/>
                  </a:schemeClr>
                </a:solidFill>
                <a:latin typeface="08서울남산체 M" pitchFamily="18" charset="-127"/>
                <a:ea typeface="08서울남산체 M" pitchFamily="18" charset="-127"/>
              </a:rPr>
              <a:t>energy efficiency </a:t>
            </a:r>
          </a:p>
          <a:p>
            <a:r>
              <a:rPr lang="en-US" altLang="ko-KR" dirty="0" smtClean="0">
                <a:solidFill>
                  <a:schemeClr val="tx1">
                    <a:lumMod val="50000"/>
                    <a:lumOff val="50000"/>
                  </a:schemeClr>
                </a:solidFill>
                <a:latin typeface="08서울남산체 M" pitchFamily="18" charset="-127"/>
                <a:ea typeface="08서울남산체 M" pitchFamily="18" charset="-127"/>
              </a:rPr>
              <a:t>    without damaging the surrounding environment during the new construction </a:t>
            </a:r>
          </a:p>
          <a:p>
            <a:r>
              <a:rPr lang="en-US" altLang="ko-KR" dirty="0" smtClean="0">
                <a:solidFill>
                  <a:schemeClr val="tx1">
                    <a:lumMod val="50000"/>
                    <a:lumOff val="50000"/>
                  </a:schemeClr>
                </a:solidFill>
                <a:latin typeface="08서울남산체 M" pitchFamily="18" charset="-127"/>
                <a:ea typeface="08서울남산체 M" pitchFamily="18" charset="-127"/>
              </a:rPr>
              <a:t>    and remodeling</a:t>
            </a:r>
            <a:endParaRPr lang="ko-KR" altLang="ko-KR" dirty="0">
              <a:solidFill>
                <a:schemeClr val="tx1">
                  <a:lumMod val="50000"/>
                  <a:lumOff val="50000"/>
                </a:schemeClr>
              </a:solidFill>
              <a:latin typeface="08서울남산체 M" pitchFamily="18" charset="-127"/>
              <a:ea typeface="08서울남산체 M" pitchFamily="18" charset="-127"/>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63688" y="2132856"/>
            <a:ext cx="5544616" cy="1446550"/>
          </a:xfrm>
          <a:prstGeom prst="rect">
            <a:avLst/>
          </a:prstGeom>
          <a:noFill/>
        </p:spPr>
        <p:txBody>
          <a:bodyPr wrap="square" rtlCol="0">
            <a:spAutoFit/>
          </a:bodyPr>
          <a:lstStyle/>
          <a:p>
            <a:r>
              <a:rPr lang="en-US" altLang="ko-KR" sz="3200" dirty="0">
                <a:latin typeface="08서울남산체 M" pitchFamily="18" charset="-127"/>
                <a:ea typeface="08서울남산체 M" pitchFamily="18" charset="-127"/>
              </a:rPr>
              <a:t>Implementation Strategy of activating the Green </a:t>
            </a:r>
            <a:r>
              <a:rPr lang="en-US" altLang="ko-KR" sz="3200" dirty="0" smtClean="0">
                <a:latin typeface="08서울남산체 M" pitchFamily="18" charset="-127"/>
                <a:ea typeface="08서울남산체 M" pitchFamily="18" charset="-127"/>
              </a:rPr>
              <a:t>Building</a:t>
            </a:r>
          </a:p>
          <a:p>
            <a:r>
              <a:rPr lang="en-US" altLang="ko-KR" sz="2400" dirty="0" smtClean="0">
                <a:latin typeface="08서울남산체 M" pitchFamily="18" charset="-127"/>
                <a:ea typeface="08서울남산체 M" pitchFamily="18" charset="-127"/>
              </a:rPr>
              <a:t> </a:t>
            </a:r>
            <a:r>
              <a:rPr lang="en-US" altLang="ko-KR" sz="2400" dirty="0" smtClean="0">
                <a:latin typeface="08서울남산체 M" pitchFamily="18" charset="-127"/>
                <a:ea typeface="08서울남산체 M" pitchFamily="18" charset="-127"/>
              </a:rPr>
              <a:t>       out lined government  plan</a:t>
            </a:r>
            <a:endParaRPr lang="ko-KR" altLang="ko-KR" sz="2400" dirty="0">
              <a:latin typeface="08서울남산체 M" pitchFamily="18" charset="-127"/>
              <a:ea typeface="08서울남산체 M" pitchFamily="18" charset="-127"/>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모서리가 둥근 직사각형 6"/>
          <p:cNvSpPr/>
          <p:nvPr/>
        </p:nvSpPr>
        <p:spPr>
          <a:xfrm>
            <a:off x="323528" y="1547267"/>
            <a:ext cx="7848872" cy="504056"/>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txBox="1">
            <a:spLocks/>
          </p:cNvSpPr>
          <p:nvPr/>
        </p:nvSpPr>
        <p:spPr>
          <a:xfrm>
            <a:off x="467544" y="357411"/>
            <a:ext cx="8555037" cy="695325"/>
          </a:xfrm>
          <a:prstGeom prst="rect">
            <a:avLst/>
          </a:prstGeom>
        </p:spPr>
        <p:txBody>
          <a:bodyPr vert="horz" rtlCol="0" anchor="ctr">
            <a:noAutofit/>
          </a:bodyPr>
          <a:lstStyle/>
          <a:p>
            <a:r>
              <a:rPr lang="en-US" altLang="ko-KR" sz="2400" dirty="0" smtClean="0">
                <a:latin typeface="08서울남산체 M" pitchFamily="18" charset="-127"/>
                <a:ea typeface="08서울남산체 M" pitchFamily="18" charset="-127"/>
              </a:rPr>
              <a:t>3. Re-birth of green building</a:t>
            </a:r>
            <a:endParaRPr lang="ko-KR" altLang="ko-KR" sz="2400" dirty="0">
              <a:latin typeface="08서울남산체 M" pitchFamily="18" charset="-127"/>
              <a:ea typeface="08서울남산체 M" pitchFamily="18" charset="-127"/>
            </a:endParaRPr>
          </a:p>
        </p:txBody>
      </p:sp>
      <p:sp>
        <p:nvSpPr>
          <p:cNvPr id="3" name="직사각형 2"/>
          <p:cNvSpPr/>
          <p:nvPr/>
        </p:nvSpPr>
        <p:spPr>
          <a:xfrm>
            <a:off x="2339752" y="1052736"/>
            <a:ext cx="6336704" cy="338554"/>
          </a:xfrm>
          <a:prstGeom prst="rect">
            <a:avLst/>
          </a:prstGeom>
        </p:spPr>
        <p:txBody>
          <a:bodyPr wrap="square">
            <a:spAutoFit/>
          </a:bodyPr>
          <a:lstStyle/>
          <a:p>
            <a:r>
              <a:rPr lang="en-US" altLang="ko-KR" sz="1600" dirty="0" smtClean="0">
                <a:latin typeface="08서울남산체 M" pitchFamily="18" charset="-127"/>
                <a:ea typeface="08서울남산체 M" pitchFamily="18" charset="-127"/>
              </a:rPr>
              <a:t>Project 3-2. Extension of financial support for the green remodeling</a:t>
            </a:r>
            <a:endParaRPr lang="ko-KR" altLang="ko-KR" sz="1600" dirty="0">
              <a:latin typeface="08서울남산체 M" pitchFamily="18" charset="-127"/>
              <a:ea typeface="08서울남산체 M" pitchFamily="18" charset="-127"/>
            </a:endParaRPr>
          </a:p>
        </p:txBody>
      </p:sp>
      <p:sp>
        <p:nvSpPr>
          <p:cNvPr id="4" name="내용 개체 틀 2"/>
          <p:cNvSpPr txBox="1">
            <a:spLocks/>
          </p:cNvSpPr>
          <p:nvPr/>
        </p:nvSpPr>
        <p:spPr>
          <a:xfrm>
            <a:off x="457200" y="1587565"/>
            <a:ext cx="8229600" cy="504056"/>
          </a:xfrm>
          <a:prstGeom prst="rect">
            <a:avLst/>
          </a:prstGeom>
        </p:spPr>
        <p:txBody>
          <a:bodyPr>
            <a:normAutofit/>
          </a:bodyPr>
          <a:lstStyle/>
          <a:p>
            <a:r>
              <a:rPr lang="en-US" altLang="ko-KR" b="1" dirty="0" smtClean="0">
                <a:latin typeface="08서울남산체 M" pitchFamily="18" charset="-127"/>
                <a:ea typeface="08서울남산체 M" pitchFamily="18" charset="-127"/>
              </a:rPr>
              <a:t>Support of green home business in related with the house remodeling</a:t>
            </a:r>
            <a:endParaRPr lang="ko-KR" altLang="ko-KR" b="1" dirty="0" smtClean="0">
              <a:latin typeface="08서울남산체 M" pitchFamily="18" charset="-127"/>
              <a:ea typeface="08서울남산체 M" pitchFamily="18" charset="-127"/>
            </a:endParaRPr>
          </a:p>
          <a:p>
            <a:endParaRPr lang="ko-KR" altLang="ko-KR" b="1" dirty="0">
              <a:latin typeface="08서울남산체 M" pitchFamily="18" charset="-127"/>
              <a:ea typeface="08서울남산체 M" pitchFamily="18" charset="-127"/>
            </a:endParaRPr>
          </a:p>
        </p:txBody>
      </p:sp>
      <p:sp>
        <p:nvSpPr>
          <p:cNvPr id="5" name="직사각형 4"/>
          <p:cNvSpPr/>
          <p:nvPr/>
        </p:nvSpPr>
        <p:spPr>
          <a:xfrm>
            <a:off x="467544" y="2049810"/>
            <a:ext cx="8496944" cy="3539430"/>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Extension of green home business for public rental houses</a:t>
            </a:r>
          </a:p>
          <a:p>
            <a:r>
              <a:rPr lang="en-US" altLang="ko-KR" sz="1600" dirty="0" smtClean="0">
                <a:solidFill>
                  <a:schemeClr val="tx1">
                    <a:lumMod val="50000"/>
                    <a:lumOff val="50000"/>
                  </a:schemeClr>
                </a:solidFill>
                <a:latin typeface="08서울남산체 M" pitchFamily="18" charset="-127"/>
                <a:ea typeface="08서울남산체 M" pitchFamily="18" charset="-127"/>
              </a:rPr>
              <a:t>   - Completion of 0.28 million public rental houses which are more than 15 year old by    </a:t>
            </a:r>
          </a:p>
          <a:p>
            <a:r>
              <a:rPr lang="en-US" altLang="ko-KR" sz="1600" dirty="0" smtClean="0">
                <a:solidFill>
                  <a:schemeClr val="tx1">
                    <a:lumMod val="50000"/>
                    <a:lumOff val="50000"/>
                  </a:schemeClr>
                </a:solidFill>
                <a:latin typeface="08서울남산체 M" pitchFamily="18" charset="-127"/>
                <a:ea typeface="08서울남산체 M" pitchFamily="18" charset="-127"/>
              </a:rPr>
              <a:t>     2016(50,000 houses in 2011)</a:t>
            </a:r>
          </a:p>
          <a:p>
            <a:pPr>
              <a:buFont typeface="Arial" pitchFamily="34" charset="0"/>
              <a:buChar char="•"/>
            </a:pPr>
            <a:r>
              <a:rPr lang="en-US" altLang="ko-KR" sz="1600" dirty="0" smtClean="0">
                <a:latin typeface="08서울남산체 M" pitchFamily="18" charset="-127"/>
                <a:ea typeface="08서울남산체 M" pitchFamily="18" charset="-127"/>
              </a:rPr>
              <a:t> In case of general apartment houses, Additional security of ‘long-term allowance for   </a:t>
            </a:r>
          </a:p>
          <a:p>
            <a:r>
              <a:rPr lang="en-US" altLang="ko-KR" sz="1600" dirty="0" smtClean="0">
                <a:latin typeface="08서울남산체 M" pitchFamily="18" charset="-127"/>
                <a:ea typeface="08서울남산체 M" pitchFamily="18" charset="-127"/>
              </a:rPr>
              <a:t>  repair’, which can be used for the energy saving remodeling (Preparation of minimum </a:t>
            </a:r>
          </a:p>
          <a:p>
            <a:r>
              <a:rPr lang="en-US" altLang="ko-KR" sz="1600" dirty="0" smtClean="0">
                <a:latin typeface="08서울남산체 M" pitchFamily="18" charset="-127"/>
                <a:ea typeface="08서울남산체 M" pitchFamily="18" charset="-127"/>
              </a:rPr>
              <a:t>  accumulation standard, September, 2011)</a:t>
            </a:r>
          </a:p>
          <a:p>
            <a:pPr>
              <a:buFont typeface="Arial" pitchFamily="34" charset="0"/>
              <a:buChar char="•"/>
            </a:pPr>
            <a:r>
              <a:rPr lang="en-US" altLang="ko-KR" sz="1600" dirty="0" smtClean="0"/>
              <a:t> </a:t>
            </a:r>
            <a:r>
              <a:rPr lang="en-US" altLang="ko-KR" sz="1600" dirty="0" smtClean="0">
                <a:latin typeface="08서울남산체 M" pitchFamily="18" charset="-127"/>
                <a:ea typeface="08서울남산체 M" pitchFamily="18" charset="-127"/>
              </a:rPr>
              <a:t>Support of national housing fund to the dilapidated houses which is remodeled in energy </a:t>
            </a:r>
          </a:p>
          <a:p>
            <a:r>
              <a:rPr lang="en-US" altLang="ko-KR" sz="1600" dirty="0" smtClean="0">
                <a:latin typeface="08서울남산체 M" pitchFamily="18" charset="-127"/>
                <a:ea typeface="08서울남산체 M" pitchFamily="18" charset="-127"/>
              </a:rPr>
              <a:t>  saving type</a:t>
            </a:r>
          </a:p>
          <a:p>
            <a:r>
              <a:rPr lang="en-US" altLang="ko-KR" sz="1600" dirty="0" smtClean="0">
                <a:solidFill>
                  <a:schemeClr val="tx1">
                    <a:lumMod val="50000"/>
                    <a:lumOff val="50000"/>
                  </a:schemeClr>
                </a:solidFill>
                <a:latin typeface="08서울남산체 M" pitchFamily="18" charset="-127"/>
                <a:ea typeface="08서울남산체 M" pitchFamily="18" charset="-127"/>
              </a:rPr>
              <a:t>  - Within 14 million KRW per house, 3% of interest rate per year, one-time redemption after </a:t>
            </a:r>
          </a:p>
          <a:p>
            <a:r>
              <a:rPr lang="en-US" altLang="ko-KR" sz="1600" dirty="0" smtClean="0">
                <a:solidFill>
                  <a:schemeClr val="tx1">
                    <a:lumMod val="50000"/>
                    <a:lumOff val="50000"/>
                  </a:schemeClr>
                </a:solidFill>
                <a:latin typeface="08서울남산체 M" pitchFamily="18" charset="-127"/>
                <a:ea typeface="08서울남산체 M" pitchFamily="18" charset="-127"/>
              </a:rPr>
              <a:t>     3 years</a:t>
            </a:r>
            <a:endParaRPr lang="ko-KR" altLang="ko-KR" sz="1600" dirty="0" smtClean="0">
              <a:solidFill>
                <a:schemeClr val="tx1">
                  <a:lumMod val="50000"/>
                  <a:lumOff val="50000"/>
                </a:schemeClr>
              </a:solidFill>
              <a:latin typeface="08서울남산체 M" pitchFamily="18" charset="-127"/>
              <a:ea typeface="08서울남산체 M" pitchFamily="18" charset="-127"/>
            </a:endParaRPr>
          </a:p>
          <a:p>
            <a:r>
              <a:rPr lang="en-US" altLang="ko-KR" sz="1600" dirty="0" smtClean="0">
                <a:solidFill>
                  <a:schemeClr val="tx1">
                    <a:lumMod val="50000"/>
                    <a:lumOff val="50000"/>
                  </a:schemeClr>
                </a:solidFill>
                <a:latin typeface="08서울남산체 M" pitchFamily="18" charset="-127"/>
                <a:ea typeface="08서울남산체 M" pitchFamily="18" charset="-127"/>
              </a:rPr>
              <a:t>  - Expansion of urban regeneration business by leading the improvement of existing </a:t>
            </a:r>
          </a:p>
          <a:p>
            <a:r>
              <a:rPr lang="en-US" altLang="ko-KR" sz="1600" dirty="0" smtClean="0">
                <a:solidFill>
                  <a:schemeClr val="tx1">
                    <a:lumMod val="50000"/>
                    <a:lumOff val="50000"/>
                  </a:schemeClr>
                </a:solidFill>
                <a:latin typeface="08서울남산체 M" pitchFamily="18" charset="-127"/>
                <a:ea typeface="08서울남산체 M" pitchFamily="18" charset="-127"/>
              </a:rPr>
              <a:t>    dilapidated residences in energy efficiency such as replacement with the composite </a:t>
            </a:r>
          </a:p>
          <a:p>
            <a:r>
              <a:rPr lang="en-US" altLang="ko-KR" sz="1600" dirty="0" smtClean="0">
                <a:solidFill>
                  <a:schemeClr val="tx1">
                    <a:lumMod val="50000"/>
                    <a:lumOff val="50000"/>
                  </a:schemeClr>
                </a:solidFill>
                <a:latin typeface="08서울남산체 M" pitchFamily="18" charset="-127"/>
                <a:ea typeface="08서울남산체 M" pitchFamily="18" charset="-127"/>
              </a:rPr>
              <a:t>    wall</a:t>
            </a:r>
            <a:r>
              <a:rPr lang="ko-KR" altLang="ko-KR" sz="1600" dirty="0" smtClean="0">
                <a:solidFill>
                  <a:schemeClr val="tx1">
                    <a:lumMod val="50000"/>
                    <a:lumOff val="50000"/>
                  </a:schemeClr>
                </a:solidFill>
                <a:latin typeface="08서울남산체 M" pitchFamily="18" charset="-127"/>
                <a:ea typeface="08서울남산체 M" pitchFamily="18" charset="-127"/>
              </a:rPr>
              <a:t>·</a:t>
            </a:r>
            <a:r>
              <a:rPr lang="en-US" altLang="ko-KR" sz="1600" dirty="0" smtClean="0">
                <a:solidFill>
                  <a:schemeClr val="tx1">
                    <a:lumMod val="50000"/>
                    <a:lumOff val="50000"/>
                  </a:schemeClr>
                </a:solidFill>
                <a:latin typeface="08서울남산체 M" pitchFamily="18" charset="-127"/>
                <a:ea typeface="08서울남산체 M" pitchFamily="18" charset="-127"/>
              </a:rPr>
              <a:t>block form, etc.</a:t>
            </a:r>
            <a:endParaRPr lang="ko-KR" altLang="ko-KR" sz="1600" dirty="0" smtClean="0">
              <a:solidFill>
                <a:schemeClr val="tx1">
                  <a:lumMod val="50000"/>
                  <a:lumOff val="50000"/>
                </a:schemeClr>
              </a:solidFill>
              <a:latin typeface="08서울남산체 M" pitchFamily="18" charset="-127"/>
              <a:ea typeface="08서울남산체 M" pitchFamily="18" charset="-127"/>
            </a:endParaRPr>
          </a:p>
          <a:p>
            <a:r>
              <a:rPr lang="en-US" altLang="ko-KR" sz="1600" dirty="0" smtClean="0">
                <a:solidFill>
                  <a:schemeClr val="tx1">
                    <a:lumMod val="50000"/>
                    <a:lumOff val="50000"/>
                  </a:schemeClr>
                </a:solidFill>
                <a:latin typeface="08서울남산체 M" pitchFamily="18" charset="-127"/>
                <a:ea typeface="08서울남산체 M" pitchFamily="18" charset="-127"/>
              </a:rPr>
              <a:t>  - Support to the dilapidated Korean-style houses for remodeling in energy savings type</a:t>
            </a:r>
            <a:endParaRPr lang="ko-KR" altLang="ko-KR" sz="1600" dirty="0" smtClean="0">
              <a:solidFill>
                <a:schemeClr val="tx1">
                  <a:lumMod val="50000"/>
                  <a:lumOff val="50000"/>
                </a:schemeClr>
              </a:solidFill>
              <a:latin typeface="08서울남산체 M" pitchFamily="18" charset="-127"/>
              <a:ea typeface="08서울남산체 M" pitchFamily="18" charset="-127"/>
            </a:endParaRPr>
          </a:p>
        </p:txBody>
      </p:sp>
      <p:sp>
        <p:nvSpPr>
          <p:cNvPr id="6" name="직사각형 5"/>
          <p:cNvSpPr/>
          <p:nvPr/>
        </p:nvSpPr>
        <p:spPr>
          <a:xfrm>
            <a:off x="683568" y="5805264"/>
            <a:ext cx="7272808" cy="646331"/>
          </a:xfrm>
          <a:prstGeom prst="rect">
            <a:avLst/>
          </a:prstGeom>
        </p:spPr>
        <p:txBody>
          <a:bodyPr wrap="square">
            <a:spAutoFit/>
          </a:bodyPr>
          <a:lstStyle/>
          <a:p>
            <a:r>
              <a:rPr lang="ko-KR" altLang="ko-KR" dirty="0" smtClean="0">
                <a:latin typeface="08서울남산체 M" pitchFamily="18" charset="-127"/>
                <a:ea typeface="08서울남산체 M" pitchFamily="18" charset="-127"/>
              </a:rPr>
              <a:t>→</a:t>
            </a:r>
            <a:r>
              <a:rPr lang="en-US" altLang="ko-KR" dirty="0" smtClean="0">
                <a:latin typeface="08서울남산체 M" pitchFamily="18" charset="-127"/>
                <a:ea typeface="08서울남산체 M" pitchFamily="18" charset="-127"/>
              </a:rPr>
              <a:t> Creation of jobs in local society through the remodeling business </a:t>
            </a:r>
          </a:p>
          <a:p>
            <a:r>
              <a:rPr lang="en-US" altLang="ko-KR" dirty="0" smtClean="0">
                <a:latin typeface="08서울남산체 M" pitchFamily="18" charset="-127"/>
                <a:ea typeface="08서울남산체 M" pitchFamily="18" charset="-127"/>
              </a:rPr>
              <a:t>    of dilapidated houses</a:t>
            </a:r>
            <a:endParaRPr lang="ko-KR" altLang="ko-KR" dirty="0">
              <a:latin typeface="08서울남산체 M" pitchFamily="18" charset="-127"/>
              <a:ea typeface="08서울남산체 M" pitchFamily="18" charset="-127"/>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모서리가 둥근 직사각형 6"/>
          <p:cNvSpPr/>
          <p:nvPr/>
        </p:nvSpPr>
        <p:spPr>
          <a:xfrm>
            <a:off x="323528" y="1700808"/>
            <a:ext cx="7992888" cy="576064"/>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제목 1"/>
          <p:cNvSpPr txBox="1">
            <a:spLocks/>
          </p:cNvSpPr>
          <p:nvPr/>
        </p:nvSpPr>
        <p:spPr>
          <a:xfrm>
            <a:off x="467544" y="357411"/>
            <a:ext cx="8555037" cy="695325"/>
          </a:xfrm>
          <a:prstGeom prst="rect">
            <a:avLst/>
          </a:prstGeom>
        </p:spPr>
        <p:txBody>
          <a:bodyPr vert="horz" rtlCol="0" anchor="ctr">
            <a:noAutofit/>
          </a:bodyPr>
          <a:lstStyle/>
          <a:p>
            <a:r>
              <a:rPr lang="en-US" altLang="ko-KR" sz="2400" dirty="0" smtClean="0">
                <a:latin typeface="08서울남산체 M" pitchFamily="18" charset="-127"/>
                <a:ea typeface="08서울남산체 M" pitchFamily="18" charset="-127"/>
              </a:rPr>
              <a:t>3. Re-birth of green building</a:t>
            </a:r>
            <a:endParaRPr lang="ko-KR" altLang="ko-KR" sz="2400" dirty="0">
              <a:latin typeface="08서울남산체 M" pitchFamily="18" charset="-127"/>
              <a:ea typeface="08서울남산체 M" pitchFamily="18" charset="-127"/>
            </a:endParaRPr>
          </a:p>
        </p:txBody>
      </p:sp>
      <p:sp>
        <p:nvSpPr>
          <p:cNvPr id="4" name="직사각형 3"/>
          <p:cNvSpPr/>
          <p:nvPr/>
        </p:nvSpPr>
        <p:spPr>
          <a:xfrm>
            <a:off x="2339752" y="1052736"/>
            <a:ext cx="6336704" cy="338554"/>
          </a:xfrm>
          <a:prstGeom prst="rect">
            <a:avLst/>
          </a:prstGeom>
        </p:spPr>
        <p:txBody>
          <a:bodyPr wrap="square">
            <a:spAutoFit/>
          </a:bodyPr>
          <a:lstStyle/>
          <a:p>
            <a:r>
              <a:rPr lang="en-US" altLang="ko-KR" sz="1600" dirty="0" smtClean="0">
                <a:latin typeface="08서울남산체 M" pitchFamily="18" charset="-127"/>
                <a:ea typeface="08서울남산체 M" pitchFamily="18" charset="-127"/>
              </a:rPr>
              <a:t>Project 3-2. Extension of financial support for the green remodeling</a:t>
            </a:r>
            <a:endParaRPr lang="ko-KR" altLang="ko-KR" sz="1600" dirty="0">
              <a:latin typeface="08서울남산체 M" pitchFamily="18" charset="-127"/>
              <a:ea typeface="08서울남산체 M" pitchFamily="18" charset="-127"/>
            </a:endParaRPr>
          </a:p>
        </p:txBody>
      </p:sp>
      <p:sp>
        <p:nvSpPr>
          <p:cNvPr id="10" name="내용 개체 틀 2"/>
          <p:cNvSpPr txBox="1">
            <a:spLocks/>
          </p:cNvSpPr>
          <p:nvPr/>
        </p:nvSpPr>
        <p:spPr>
          <a:xfrm>
            <a:off x="457200" y="1808817"/>
            <a:ext cx="8229600" cy="504056"/>
          </a:xfrm>
          <a:prstGeom prst="rect">
            <a:avLst/>
          </a:prstGeom>
        </p:spPr>
        <p:txBody>
          <a:bodyPr>
            <a:normAutofit/>
          </a:bodyPr>
          <a:lstStyle/>
          <a:p>
            <a:r>
              <a:rPr lang="en-US" altLang="ko-KR" b="1" dirty="0" smtClean="0">
                <a:latin typeface="08서울남산체 M" pitchFamily="18" charset="-127"/>
                <a:ea typeface="08서울남산체 M" pitchFamily="18" charset="-127"/>
              </a:rPr>
              <a:t>Deliberation of support plan for green remodeling</a:t>
            </a:r>
            <a:endParaRPr lang="ko-KR" altLang="ko-KR" b="1" dirty="0">
              <a:latin typeface="08서울남산체 M" pitchFamily="18" charset="-127"/>
              <a:ea typeface="08서울남산체 M" pitchFamily="18" charset="-127"/>
            </a:endParaRPr>
          </a:p>
        </p:txBody>
      </p:sp>
      <p:sp>
        <p:nvSpPr>
          <p:cNvPr id="11" name="직사각형 10"/>
          <p:cNvSpPr/>
          <p:nvPr/>
        </p:nvSpPr>
        <p:spPr>
          <a:xfrm>
            <a:off x="467544" y="2312873"/>
            <a:ext cx="8496944" cy="1077218"/>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30% of existing dilapidated houses(approx. 0.20 million houses) are completed in green   </a:t>
            </a:r>
          </a:p>
          <a:p>
            <a:r>
              <a:rPr lang="en-US" altLang="ko-KR" sz="1600" dirty="0" smtClean="0">
                <a:latin typeface="08서울남산체 M" pitchFamily="18" charset="-127"/>
                <a:ea typeface="08서울남산체 M" pitchFamily="18" charset="-127"/>
              </a:rPr>
              <a:t>  remodeling by 2020</a:t>
            </a:r>
          </a:p>
          <a:p>
            <a:r>
              <a:rPr lang="en-US" altLang="ko-KR" sz="1600" dirty="0" smtClean="0">
                <a:solidFill>
                  <a:schemeClr val="tx1">
                    <a:lumMod val="50000"/>
                    <a:lumOff val="50000"/>
                  </a:schemeClr>
                </a:solidFill>
                <a:latin typeface="08서울남산체 M" pitchFamily="18" charset="-127"/>
                <a:ea typeface="08서울남산체 M" pitchFamily="18" charset="-127"/>
              </a:rPr>
              <a:t>  - Examination of plan for financing the loan principle from the financial institution and </a:t>
            </a:r>
          </a:p>
          <a:p>
            <a:r>
              <a:rPr lang="en-US" altLang="ko-KR" sz="1600" dirty="0" smtClean="0">
                <a:solidFill>
                  <a:schemeClr val="tx1">
                    <a:lumMod val="50000"/>
                    <a:lumOff val="50000"/>
                  </a:schemeClr>
                </a:solidFill>
                <a:latin typeface="08서울남산체 M" pitchFamily="18" charset="-127"/>
                <a:ea typeface="08서울남산체 M" pitchFamily="18" charset="-127"/>
              </a:rPr>
              <a:t>    budget support for low interest loan</a:t>
            </a:r>
            <a:endParaRPr lang="ko-KR" altLang="ko-KR" sz="1600" dirty="0" smtClean="0">
              <a:solidFill>
                <a:schemeClr val="tx1">
                  <a:lumMod val="50000"/>
                  <a:lumOff val="50000"/>
                </a:schemeClr>
              </a:solidFill>
              <a:latin typeface="08서울남산체 M" pitchFamily="18" charset="-127"/>
              <a:ea typeface="08서울남산체 M" pitchFamily="18" charset="-127"/>
            </a:endParaRPr>
          </a:p>
        </p:txBody>
      </p:sp>
      <p:sp>
        <p:nvSpPr>
          <p:cNvPr id="12" name="직사각형 11"/>
          <p:cNvSpPr/>
          <p:nvPr/>
        </p:nvSpPr>
        <p:spPr>
          <a:xfrm>
            <a:off x="467544" y="3678123"/>
            <a:ext cx="8496944" cy="830997"/>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Activation of remodeling in inhabited condition for promoting the green remodeling, </a:t>
            </a:r>
          </a:p>
          <a:p>
            <a:r>
              <a:rPr lang="en-US" altLang="ko-KR" sz="1600" dirty="0" smtClean="0">
                <a:latin typeface="08서울남산체 M" pitchFamily="18" charset="-127"/>
                <a:ea typeface="08서울남산체 M" pitchFamily="18" charset="-127"/>
              </a:rPr>
              <a:t>  examination of additional incentives like partial permission of purpose change of   </a:t>
            </a:r>
          </a:p>
          <a:p>
            <a:r>
              <a:rPr lang="en-US" altLang="ko-KR" sz="1600" dirty="0" smtClean="0">
                <a:latin typeface="08서울남산체 M" pitchFamily="18" charset="-127"/>
                <a:ea typeface="08서울남산체 M" pitchFamily="18" charset="-127"/>
              </a:rPr>
              <a:t>  underground parking lots in the congested downtown area</a:t>
            </a:r>
            <a:endParaRPr lang="ko-KR" altLang="ko-KR" sz="1600" dirty="0" smtClean="0">
              <a:solidFill>
                <a:schemeClr val="tx1">
                  <a:lumMod val="50000"/>
                  <a:lumOff val="50000"/>
                </a:schemeClr>
              </a:solidFill>
              <a:latin typeface="08서울남산체 M" pitchFamily="18" charset="-127"/>
              <a:ea typeface="08서울남산체 M" pitchFamily="18" charset="-127"/>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모서리가 둥근 직사각형 6"/>
          <p:cNvSpPr/>
          <p:nvPr/>
        </p:nvSpPr>
        <p:spPr>
          <a:xfrm>
            <a:off x="323528" y="1700808"/>
            <a:ext cx="7992888" cy="576064"/>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txBox="1">
            <a:spLocks/>
          </p:cNvSpPr>
          <p:nvPr/>
        </p:nvSpPr>
        <p:spPr>
          <a:xfrm>
            <a:off x="467544" y="357411"/>
            <a:ext cx="8555037" cy="695325"/>
          </a:xfrm>
          <a:prstGeom prst="rect">
            <a:avLst/>
          </a:prstGeom>
        </p:spPr>
        <p:txBody>
          <a:bodyPr vert="horz" rtlCol="0" anchor="ctr">
            <a:noAutofit/>
          </a:bodyPr>
          <a:lstStyle/>
          <a:p>
            <a:r>
              <a:rPr lang="en-US" altLang="ko-KR" sz="2400" dirty="0" smtClean="0">
                <a:latin typeface="08서울남산체 M" pitchFamily="18" charset="-127"/>
                <a:ea typeface="08서울남산체 M" pitchFamily="18" charset="-127"/>
              </a:rPr>
              <a:t>4. Intensification of green building environment foundation</a:t>
            </a:r>
            <a:endParaRPr lang="ko-KR" altLang="ko-KR" sz="2400" dirty="0">
              <a:latin typeface="08서울남산체 M" pitchFamily="18" charset="-127"/>
              <a:ea typeface="08서울남산체 M" pitchFamily="18" charset="-127"/>
            </a:endParaRPr>
          </a:p>
        </p:txBody>
      </p:sp>
      <p:sp>
        <p:nvSpPr>
          <p:cNvPr id="3" name="내용 개체 틀 2"/>
          <p:cNvSpPr txBox="1">
            <a:spLocks/>
          </p:cNvSpPr>
          <p:nvPr/>
        </p:nvSpPr>
        <p:spPr>
          <a:xfrm>
            <a:off x="457200" y="1808817"/>
            <a:ext cx="8229600" cy="504056"/>
          </a:xfrm>
          <a:prstGeom prst="rect">
            <a:avLst/>
          </a:prstGeom>
        </p:spPr>
        <p:txBody>
          <a:bodyPr>
            <a:normAutofit/>
          </a:bodyPr>
          <a:lstStyle/>
          <a:p>
            <a:r>
              <a:rPr lang="en-US" altLang="ko-KR" b="1" dirty="0" smtClean="0">
                <a:latin typeface="08서울남산체 M" pitchFamily="18" charset="-127"/>
                <a:ea typeface="08서울남산체 M" pitchFamily="18" charset="-127"/>
              </a:rPr>
              <a:t>Information sharing &amp; extension of technology development</a:t>
            </a:r>
            <a:endParaRPr lang="ko-KR" altLang="ko-KR" b="1" dirty="0">
              <a:latin typeface="08서울남산체 M" pitchFamily="18" charset="-127"/>
              <a:ea typeface="08서울남산체 M" pitchFamily="18" charset="-127"/>
            </a:endParaRPr>
          </a:p>
        </p:txBody>
      </p:sp>
      <p:sp>
        <p:nvSpPr>
          <p:cNvPr id="4" name="직사각형 3"/>
          <p:cNvSpPr/>
          <p:nvPr/>
        </p:nvSpPr>
        <p:spPr>
          <a:xfrm>
            <a:off x="467544" y="2312873"/>
            <a:ext cx="8496944" cy="830997"/>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Information sharing between public, private and academic sectors by periodically holding </a:t>
            </a:r>
          </a:p>
          <a:p>
            <a:r>
              <a:rPr lang="en-US" altLang="ko-KR" sz="1600" dirty="0" smtClean="0">
                <a:latin typeface="08서울남산체 M" pitchFamily="18" charset="-127"/>
                <a:ea typeface="08서울남산체 M" pitchFamily="18" charset="-127"/>
              </a:rPr>
              <a:t>  the ’Green &amp; Human Architecture’</a:t>
            </a:r>
            <a:r>
              <a:rPr lang="en-US" altLang="ko-KR" sz="1600" dirty="0" smtClean="0">
                <a:solidFill>
                  <a:schemeClr val="tx1">
                    <a:lumMod val="50000"/>
                    <a:lumOff val="50000"/>
                  </a:schemeClr>
                </a:solidFill>
                <a:latin typeface="08서울남산체 M" pitchFamily="18" charset="-127"/>
                <a:ea typeface="08서울남산체 M" pitchFamily="18" charset="-127"/>
              </a:rPr>
              <a:t> </a:t>
            </a:r>
          </a:p>
          <a:p>
            <a:r>
              <a:rPr lang="en-US" altLang="ko-KR" sz="1600" dirty="0" smtClean="0">
                <a:solidFill>
                  <a:schemeClr val="tx1">
                    <a:lumMod val="50000"/>
                    <a:lumOff val="50000"/>
                  </a:schemeClr>
                </a:solidFill>
                <a:latin typeface="08서울남산체 M" pitchFamily="18" charset="-127"/>
                <a:ea typeface="08서울남산체 M" pitchFamily="18" charset="-127"/>
              </a:rPr>
              <a:t>  - Plan to hold the ’1</a:t>
            </a:r>
            <a:r>
              <a:rPr lang="en-US" altLang="ko-KR" sz="1600" baseline="30000" dirty="0" smtClean="0">
                <a:solidFill>
                  <a:schemeClr val="tx1">
                    <a:lumMod val="50000"/>
                    <a:lumOff val="50000"/>
                  </a:schemeClr>
                </a:solidFill>
                <a:latin typeface="08서울남산체 M" pitchFamily="18" charset="-127"/>
                <a:ea typeface="08서울남산체 M" pitchFamily="18" charset="-127"/>
              </a:rPr>
              <a:t>st</a:t>
            </a:r>
            <a:r>
              <a:rPr lang="en-US" altLang="ko-KR" sz="1600" dirty="0" smtClean="0">
                <a:solidFill>
                  <a:schemeClr val="tx1">
                    <a:lumMod val="50000"/>
                    <a:lumOff val="50000"/>
                  </a:schemeClr>
                </a:solidFill>
                <a:latin typeface="08서울남산체 M" pitchFamily="18" charset="-127"/>
                <a:ea typeface="08서울남산체 M" pitchFamily="18" charset="-127"/>
              </a:rPr>
              <a:t> Green &amp; Human Architecture’ in June 24</a:t>
            </a:r>
            <a:r>
              <a:rPr lang="en-US" altLang="ko-KR" sz="1600" baseline="30000" dirty="0" smtClean="0">
                <a:solidFill>
                  <a:schemeClr val="tx1">
                    <a:lumMod val="50000"/>
                    <a:lumOff val="50000"/>
                  </a:schemeClr>
                </a:solidFill>
                <a:latin typeface="08서울남산체 M" pitchFamily="18" charset="-127"/>
                <a:ea typeface="08서울남산체 M" pitchFamily="18" charset="-127"/>
              </a:rPr>
              <a:t>th</a:t>
            </a:r>
            <a:r>
              <a:rPr lang="en-US" altLang="ko-KR" sz="1600" dirty="0" smtClean="0">
                <a:solidFill>
                  <a:schemeClr val="tx1">
                    <a:lumMod val="50000"/>
                    <a:lumOff val="50000"/>
                  </a:schemeClr>
                </a:solidFill>
                <a:latin typeface="08서울남산체 M" pitchFamily="18" charset="-127"/>
                <a:ea typeface="08서울남산체 M" pitchFamily="18" charset="-127"/>
              </a:rPr>
              <a:t>, 2011</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
        <p:nvSpPr>
          <p:cNvPr id="5" name="직사각형 4"/>
          <p:cNvSpPr/>
          <p:nvPr/>
        </p:nvSpPr>
        <p:spPr>
          <a:xfrm>
            <a:off x="467544" y="3356992"/>
            <a:ext cx="8496944" cy="1077218"/>
          </a:xfrm>
          <a:prstGeom prst="rect">
            <a:avLst/>
          </a:prstGeom>
        </p:spPr>
        <p:txBody>
          <a:bodyPr wrap="square">
            <a:spAutoFit/>
          </a:bodyPr>
          <a:lstStyle/>
          <a:p>
            <a:pPr>
              <a:buFont typeface="Arial" pitchFamily="34" charset="0"/>
              <a:buChar char="•"/>
            </a:pPr>
            <a:r>
              <a:rPr lang="en-US" altLang="ko-KR" sz="1600" dirty="0" smtClean="0">
                <a:latin typeface="08서울남산체 M" pitchFamily="18" charset="-127"/>
                <a:ea typeface="08서울남산체 M" pitchFamily="18" charset="-127"/>
              </a:rPr>
              <a:t>  Improvement of manufacturers &amp; consumers’ accessibility by systematizing the </a:t>
            </a:r>
          </a:p>
          <a:p>
            <a:r>
              <a:rPr lang="en-US" altLang="ko-KR" sz="1600" dirty="0" smtClean="0">
                <a:latin typeface="08서울남산체 M" pitchFamily="18" charset="-127"/>
                <a:ea typeface="08서울남산체 M" pitchFamily="18" charset="-127"/>
              </a:rPr>
              <a:t>   environment friendly material information system</a:t>
            </a:r>
          </a:p>
          <a:p>
            <a:r>
              <a:rPr lang="en-US" altLang="ko-KR" sz="1600" dirty="0" smtClean="0">
                <a:solidFill>
                  <a:schemeClr val="tx1">
                    <a:lumMod val="50000"/>
                    <a:lumOff val="50000"/>
                  </a:schemeClr>
                </a:solidFill>
                <a:latin typeface="08서울남산체 M" pitchFamily="18" charset="-127"/>
                <a:ea typeface="08서울남산체 M" pitchFamily="18" charset="-127"/>
              </a:rPr>
              <a:t>   - Research on establishing the infrastructure of environment friendly building material </a:t>
            </a:r>
          </a:p>
          <a:p>
            <a:r>
              <a:rPr lang="en-US" altLang="ko-KR" sz="1600" dirty="0" smtClean="0">
                <a:solidFill>
                  <a:schemeClr val="tx1">
                    <a:lumMod val="50000"/>
                    <a:lumOff val="50000"/>
                  </a:schemeClr>
                </a:solidFill>
                <a:latin typeface="08서울남산체 M" pitchFamily="18" charset="-127"/>
                <a:ea typeface="08서울남산체 M" pitchFamily="18" charset="-127"/>
              </a:rPr>
              <a:t>      standardization and information system (2011~2012)</a:t>
            </a:r>
            <a:endParaRPr lang="ko-KR" altLang="ko-KR" sz="1600" dirty="0" smtClean="0">
              <a:solidFill>
                <a:schemeClr val="tx1">
                  <a:lumMod val="50000"/>
                  <a:lumOff val="50000"/>
                </a:schemeClr>
              </a:solidFill>
              <a:latin typeface="08서울남산체 M" pitchFamily="18" charset="-127"/>
              <a:ea typeface="08서울남산체 M" pitchFamily="18" charset="-127"/>
            </a:endParaRPr>
          </a:p>
        </p:txBody>
      </p:sp>
      <p:sp>
        <p:nvSpPr>
          <p:cNvPr id="6" name="직사각형 5"/>
          <p:cNvSpPr/>
          <p:nvPr/>
        </p:nvSpPr>
        <p:spPr>
          <a:xfrm>
            <a:off x="467544" y="4725144"/>
            <a:ext cx="8496944" cy="1077218"/>
          </a:xfrm>
          <a:prstGeom prst="rect">
            <a:avLst/>
          </a:prstGeom>
        </p:spPr>
        <p:txBody>
          <a:bodyPr wrap="square">
            <a:spAutoFit/>
          </a:bodyPr>
          <a:lstStyle/>
          <a:p>
            <a:pPr>
              <a:buFont typeface="Arial" pitchFamily="34" charset="0"/>
              <a:buChar char="•"/>
            </a:pPr>
            <a:r>
              <a:rPr lang="en-US" altLang="ko-KR" sz="1600" dirty="0" smtClean="0">
                <a:latin typeface="08서울남산체 B" pitchFamily="18" charset="-127"/>
                <a:ea typeface="08서울남산체 B" pitchFamily="18" charset="-127"/>
              </a:rPr>
              <a:t> Technology development actively using the new renewable energy through the research </a:t>
            </a:r>
          </a:p>
          <a:p>
            <a:r>
              <a:rPr lang="en-US" altLang="ko-KR" sz="1600" dirty="0" smtClean="0">
                <a:latin typeface="08서울남산체 B" pitchFamily="18" charset="-127"/>
                <a:ea typeface="08서울남산체 B" pitchFamily="18" charset="-127"/>
              </a:rPr>
              <a:t>  of ’Active Green Building’</a:t>
            </a:r>
          </a:p>
          <a:p>
            <a:r>
              <a:rPr lang="en-US" altLang="ko-KR" sz="1600" dirty="0" smtClean="0">
                <a:solidFill>
                  <a:schemeClr val="tx1">
                    <a:lumMod val="50000"/>
                    <a:lumOff val="50000"/>
                  </a:schemeClr>
                </a:solidFill>
                <a:latin typeface="08서울남산체 B" pitchFamily="18" charset="-127"/>
                <a:ea typeface="08서울남산체 B" pitchFamily="18" charset="-127"/>
              </a:rPr>
              <a:t>  - Recycling technology such as construction method of energy savings, new renewable </a:t>
            </a:r>
          </a:p>
          <a:p>
            <a:r>
              <a:rPr lang="en-US" altLang="ko-KR" sz="1600" dirty="0" smtClean="0">
                <a:solidFill>
                  <a:schemeClr val="tx1">
                    <a:lumMod val="50000"/>
                    <a:lumOff val="50000"/>
                  </a:schemeClr>
                </a:solidFill>
                <a:latin typeface="08서울남산체 B" pitchFamily="18" charset="-127"/>
                <a:ea typeface="08서울남산체 B" pitchFamily="18" charset="-127"/>
              </a:rPr>
              <a:t>  energy technology, water saving facility of wastewater reclamation &amp; reusing system, etc.</a:t>
            </a:r>
            <a:endParaRPr lang="ko-KR" altLang="ko-KR" sz="1600" dirty="0" smtClean="0">
              <a:solidFill>
                <a:schemeClr val="tx1">
                  <a:lumMod val="50000"/>
                  <a:lumOff val="50000"/>
                </a:schemeClr>
              </a:solidFill>
              <a:latin typeface="08서울남산체 B" pitchFamily="18" charset="-127"/>
              <a:ea typeface="08서울남산체 B" pitchFamily="18" charset="-127"/>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5576" y="980728"/>
            <a:ext cx="2957861" cy="523220"/>
          </a:xfrm>
          <a:prstGeom prst="rect">
            <a:avLst/>
          </a:prstGeom>
          <a:noFill/>
        </p:spPr>
        <p:txBody>
          <a:bodyPr wrap="none" rtlCol="0">
            <a:spAutoFit/>
          </a:bodyPr>
          <a:lstStyle/>
          <a:p>
            <a:r>
              <a:rPr lang="en-US" altLang="ko-KR" sz="2800" dirty="0">
                <a:latin typeface="08서울남산체 M" pitchFamily="18" charset="-127"/>
                <a:ea typeface="08서울남산체 M" pitchFamily="18" charset="-127"/>
              </a:rPr>
              <a:t>Table of </a:t>
            </a:r>
            <a:r>
              <a:rPr lang="en-US" altLang="ko-KR" sz="2800" dirty="0" smtClean="0">
                <a:latin typeface="08서울남산체 M" pitchFamily="18" charset="-127"/>
                <a:ea typeface="08서울남산체 M" pitchFamily="18" charset="-127"/>
              </a:rPr>
              <a:t>contents</a:t>
            </a:r>
            <a:endParaRPr lang="ko-KR" altLang="ko-KR" sz="2800" dirty="0">
              <a:latin typeface="08서울남산체 M" pitchFamily="18" charset="-127"/>
              <a:ea typeface="08서울남산체 M" pitchFamily="18" charset="-127"/>
            </a:endParaRPr>
          </a:p>
        </p:txBody>
      </p:sp>
      <p:sp>
        <p:nvSpPr>
          <p:cNvPr id="5" name="TextBox 4"/>
          <p:cNvSpPr txBox="1"/>
          <p:nvPr/>
        </p:nvSpPr>
        <p:spPr>
          <a:xfrm>
            <a:off x="1907704" y="2348880"/>
            <a:ext cx="2295821" cy="461665"/>
          </a:xfrm>
          <a:prstGeom prst="rect">
            <a:avLst/>
          </a:prstGeom>
          <a:noFill/>
        </p:spPr>
        <p:txBody>
          <a:bodyPr wrap="none" rtlCol="0">
            <a:spAutoFit/>
          </a:bodyPr>
          <a:lstStyle/>
          <a:p>
            <a:r>
              <a:rPr lang="ko-KR" altLang="ko-KR" sz="2400" dirty="0">
                <a:latin typeface="08서울남산체 M" pitchFamily="18" charset="-127"/>
                <a:ea typeface="08서울남산체 M" pitchFamily="18" charset="-127"/>
              </a:rPr>
              <a:t>Ⅰ</a:t>
            </a:r>
            <a:r>
              <a:rPr lang="en-US" altLang="ko-KR" sz="2400" dirty="0">
                <a:latin typeface="08서울남산체 M" pitchFamily="18" charset="-127"/>
                <a:ea typeface="08서울남산체 M" pitchFamily="18" charset="-127"/>
              </a:rPr>
              <a:t>. Background</a:t>
            </a:r>
            <a:endParaRPr lang="ko-KR" altLang="ko-KR" sz="2400" dirty="0">
              <a:latin typeface="08서울남산체 M" pitchFamily="18" charset="-127"/>
              <a:ea typeface="08서울남산체 M" pitchFamily="18" charset="-127"/>
            </a:endParaRPr>
          </a:p>
        </p:txBody>
      </p:sp>
      <p:sp>
        <p:nvSpPr>
          <p:cNvPr id="6" name="TextBox 5"/>
          <p:cNvSpPr txBox="1"/>
          <p:nvPr/>
        </p:nvSpPr>
        <p:spPr>
          <a:xfrm>
            <a:off x="1907704" y="3356992"/>
            <a:ext cx="4166525" cy="461665"/>
          </a:xfrm>
          <a:prstGeom prst="rect">
            <a:avLst/>
          </a:prstGeom>
          <a:noFill/>
        </p:spPr>
        <p:txBody>
          <a:bodyPr wrap="none" rtlCol="0">
            <a:spAutoFit/>
          </a:bodyPr>
          <a:lstStyle/>
          <a:p>
            <a:r>
              <a:rPr lang="ko-KR" altLang="ko-KR" sz="2400" dirty="0">
                <a:latin typeface="08서울남산체 M" pitchFamily="18" charset="-127"/>
                <a:ea typeface="08서울남산체 M" pitchFamily="18" charset="-127"/>
              </a:rPr>
              <a:t>Ⅱ</a:t>
            </a:r>
            <a:r>
              <a:rPr lang="en-US" altLang="ko-KR" sz="2400" dirty="0">
                <a:latin typeface="08서울남산체 M" pitchFamily="18" charset="-127"/>
                <a:ea typeface="08서울남산체 M" pitchFamily="18" charset="-127"/>
              </a:rPr>
              <a:t>. Current </a:t>
            </a:r>
            <a:r>
              <a:rPr lang="en-US" altLang="ko-KR" sz="2400" dirty="0" smtClean="0">
                <a:latin typeface="08서울남산체 M" pitchFamily="18" charset="-127"/>
                <a:ea typeface="08서울남산체 M" pitchFamily="18" charset="-127"/>
              </a:rPr>
              <a:t>Strategy &amp; Policy</a:t>
            </a:r>
            <a:endParaRPr lang="ko-KR" altLang="ko-KR" sz="2400" dirty="0">
              <a:latin typeface="08서울남산체 M" pitchFamily="18" charset="-127"/>
              <a:ea typeface="08서울남산체 M" pitchFamily="18" charset="-127"/>
            </a:endParaRPr>
          </a:p>
        </p:txBody>
      </p:sp>
      <p:sp>
        <p:nvSpPr>
          <p:cNvPr id="7" name="TextBox 6"/>
          <p:cNvSpPr txBox="1"/>
          <p:nvPr/>
        </p:nvSpPr>
        <p:spPr>
          <a:xfrm>
            <a:off x="1907704" y="4365104"/>
            <a:ext cx="5331909" cy="461665"/>
          </a:xfrm>
          <a:prstGeom prst="rect">
            <a:avLst/>
          </a:prstGeom>
          <a:noFill/>
        </p:spPr>
        <p:txBody>
          <a:bodyPr wrap="none" rtlCol="0">
            <a:spAutoFit/>
          </a:bodyPr>
          <a:lstStyle/>
          <a:p>
            <a:r>
              <a:rPr lang="ko-KR" altLang="ko-KR" sz="2400" dirty="0">
                <a:latin typeface="08서울남산체 M" pitchFamily="18" charset="-127"/>
                <a:ea typeface="08서울남산체 M" pitchFamily="18" charset="-127"/>
              </a:rPr>
              <a:t>Ⅲ</a:t>
            </a:r>
            <a:r>
              <a:rPr lang="en-US" altLang="ko-KR" sz="2400" dirty="0">
                <a:latin typeface="08서울남산체 M" pitchFamily="18" charset="-127"/>
                <a:ea typeface="08서울남산체 M" pitchFamily="18" charset="-127"/>
              </a:rPr>
              <a:t>. Activation Plan for Green Building</a:t>
            </a:r>
            <a:endParaRPr lang="ko-KR" altLang="ko-KR" sz="2400" dirty="0">
              <a:latin typeface="08서울남산체 M" pitchFamily="18" charset="-127"/>
              <a:ea typeface="08서울남산체 M" pitchFamily="18" charset="-127"/>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87824" y="2780928"/>
            <a:ext cx="2975495" cy="584775"/>
          </a:xfrm>
          <a:prstGeom prst="rect">
            <a:avLst/>
          </a:prstGeom>
          <a:noFill/>
        </p:spPr>
        <p:txBody>
          <a:bodyPr wrap="none" rtlCol="0">
            <a:spAutoFit/>
          </a:bodyPr>
          <a:lstStyle/>
          <a:p>
            <a:r>
              <a:rPr lang="ko-KR" altLang="ko-KR" sz="3200" b="1" dirty="0" smtClean="0">
                <a:latin typeface="08서울남산체 M" pitchFamily="18" charset="-127"/>
                <a:ea typeface="08서울남산체 M" pitchFamily="18" charset="-127"/>
              </a:rPr>
              <a:t>Ⅰ</a:t>
            </a:r>
            <a:r>
              <a:rPr lang="en-US" altLang="ko-KR" sz="3200" b="1" dirty="0" smtClean="0">
                <a:latin typeface="08서울남산체 M" pitchFamily="18" charset="-127"/>
                <a:ea typeface="08서울남산체 M" pitchFamily="18" charset="-127"/>
              </a:rPr>
              <a:t>. Background</a:t>
            </a:r>
            <a:endParaRPr lang="ko-KR" altLang="ko-KR" sz="3200" b="1" dirty="0">
              <a:latin typeface="08서울남산체 M" pitchFamily="18" charset="-127"/>
              <a:ea typeface="08서울남산체 M" pitchFamily="18" charset="-127"/>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모서리가 둥근 직사각형 3"/>
          <p:cNvSpPr/>
          <p:nvPr/>
        </p:nvSpPr>
        <p:spPr>
          <a:xfrm>
            <a:off x="251520" y="332656"/>
            <a:ext cx="7992888" cy="936104"/>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내용 개체 틀 7"/>
          <p:cNvSpPr>
            <a:spLocks noGrp="1"/>
          </p:cNvSpPr>
          <p:nvPr>
            <p:ph idx="1"/>
          </p:nvPr>
        </p:nvSpPr>
        <p:spPr>
          <a:xfrm>
            <a:off x="467544" y="1628801"/>
            <a:ext cx="8229600" cy="4392488"/>
          </a:xfrm>
        </p:spPr>
        <p:txBody>
          <a:bodyPr>
            <a:normAutofit/>
          </a:bodyPr>
          <a:lstStyle/>
          <a:p>
            <a:pPr>
              <a:buFont typeface="Arial" pitchFamily="34" charset="0"/>
              <a:buChar char="•"/>
            </a:pPr>
            <a:r>
              <a:rPr lang="en-US" altLang="ko-KR" sz="1800" dirty="0" smtClean="0">
                <a:latin typeface="08서울남산체 M" pitchFamily="18" charset="-127"/>
                <a:ea typeface="08서울남산체 M" pitchFamily="18" charset="-127"/>
              </a:rPr>
              <a:t>Rise in the mean temperature of the earth resulted from the increase of greenhouse gases in the atmosphere due to the increment of using the fossil fuel after the Industrial Revolution</a:t>
            </a:r>
            <a:endParaRPr lang="ko-KR" altLang="ko-KR" sz="1800" dirty="0" smtClean="0">
              <a:latin typeface="08서울남산체 M" pitchFamily="18" charset="-127"/>
              <a:ea typeface="08서울남산체 M" pitchFamily="18" charset="-127"/>
            </a:endParaRPr>
          </a:p>
          <a:p>
            <a:pPr>
              <a:buNone/>
            </a:pPr>
            <a:r>
              <a:rPr lang="en-US" altLang="ko-KR" sz="1800" dirty="0" smtClean="0">
                <a:latin typeface="08서울남산체 M" pitchFamily="18" charset="-127"/>
                <a:ea typeface="08서울남산체 M" pitchFamily="18" charset="-127"/>
              </a:rPr>
              <a:t>  </a:t>
            </a:r>
            <a:r>
              <a:rPr lang="en-US" altLang="ko-KR" sz="1800" dirty="0" smtClean="0">
                <a:solidFill>
                  <a:schemeClr val="tx1">
                    <a:lumMod val="50000"/>
                    <a:lumOff val="50000"/>
                  </a:schemeClr>
                </a:solidFill>
                <a:latin typeface="08서울남산체 M" pitchFamily="18" charset="-127"/>
                <a:ea typeface="08서울남산체 M" pitchFamily="18" charset="-127"/>
              </a:rPr>
              <a:t>- The world’s temperature has increased by 0.74˚C during last 100 years (while it has increased by 1.7˚C on the average of 6 biggest cities in Korea)</a:t>
            </a:r>
            <a:endParaRPr lang="ko-KR" altLang="ko-KR" sz="1800" dirty="0" smtClean="0">
              <a:solidFill>
                <a:schemeClr val="tx1">
                  <a:lumMod val="50000"/>
                  <a:lumOff val="50000"/>
                </a:schemeClr>
              </a:solidFill>
              <a:latin typeface="08서울남산체 M" pitchFamily="18" charset="-127"/>
              <a:ea typeface="08서울남산체 M" pitchFamily="18" charset="-127"/>
            </a:endParaRPr>
          </a:p>
          <a:p>
            <a:pPr>
              <a:buFont typeface="Arial" pitchFamily="34" charset="0"/>
              <a:buChar char="•"/>
            </a:pPr>
            <a:endParaRPr lang="en-US" altLang="ko-KR" sz="1800" dirty="0" smtClean="0">
              <a:latin typeface="08서울남산체 M" pitchFamily="18" charset="-127"/>
              <a:ea typeface="08서울남산체 M" pitchFamily="18" charset="-127"/>
            </a:endParaRPr>
          </a:p>
          <a:p>
            <a:pPr>
              <a:buFont typeface="Arial" pitchFamily="34" charset="0"/>
              <a:buChar char="•"/>
            </a:pPr>
            <a:r>
              <a:rPr lang="en-US" altLang="ko-KR" sz="1800" dirty="0" smtClean="0">
                <a:latin typeface="08서울남산체 M" pitchFamily="18" charset="-127"/>
                <a:ea typeface="08서울남산체 M" pitchFamily="18" charset="-127"/>
              </a:rPr>
              <a:t>Extensive effect on the whole ecosystem, industry, economy and life due to the increase of anomaly climate phenomenon such as heat wave, drought, flood and heavy snowfall </a:t>
            </a:r>
            <a:endParaRPr lang="ko-KR" altLang="ko-KR" sz="1800" dirty="0" smtClean="0">
              <a:latin typeface="08서울남산체 M" pitchFamily="18" charset="-127"/>
              <a:ea typeface="08서울남산체 M" pitchFamily="18" charset="-127"/>
            </a:endParaRPr>
          </a:p>
          <a:p>
            <a:pPr>
              <a:buNone/>
            </a:pPr>
            <a:r>
              <a:rPr lang="en-US" altLang="ko-KR" sz="1800" dirty="0" smtClean="0">
                <a:solidFill>
                  <a:schemeClr val="tx1">
                    <a:lumMod val="50000"/>
                    <a:lumOff val="50000"/>
                  </a:schemeClr>
                </a:solidFill>
                <a:latin typeface="08서울남산체 M" pitchFamily="18" charset="-127"/>
                <a:ea typeface="08서울남산체 M" pitchFamily="18" charset="-127"/>
              </a:rPr>
              <a:t>  - Loss of approximately 35,000 lives due to the heat wave in Europe in 2003</a:t>
            </a:r>
            <a:endParaRPr lang="ko-KR" altLang="ko-KR" sz="1800" dirty="0" smtClean="0">
              <a:solidFill>
                <a:schemeClr val="tx1">
                  <a:lumMod val="50000"/>
                  <a:lumOff val="50000"/>
                </a:schemeClr>
              </a:solidFill>
              <a:latin typeface="08서울남산체 M" pitchFamily="18" charset="-127"/>
              <a:ea typeface="08서울남산체 M" pitchFamily="18" charset="-127"/>
            </a:endParaRPr>
          </a:p>
          <a:p>
            <a:pPr>
              <a:buNone/>
            </a:pPr>
            <a:r>
              <a:rPr lang="en-US" altLang="ko-KR" sz="1800" dirty="0" smtClean="0">
                <a:solidFill>
                  <a:schemeClr val="tx1">
                    <a:lumMod val="50000"/>
                    <a:lumOff val="50000"/>
                  </a:schemeClr>
                </a:solidFill>
                <a:latin typeface="08서울남산체 M" pitchFamily="18" charset="-127"/>
                <a:ea typeface="08서울남산체 M" pitchFamily="18" charset="-127"/>
              </a:rPr>
              <a:t>    Approximately 11,000 billion KRW of damage due to the hurricane, Katrina in 2005</a:t>
            </a:r>
          </a:p>
          <a:p>
            <a:pPr>
              <a:buNone/>
            </a:pPr>
            <a:r>
              <a:rPr lang="en-US" altLang="ko-KR" sz="1800" dirty="0" smtClean="0">
                <a:solidFill>
                  <a:schemeClr val="tx1">
                    <a:lumMod val="50000"/>
                    <a:lumOff val="50000"/>
                  </a:schemeClr>
                </a:solidFill>
                <a:latin typeface="08서울남산체 M" pitchFamily="18" charset="-127"/>
                <a:ea typeface="08서울남산체 M" pitchFamily="18" charset="-127"/>
              </a:rPr>
              <a:t>  - Increase of damage due to the domestic meteorological disasters</a:t>
            </a:r>
            <a:endParaRPr lang="en-US" altLang="ko-KR" sz="1800" dirty="0" smtClean="0">
              <a:latin typeface="08서울남산체 M" pitchFamily="18" charset="-127"/>
              <a:ea typeface="08서울남산체 M" pitchFamily="18" charset="-127"/>
            </a:endParaRPr>
          </a:p>
        </p:txBody>
      </p:sp>
      <p:sp>
        <p:nvSpPr>
          <p:cNvPr id="7" name="제목 6"/>
          <p:cNvSpPr>
            <a:spLocks noGrp="1"/>
          </p:cNvSpPr>
          <p:nvPr>
            <p:ph type="title"/>
          </p:nvPr>
        </p:nvSpPr>
        <p:spPr>
          <a:prstGeom prst="rect">
            <a:avLst/>
          </a:prstGeom>
        </p:spPr>
        <p:txBody>
          <a:bodyPr wrap="square">
            <a:spAutoFit/>
          </a:bodyPr>
          <a:lstStyle/>
          <a:p>
            <a:pPr algn="l"/>
            <a:r>
              <a:rPr lang="en-US" altLang="ko-KR" sz="2400" dirty="0">
                <a:latin typeface="08서울남산체 M" pitchFamily="18" charset="-127"/>
                <a:ea typeface="08서울남산체 M" pitchFamily="18" charset="-127"/>
              </a:rPr>
              <a:t>Increase of anomaly </a:t>
            </a:r>
            <a:r>
              <a:rPr lang="en-US" altLang="ko-KR" sz="2400" dirty="0" smtClean="0">
                <a:latin typeface="08서울남산체 M" pitchFamily="18" charset="-127"/>
                <a:ea typeface="08서울남산체 M" pitchFamily="18" charset="-127"/>
              </a:rPr>
              <a:t>climate</a:t>
            </a:r>
            <a:br>
              <a:rPr lang="en-US" altLang="ko-KR" sz="2400" dirty="0" smtClean="0">
                <a:latin typeface="08서울남산체 M" pitchFamily="18" charset="-127"/>
                <a:ea typeface="08서울남산체 M" pitchFamily="18" charset="-127"/>
              </a:rPr>
            </a:br>
            <a:r>
              <a:rPr lang="en-US" altLang="ko-KR" sz="2400" dirty="0" smtClean="0">
                <a:latin typeface="08서울남산체 M" pitchFamily="18" charset="-127"/>
                <a:ea typeface="08서울남산체 M" pitchFamily="18" charset="-127"/>
              </a:rPr>
              <a:t>/</a:t>
            </a:r>
            <a:r>
              <a:rPr lang="en-US" altLang="ko-KR" sz="2400" dirty="0">
                <a:latin typeface="08서울남산체 M" pitchFamily="18" charset="-127"/>
                <a:ea typeface="08서울남산체 M" pitchFamily="18" charset="-127"/>
              </a:rPr>
              <a:t>meteorological disasters due to the global warming</a:t>
            </a:r>
            <a:endParaRPr lang="ko-KR" altLang="ko-KR" sz="2400" dirty="0">
              <a:latin typeface="08서울남산체 M" pitchFamily="18" charset="-127"/>
              <a:ea typeface="08서울남산체 M" pitchFamily="18" charset="-127"/>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모서리가 둥근 직사각형 6"/>
          <p:cNvSpPr/>
          <p:nvPr/>
        </p:nvSpPr>
        <p:spPr>
          <a:xfrm>
            <a:off x="251520" y="3116585"/>
            <a:ext cx="8064896" cy="576064"/>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모서리가 둥근 직사각형 5"/>
          <p:cNvSpPr/>
          <p:nvPr/>
        </p:nvSpPr>
        <p:spPr>
          <a:xfrm>
            <a:off x="251520" y="395139"/>
            <a:ext cx="8064896" cy="576064"/>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a:spLocks noGrp="1"/>
          </p:cNvSpPr>
          <p:nvPr>
            <p:ph type="title"/>
          </p:nvPr>
        </p:nvSpPr>
        <p:spPr>
          <a:xfrm>
            <a:off x="303475" y="285728"/>
            <a:ext cx="8554805" cy="695000"/>
          </a:xfrm>
        </p:spPr>
        <p:txBody>
          <a:bodyPr>
            <a:normAutofit/>
          </a:bodyPr>
          <a:lstStyle/>
          <a:p>
            <a:pPr algn="l"/>
            <a:r>
              <a:rPr lang="en-US" altLang="ko-KR" sz="2400" dirty="0" smtClean="0">
                <a:latin typeface="08서울남산체 M" pitchFamily="18" charset="-127"/>
                <a:ea typeface="08서울남산체 M" pitchFamily="18" charset="-127"/>
              </a:rPr>
              <a:t>Overview of domestic discharge of greenhouse gases</a:t>
            </a:r>
            <a:endParaRPr lang="ko-KR" altLang="en-US" sz="2400" dirty="0">
              <a:latin typeface="08서울남산체 M" pitchFamily="18" charset="-127"/>
              <a:ea typeface="08서울남산체 M" pitchFamily="18" charset="-127"/>
            </a:endParaRPr>
          </a:p>
        </p:txBody>
      </p:sp>
      <p:sp>
        <p:nvSpPr>
          <p:cNvPr id="3" name="내용 개체 틀 2"/>
          <p:cNvSpPr>
            <a:spLocks noGrp="1"/>
          </p:cNvSpPr>
          <p:nvPr>
            <p:ph idx="1"/>
          </p:nvPr>
        </p:nvSpPr>
        <p:spPr>
          <a:xfrm>
            <a:off x="457200" y="1196752"/>
            <a:ext cx="8229600" cy="1512168"/>
          </a:xfrm>
        </p:spPr>
        <p:txBody>
          <a:bodyPr>
            <a:normAutofit/>
          </a:bodyPr>
          <a:lstStyle/>
          <a:p>
            <a:pPr>
              <a:buFont typeface="Arial" pitchFamily="34" charset="0"/>
              <a:buChar char="•"/>
            </a:pPr>
            <a:r>
              <a:rPr lang="en-US" altLang="ko-KR" sz="1800" dirty="0" smtClean="0">
                <a:latin typeface="08서울남산체 M" pitchFamily="18" charset="-127"/>
                <a:ea typeface="08서울남산체 M" pitchFamily="18" charset="-127"/>
              </a:rPr>
              <a:t>Total Amount of discharge: 591 million TCO</a:t>
            </a:r>
            <a:r>
              <a:rPr lang="en-US" altLang="ko-KR" sz="1800" baseline="-25000" dirty="0" smtClean="0">
                <a:latin typeface="08서울남산체 M" pitchFamily="18" charset="-127"/>
                <a:ea typeface="08서울남산체 M" pitchFamily="18" charset="-127"/>
              </a:rPr>
              <a:t>2</a:t>
            </a:r>
            <a:r>
              <a:rPr lang="en-US" altLang="ko-KR" sz="1800" dirty="0" smtClean="0">
                <a:latin typeface="08서울남산체 M" pitchFamily="18" charset="-127"/>
                <a:ea typeface="08서울남산체 M" pitchFamily="18" charset="-127"/>
              </a:rPr>
              <a:t>eq -&gt; World’s 10</a:t>
            </a:r>
            <a:r>
              <a:rPr lang="en-US" altLang="ko-KR" sz="1800" baseline="30000" dirty="0" smtClean="0">
                <a:latin typeface="08서울남산체 M" pitchFamily="18" charset="-127"/>
                <a:ea typeface="08서울남산체 M" pitchFamily="18" charset="-127"/>
              </a:rPr>
              <a:t>th</a:t>
            </a:r>
            <a:r>
              <a:rPr lang="en-US" altLang="ko-KR" sz="1800" dirty="0" smtClean="0">
                <a:latin typeface="08서울남산체 M" pitchFamily="18" charset="-127"/>
                <a:ea typeface="08서울남산체 M" pitchFamily="18" charset="-127"/>
              </a:rPr>
              <a:t>(2005)</a:t>
            </a:r>
          </a:p>
          <a:p>
            <a:pPr>
              <a:buNone/>
            </a:pPr>
            <a:r>
              <a:rPr lang="en-US" altLang="ko-KR" sz="1800" dirty="0" smtClean="0">
                <a:latin typeface="08서울남산체 M" pitchFamily="18" charset="-127"/>
                <a:ea typeface="08서울남산체 M" pitchFamily="18" charset="-127"/>
              </a:rPr>
              <a:t>    </a:t>
            </a:r>
            <a:r>
              <a:rPr lang="en-US" altLang="ko-KR" sz="1800" dirty="0" smtClean="0">
                <a:solidFill>
                  <a:schemeClr val="tx1">
                    <a:lumMod val="50000"/>
                    <a:lumOff val="50000"/>
                  </a:schemeClr>
                </a:solidFill>
                <a:latin typeface="08서울남산체 M" pitchFamily="18" charset="-127"/>
                <a:ea typeface="08서울남산체 M" pitchFamily="18" charset="-127"/>
              </a:rPr>
              <a:t>- Increase rate: 12% for previous five years (2000~2005) -&gt; 4</a:t>
            </a:r>
            <a:r>
              <a:rPr lang="en-US" altLang="ko-KR" sz="1800" baseline="30000" dirty="0" smtClean="0">
                <a:solidFill>
                  <a:schemeClr val="tx1">
                    <a:lumMod val="50000"/>
                    <a:lumOff val="50000"/>
                  </a:schemeClr>
                </a:solidFill>
                <a:latin typeface="08서울남산체 M" pitchFamily="18" charset="-127"/>
                <a:ea typeface="08서울남산체 M" pitchFamily="18" charset="-127"/>
              </a:rPr>
              <a:t>th</a:t>
            </a:r>
            <a:r>
              <a:rPr lang="en-US" altLang="ko-KR" sz="1800" dirty="0" smtClean="0">
                <a:solidFill>
                  <a:schemeClr val="tx1">
                    <a:lumMod val="50000"/>
                    <a:lumOff val="50000"/>
                  </a:schemeClr>
                </a:solidFill>
                <a:latin typeface="08서울남산체 M" pitchFamily="18" charset="-127"/>
                <a:ea typeface="08서울남산체 M" pitchFamily="18" charset="-127"/>
              </a:rPr>
              <a:t> among OECD member countries</a:t>
            </a:r>
            <a:endParaRPr lang="ko-KR" altLang="ko-KR" sz="1800" dirty="0" smtClean="0">
              <a:solidFill>
                <a:schemeClr val="tx1">
                  <a:lumMod val="50000"/>
                  <a:lumOff val="50000"/>
                </a:schemeClr>
              </a:solidFill>
              <a:latin typeface="08서울남산체 M" pitchFamily="18" charset="-127"/>
              <a:ea typeface="08서울남산체 M" pitchFamily="18" charset="-127"/>
            </a:endParaRPr>
          </a:p>
          <a:p>
            <a:pPr>
              <a:buNone/>
            </a:pPr>
            <a:r>
              <a:rPr lang="en-US" altLang="ko-KR" sz="1800" dirty="0" smtClean="0">
                <a:solidFill>
                  <a:schemeClr val="tx1">
                    <a:lumMod val="50000"/>
                    <a:lumOff val="50000"/>
                  </a:schemeClr>
                </a:solidFill>
                <a:latin typeface="08서울남산체 M" pitchFamily="18" charset="-127"/>
                <a:ea typeface="08서울남산체 M" pitchFamily="18" charset="-127"/>
              </a:rPr>
              <a:t>    (The average increase rate of OECD member countries is 5.6%)</a:t>
            </a:r>
            <a:endParaRPr lang="ko-KR" altLang="ko-KR" sz="1800" dirty="0" smtClean="0">
              <a:solidFill>
                <a:schemeClr val="tx1">
                  <a:lumMod val="50000"/>
                  <a:lumOff val="50000"/>
                </a:schemeClr>
              </a:solidFill>
              <a:latin typeface="08서울남산체 M" pitchFamily="18" charset="-127"/>
              <a:ea typeface="08서울남산체 M" pitchFamily="18" charset="-127"/>
            </a:endParaRPr>
          </a:p>
          <a:p>
            <a:pPr>
              <a:buNone/>
            </a:pPr>
            <a:endParaRPr lang="ko-KR" altLang="ko-KR" sz="1800" dirty="0" smtClean="0">
              <a:latin typeface="08서울남산체 M" pitchFamily="18" charset="-127"/>
              <a:ea typeface="08서울남산체 M" pitchFamily="18" charset="-127"/>
            </a:endParaRPr>
          </a:p>
          <a:p>
            <a:endParaRPr lang="ko-KR" altLang="en-US" sz="1800" dirty="0">
              <a:latin typeface="08서울남산체 M" pitchFamily="18" charset="-127"/>
              <a:ea typeface="08서울남산체 M" pitchFamily="18" charset="-127"/>
            </a:endParaRPr>
          </a:p>
        </p:txBody>
      </p:sp>
      <p:sp>
        <p:nvSpPr>
          <p:cNvPr id="4" name="제목 1"/>
          <p:cNvSpPr txBox="1">
            <a:spLocks/>
          </p:cNvSpPr>
          <p:nvPr/>
        </p:nvSpPr>
        <p:spPr>
          <a:xfrm>
            <a:off x="323528" y="3001591"/>
            <a:ext cx="8554805" cy="715441"/>
          </a:xfrm>
          <a:prstGeom prst="rect">
            <a:avLst/>
          </a:prstGeom>
        </p:spPr>
        <p:txBody>
          <a:bodyPr vert="horz" rtlCol="0" anchor="ctr">
            <a:normAutofit/>
          </a:bodyPr>
          <a:lstStyle/>
          <a:p>
            <a:r>
              <a:rPr lang="en-US" altLang="ko-KR" sz="2400" dirty="0">
                <a:latin typeface="08서울남산체 M" pitchFamily="18" charset="-127"/>
                <a:ea typeface="08서울남산체 M" pitchFamily="18" charset="-127"/>
              </a:rPr>
              <a:t>Weak economical structure against the energy crisis</a:t>
            </a:r>
            <a:endParaRPr lang="ko-KR" altLang="ko-KR" sz="2400" dirty="0">
              <a:latin typeface="08서울남산체 M" pitchFamily="18" charset="-127"/>
              <a:ea typeface="08서울남산체 M" pitchFamily="18" charset="-127"/>
            </a:endParaRPr>
          </a:p>
        </p:txBody>
      </p:sp>
      <p:sp>
        <p:nvSpPr>
          <p:cNvPr id="5" name="내용 개체 틀 2"/>
          <p:cNvSpPr txBox="1">
            <a:spLocks/>
          </p:cNvSpPr>
          <p:nvPr/>
        </p:nvSpPr>
        <p:spPr>
          <a:xfrm>
            <a:off x="539552" y="3789041"/>
            <a:ext cx="8229600" cy="2520279"/>
          </a:xfrm>
          <a:prstGeom prst="rect">
            <a:avLst/>
          </a:prstGeom>
        </p:spPr>
        <p:txBody>
          <a:bodyPr vert="horz" rtlCol="0">
            <a:normAutofit/>
          </a:bodyPr>
          <a:lstStyle/>
          <a:p>
            <a:pPr>
              <a:buFont typeface="Arial" pitchFamily="34" charset="0"/>
              <a:buChar char="•"/>
            </a:pPr>
            <a:r>
              <a:rPr lang="en-US" altLang="ko-KR" dirty="0" smtClean="0">
                <a:latin typeface="08서울남산체 M" pitchFamily="18" charset="-127"/>
                <a:ea typeface="08서울남산체 M" pitchFamily="18" charset="-127"/>
              </a:rPr>
              <a:t>   Sensitivity </a:t>
            </a:r>
            <a:r>
              <a:rPr lang="en-US" altLang="ko-KR" dirty="0">
                <a:latin typeface="08서울남산체 M" pitchFamily="18" charset="-127"/>
                <a:ea typeface="08서울남산체 M" pitchFamily="18" charset="-127"/>
              </a:rPr>
              <a:t>in change of supply, demand and price because of 96% </a:t>
            </a:r>
            <a:r>
              <a:rPr lang="en-US" altLang="ko-KR" dirty="0" smtClean="0">
                <a:latin typeface="08서울남산체 M" pitchFamily="18" charset="-127"/>
                <a:ea typeface="08서울남산체 M" pitchFamily="18" charset="-127"/>
              </a:rPr>
              <a:t>                            dependence </a:t>
            </a:r>
            <a:r>
              <a:rPr lang="en-US" altLang="ko-KR" dirty="0">
                <a:latin typeface="08서울남산체 M" pitchFamily="18" charset="-127"/>
                <a:ea typeface="08서울남산체 M" pitchFamily="18" charset="-127"/>
              </a:rPr>
              <a:t>on imports</a:t>
            </a:r>
            <a:endParaRPr lang="ko-KR" altLang="ko-KR" dirty="0">
              <a:latin typeface="08서울남산체 M" pitchFamily="18" charset="-127"/>
              <a:ea typeface="08서울남산체 M" pitchFamily="18" charset="-127"/>
            </a:endParaRPr>
          </a:p>
          <a:p>
            <a:r>
              <a:rPr lang="en-US" altLang="ko-KR" dirty="0" smtClean="0"/>
              <a:t>   </a:t>
            </a:r>
            <a:r>
              <a:rPr lang="en-US" altLang="ko-KR" dirty="0"/>
              <a:t> </a:t>
            </a:r>
            <a:r>
              <a:rPr lang="en-US" altLang="ko-KR" dirty="0">
                <a:solidFill>
                  <a:schemeClr val="tx1">
                    <a:lumMod val="50000"/>
                    <a:lumOff val="50000"/>
                  </a:schemeClr>
                </a:solidFill>
                <a:latin typeface="08서울남산체 M" pitchFamily="18" charset="-127"/>
                <a:ea typeface="08서울남산체 M" pitchFamily="18" charset="-127"/>
              </a:rPr>
              <a:t>- Korea 96.4%, Japan 83.9%, Spain 83.7%, France 50.1%, [2008, IEA]</a:t>
            </a:r>
            <a:endParaRPr lang="ko-KR" altLang="ko-KR" dirty="0">
              <a:solidFill>
                <a:schemeClr val="tx1">
                  <a:lumMod val="50000"/>
                  <a:lumOff val="50000"/>
                </a:schemeClr>
              </a:solidFill>
              <a:latin typeface="08서울남산체 M" pitchFamily="18" charset="-127"/>
              <a:ea typeface="08서울남산체 M" pitchFamily="18" charset="-127"/>
            </a:endParaRPr>
          </a:p>
          <a:p>
            <a:r>
              <a:rPr lang="en-US" altLang="ko-KR" dirty="0" smtClean="0">
                <a:solidFill>
                  <a:schemeClr val="tx1">
                    <a:lumMod val="50000"/>
                    <a:lumOff val="50000"/>
                  </a:schemeClr>
                </a:solidFill>
                <a:latin typeface="08서울남산체 M" pitchFamily="18" charset="-127"/>
                <a:ea typeface="08서울남산체 M" pitchFamily="18" charset="-127"/>
              </a:rPr>
              <a:t>   - </a:t>
            </a:r>
            <a:r>
              <a:rPr lang="en-US" altLang="ko-KR" dirty="0">
                <a:solidFill>
                  <a:schemeClr val="tx1">
                    <a:lumMod val="50000"/>
                    <a:lumOff val="50000"/>
                  </a:schemeClr>
                </a:solidFill>
                <a:latin typeface="08서울남산체 M" pitchFamily="18" charset="-127"/>
                <a:ea typeface="08서울남산체 M" pitchFamily="18" charset="-127"/>
              </a:rPr>
              <a:t>Domestic penetration rate of new regeneration energy is 2.4%, </a:t>
            </a:r>
            <a:endParaRPr lang="en-US" altLang="ko-KR" dirty="0" smtClean="0">
              <a:solidFill>
                <a:schemeClr val="tx1">
                  <a:lumMod val="50000"/>
                  <a:lumOff val="50000"/>
                </a:schemeClr>
              </a:solidFill>
              <a:latin typeface="08서울남산체 M" pitchFamily="18" charset="-127"/>
              <a:ea typeface="08서울남산체 M" pitchFamily="18" charset="-127"/>
            </a:endParaRPr>
          </a:p>
          <a:p>
            <a:r>
              <a:rPr lang="en-US" altLang="ko-KR" dirty="0" smtClean="0">
                <a:solidFill>
                  <a:schemeClr val="tx1">
                    <a:lumMod val="50000"/>
                    <a:lumOff val="50000"/>
                  </a:schemeClr>
                </a:solidFill>
                <a:latin typeface="08서울남산체 M" pitchFamily="18" charset="-127"/>
                <a:ea typeface="08서울남산체 M" pitchFamily="18" charset="-127"/>
              </a:rPr>
              <a:t>     the lowest </a:t>
            </a:r>
            <a:r>
              <a:rPr lang="en-US" altLang="ko-KR" dirty="0">
                <a:solidFill>
                  <a:schemeClr val="tx1">
                    <a:lumMod val="50000"/>
                    <a:lumOff val="50000"/>
                  </a:schemeClr>
                </a:solidFill>
                <a:latin typeface="08서울남산체 M" pitchFamily="18" charset="-127"/>
                <a:ea typeface="08서울남산체 M" pitchFamily="18" charset="-127"/>
              </a:rPr>
              <a:t>among OECD member countries (2008)</a:t>
            </a:r>
            <a:endParaRPr lang="ko-KR" altLang="ko-KR" dirty="0">
              <a:solidFill>
                <a:schemeClr val="tx1">
                  <a:lumMod val="50000"/>
                  <a:lumOff val="50000"/>
                </a:schemeClr>
              </a:solidFill>
              <a:latin typeface="08서울남산체 M" pitchFamily="18" charset="-127"/>
              <a:ea typeface="08서울남산체 M" pitchFamily="18" charset="-127"/>
            </a:endParaRPr>
          </a:p>
          <a:p>
            <a:pPr>
              <a:buFont typeface="Arial" pitchFamily="34" charset="0"/>
              <a:buChar char="•"/>
            </a:pPr>
            <a:r>
              <a:rPr lang="en-US" altLang="ko-KR" dirty="0" smtClean="0">
                <a:latin typeface="08서울남산체 M" pitchFamily="18" charset="-127"/>
                <a:ea typeface="08서울남산체 M" pitchFamily="18" charset="-127"/>
              </a:rPr>
              <a:t>   Low </a:t>
            </a:r>
            <a:r>
              <a:rPr lang="en-US" altLang="ko-KR" dirty="0">
                <a:latin typeface="08서울남산체 M" pitchFamily="18" charset="-127"/>
                <a:ea typeface="08서울남산체 M" pitchFamily="18" charset="-127"/>
              </a:rPr>
              <a:t>energy efficiency</a:t>
            </a:r>
            <a:endParaRPr lang="ko-KR" altLang="ko-KR" dirty="0">
              <a:latin typeface="08서울남산체 M" pitchFamily="18" charset="-127"/>
              <a:ea typeface="08서울남산체 M" pitchFamily="18" charset="-127"/>
            </a:endParaRPr>
          </a:p>
          <a:p>
            <a:pPr marL="342900" indent="-342900">
              <a:spcBef>
                <a:spcPct val="20000"/>
              </a:spcBef>
              <a:buSzPct val="70000"/>
            </a:pPr>
            <a:r>
              <a:rPr lang="en-US" altLang="ko-KR" dirty="0" smtClean="0">
                <a:solidFill>
                  <a:schemeClr val="tx1">
                    <a:lumMod val="50000"/>
                    <a:lumOff val="50000"/>
                  </a:schemeClr>
                </a:solidFill>
                <a:latin typeface="08서울남산체 M" pitchFamily="18" charset="-127"/>
                <a:ea typeface="08서울남산체 M" pitchFamily="18" charset="-127"/>
              </a:rPr>
              <a:t>   - </a:t>
            </a:r>
            <a:r>
              <a:rPr lang="en-US" altLang="ko-KR" dirty="0">
                <a:solidFill>
                  <a:schemeClr val="tx1">
                    <a:lumMod val="50000"/>
                    <a:lumOff val="50000"/>
                  </a:schemeClr>
                </a:solidFill>
                <a:latin typeface="08서울남산체 M" pitchFamily="18" charset="-127"/>
                <a:ea typeface="08서울남산체 M" pitchFamily="18" charset="-127"/>
              </a:rPr>
              <a:t>Measure of energy source (TOE/GDP)</a:t>
            </a:r>
            <a:endParaRPr lang="ko-KR" altLang="ko-KR" dirty="0">
              <a:solidFill>
                <a:schemeClr val="tx1">
                  <a:lumMod val="50000"/>
                  <a:lumOff val="50000"/>
                </a:schemeClr>
              </a:solidFill>
              <a:latin typeface="08서울남산체 M" pitchFamily="18" charset="-127"/>
              <a:ea typeface="08서울남산체 M" pitchFamily="18" charset="-127"/>
            </a:endParaRPr>
          </a:p>
          <a:p>
            <a:pPr marL="342900" indent="-342900">
              <a:spcBef>
                <a:spcPct val="20000"/>
              </a:spcBef>
              <a:buSzPct val="70000"/>
            </a:pPr>
            <a:r>
              <a:rPr lang="en-US" altLang="ko-KR" dirty="0" smtClean="0">
                <a:solidFill>
                  <a:schemeClr val="tx1">
                    <a:lumMod val="50000"/>
                    <a:lumOff val="50000"/>
                  </a:schemeClr>
                </a:solidFill>
                <a:latin typeface="08서울남산체 M" pitchFamily="18" charset="-127"/>
                <a:ea typeface="08서울남산체 M" pitchFamily="18" charset="-127"/>
              </a:rPr>
              <a:t> : </a:t>
            </a:r>
            <a:r>
              <a:rPr lang="en-US" altLang="ko-KR" dirty="0">
                <a:solidFill>
                  <a:schemeClr val="tx1">
                    <a:lumMod val="50000"/>
                    <a:lumOff val="50000"/>
                  </a:schemeClr>
                </a:solidFill>
                <a:latin typeface="08서울남산체 M" pitchFamily="18" charset="-127"/>
                <a:ea typeface="08서울남산체 M" pitchFamily="18" charset="-127"/>
              </a:rPr>
              <a:t>Korea 0.29, Japan 0.09, Germany 0.15, USA 0.18[OECD average 0.17]</a:t>
            </a:r>
            <a:endParaRPr lang="ko-KR" altLang="ko-KR" dirty="0">
              <a:solidFill>
                <a:schemeClr val="tx1">
                  <a:lumMod val="50000"/>
                  <a:lumOff val="50000"/>
                </a:schemeClr>
              </a:solidFill>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Pct val="70000"/>
              <a:buFont typeface="Wingdings"/>
              <a:buNone/>
              <a:tabLst/>
              <a:defRPr/>
            </a:pPr>
            <a:endParaRPr kumimoji="0" lang="ko-KR" altLang="ko-KR" b="0" i="0" u="none" strike="noStrike" kern="1200" cap="none" spc="0" normalizeH="0" baseline="0" noProof="0" dirty="0" smtClean="0">
              <a:ln>
                <a:noFill/>
              </a:ln>
              <a:solidFill>
                <a:schemeClr val="tx2"/>
              </a:solidFill>
              <a:effectLst/>
              <a:uLnTx/>
              <a:uFillTx/>
              <a:latin typeface="08서울남산체 M" pitchFamily="18" charset="-127"/>
              <a:ea typeface="08서울남산체 M" pitchFamily="18" charset="-127"/>
              <a:cs typeface="+mn-cs"/>
            </a:endParaRPr>
          </a:p>
          <a:p>
            <a:pPr marL="342900" marR="0" lvl="0" indent="-342900" algn="l" defTabSz="914400" rtl="0" eaLnBrk="1" fontAlgn="auto" latinLnBrk="1" hangingPunct="1">
              <a:lnSpc>
                <a:spcPct val="100000"/>
              </a:lnSpc>
              <a:spcBef>
                <a:spcPct val="20000"/>
              </a:spcBef>
              <a:spcAft>
                <a:spcPts val="0"/>
              </a:spcAft>
              <a:buClrTx/>
              <a:buSzPct val="70000"/>
              <a:buFont typeface="Wingdings"/>
              <a:buChar char=""/>
              <a:tabLst/>
              <a:defRPr/>
            </a:pPr>
            <a:endParaRPr kumimoji="0" lang="ko-KR" altLang="en-US" b="0"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모서리가 둥근 직사각형 11"/>
          <p:cNvSpPr/>
          <p:nvPr/>
        </p:nvSpPr>
        <p:spPr>
          <a:xfrm>
            <a:off x="251520" y="332656"/>
            <a:ext cx="7704856" cy="792088"/>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모서리가 둥근 직사각형 17"/>
          <p:cNvSpPr/>
          <p:nvPr/>
        </p:nvSpPr>
        <p:spPr>
          <a:xfrm>
            <a:off x="7092280" y="2204864"/>
            <a:ext cx="1800200" cy="3744416"/>
          </a:xfrm>
          <a:prstGeom prst="roundRect">
            <a:avLst/>
          </a:prstGeom>
          <a:solidFill>
            <a:schemeClr val="bg1">
              <a:lumMod val="9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a:spLocks noGrp="1"/>
          </p:cNvSpPr>
          <p:nvPr>
            <p:ph type="title" idx="4294967295"/>
          </p:nvPr>
        </p:nvSpPr>
        <p:spPr>
          <a:xfrm>
            <a:off x="467544" y="357411"/>
            <a:ext cx="8555037" cy="695325"/>
          </a:xfrm>
        </p:spPr>
        <p:txBody>
          <a:bodyPr>
            <a:normAutofit fontScale="90000"/>
          </a:bodyPr>
          <a:lstStyle/>
          <a:p>
            <a:pPr algn="l"/>
            <a:r>
              <a:rPr lang="en-US" altLang="ko-KR" sz="2400" dirty="0" smtClean="0">
                <a:latin typeface="08서울남산체 M" pitchFamily="18" charset="-127"/>
                <a:ea typeface="08서울남산체 M" pitchFamily="18" charset="-127"/>
              </a:rPr>
              <a:t>The area of building plays the core role of reducing</a:t>
            </a:r>
            <a:br>
              <a:rPr lang="en-US" altLang="ko-KR" sz="2400" dirty="0" smtClean="0">
                <a:latin typeface="08서울남산체 M" pitchFamily="18" charset="-127"/>
                <a:ea typeface="08서울남산체 M" pitchFamily="18" charset="-127"/>
              </a:rPr>
            </a:br>
            <a:r>
              <a:rPr lang="en-US" altLang="ko-KR" sz="2400" dirty="0" smtClean="0">
                <a:latin typeface="08서울남산체 M" pitchFamily="18" charset="-127"/>
                <a:ea typeface="08서울남산체 M" pitchFamily="18" charset="-127"/>
              </a:rPr>
              <a:t>the discharge amount of domestic greenhouse gases</a:t>
            </a:r>
            <a:endParaRPr lang="ko-KR" altLang="ko-KR" sz="2400" dirty="0">
              <a:latin typeface="08서울남산체 M" pitchFamily="18" charset="-127"/>
              <a:ea typeface="08서울남산체 M" pitchFamily="18" charset="-127"/>
            </a:endParaRPr>
          </a:p>
        </p:txBody>
      </p:sp>
      <p:sp>
        <p:nvSpPr>
          <p:cNvPr id="6" name="직사각형 5"/>
          <p:cNvSpPr/>
          <p:nvPr/>
        </p:nvSpPr>
        <p:spPr>
          <a:xfrm>
            <a:off x="2915816" y="1074222"/>
            <a:ext cx="6030416" cy="338554"/>
          </a:xfrm>
          <a:prstGeom prst="rect">
            <a:avLst/>
          </a:prstGeom>
        </p:spPr>
        <p:txBody>
          <a:bodyPr wrap="square">
            <a:spAutoFit/>
          </a:bodyPr>
          <a:lstStyle/>
          <a:p>
            <a:r>
              <a:rPr lang="en-US" altLang="ko-KR" sz="1600" dirty="0">
                <a:solidFill>
                  <a:schemeClr val="tx1">
                    <a:lumMod val="50000"/>
                    <a:lumOff val="50000"/>
                  </a:schemeClr>
                </a:solidFill>
                <a:latin typeface="08서울남산체 M" pitchFamily="18" charset="-127"/>
                <a:ea typeface="08서울남산체 M" pitchFamily="18" charset="-127"/>
              </a:rPr>
              <a:t>* Relative importance of discharging the greenhouse gases (2007)</a:t>
            </a:r>
            <a:endParaRPr lang="ko-KR" altLang="ko-KR" sz="1600" dirty="0">
              <a:solidFill>
                <a:schemeClr val="tx1">
                  <a:lumMod val="50000"/>
                  <a:lumOff val="50000"/>
                </a:schemeClr>
              </a:solidFill>
              <a:latin typeface="08서울남산체 M" pitchFamily="18" charset="-127"/>
              <a:ea typeface="08서울남산체 M" pitchFamily="18" charset="-127"/>
            </a:endParaRPr>
          </a:p>
        </p:txBody>
      </p:sp>
      <p:sp>
        <p:nvSpPr>
          <p:cNvPr id="8" name="직사각형 7"/>
          <p:cNvSpPr/>
          <p:nvPr/>
        </p:nvSpPr>
        <p:spPr>
          <a:xfrm>
            <a:off x="323528" y="1988840"/>
            <a:ext cx="1296144" cy="707886"/>
          </a:xfrm>
          <a:prstGeom prst="rect">
            <a:avLst/>
          </a:prstGeom>
        </p:spPr>
        <p:txBody>
          <a:bodyPr wrap="square">
            <a:spAutoFit/>
          </a:bodyPr>
          <a:lstStyle/>
          <a:p>
            <a:pPr algn="ctr"/>
            <a:r>
              <a:rPr lang="en-US" altLang="ko-KR" sz="2000" b="1" dirty="0">
                <a:latin typeface="08서울남산체 M" pitchFamily="18" charset="-127"/>
                <a:ea typeface="08서울남산체 M" pitchFamily="18" charset="-127"/>
              </a:rPr>
              <a:t>Transport 14.3</a:t>
            </a:r>
            <a:r>
              <a:rPr lang="en-US" altLang="ko-KR" sz="2000" b="1" dirty="0" smtClean="0">
                <a:latin typeface="08서울남산체 M" pitchFamily="18" charset="-127"/>
                <a:ea typeface="08서울남산체 M" pitchFamily="18" charset="-127"/>
              </a:rPr>
              <a:t>%</a:t>
            </a:r>
            <a:endParaRPr lang="ko-KR" altLang="ko-KR" sz="2000" b="1" dirty="0">
              <a:latin typeface="08서울남산체 M" pitchFamily="18" charset="-127"/>
              <a:ea typeface="08서울남산체 M" pitchFamily="18" charset="-127"/>
            </a:endParaRPr>
          </a:p>
        </p:txBody>
      </p:sp>
      <p:sp>
        <p:nvSpPr>
          <p:cNvPr id="11" name="직사각형 10"/>
          <p:cNvSpPr/>
          <p:nvPr/>
        </p:nvSpPr>
        <p:spPr>
          <a:xfrm>
            <a:off x="1751057" y="2132856"/>
            <a:ext cx="4261103" cy="369332"/>
          </a:xfrm>
          <a:prstGeom prst="rect">
            <a:avLst/>
          </a:prstGeom>
        </p:spPr>
        <p:txBody>
          <a:bodyPr wrap="none">
            <a:spAutoFit/>
          </a:bodyPr>
          <a:lstStyle/>
          <a:p>
            <a:pPr>
              <a:buFont typeface="Arial" pitchFamily="34" charset="0"/>
              <a:buChar char="•"/>
            </a:pPr>
            <a:r>
              <a:rPr lang="en-US" altLang="ko-KR" dirty="0" smtClean="0">
                <a:latin typeface="08서울남산체 M" pitchFamily="18" charset="-127"/>
                <a:ea typeface="08서울남산체 M" pitchFamily="18" charset="-127"/>
              </a:rPr>
              <a:t>  Conversion to green transport system</a:t>
            </a:r>
            <a:endParaRPr lang="ko-KR" altLang="ko-KR" dirty="0">
              <a:latin typeface="08서울남산체 M" pitchFamily="18" charset="-127"/>
              <a:ea typeface="08서울남산체 M" pitchFamily="18" charset="-127"/>
            </a:endParaRPr>
          </a:p>
        </p:txBody>
      </p:sp>
      <p:sp>
        <p:nvSpPr>
          <p:cNvPr id="13" name="직사각형 12"/>
          <p:cNvSpPr/>
          <p:nvPr/>
        </p:nvSpPr>
        <p:spPr>
          <a:xfrm>
            <a:off x="1763688" y="3231847"/>
            <a:ext cx="6120680" cy="1477328"/>
          </a:xfrm>
          <a:prstGeom prst="rect">
            <a:avLst/>
          </a:prstGeom>
        </p:spPr>
        <p:txBody>
          <a:bodyPr wrap="square">
            <a:spAutoFit/>
          </a:bodyPr>
          <a:lstStyle/>
          <a:p>
            <a:pPr>
              <a:buFont typeface="Arial" pitchFamily="34" charset="0"/>
              <a:buChar char="•"/>
            </a:pPr>
            <a:r>
              <a:rPr lang="en-US" altLang="ko-KR" dirty="0" smtClean="0">
                <a:latin typeface="08서울남산체 M" pitchFamily="18" charset="-127"/>
                <a:ea typeface="08서울남산체 M" pitchFamily="18" charset="-127"/>
              </a:rPr>
              <a:t>  More </a:t>
            </a:r>
            <a:r>
              <a:rPr lang="en-US" altLang="ko-KR" dirty="0">
                <a:latin typeface="08서울남산체 M" pitchFamily="18" charset="-127"/>
                <a:ea typeface="08서울남산체 M" pitchFamily="18" charset="-127"/>
              </a:rPr>
              <a:t>advancement leads more </a:t>
            </a:r>
            <a:r>
              <a:rPr lang="en-US" altLang="ko-KR" dirty="0" smtClean="0">
                <a:latin typeface="08서울남산체 M" pitchFamily="18" charset="-127"/>
                <a:ea typeface="08서울남산체 M" pitchFamily="18" charset="-127"/>
              </a:rPr>
              <a:t>discharge of </a:t>
            </a:r>
          </a:p>
          <a:p>
            <a:r>
              <a:rPr lang="en-US" altLang="ko-KR" dirty="0">
                <a:latin typeface="08서울남산체 M" pitchFamily="18" charset="-127"/>
                <a:ea typeface="08서울남산체 M" pitchFamily="18" charset="-127"/>
              </a:rPr>
              <a:t> </a:t>
            </a:r>
            <a:r>
              <a:rPr lang="en-US" altLang="ko-KR" dirty="0" smtClean="0">
                <a:latin typeface="08서울남산체 M" pitchFamily="18" charset="-127"/>
                <a:ea typeface="08서울남산체 M" pitchFamily="18" charset="-127"/>
              </a:rPr>
              <a:t>  greenhouse gases </a:t>
            </a:r>
          </a:p>
          <a:p>
            <a:r>
              <a:rPr lang="en-US" altLang="ko-KR" dirty="0">
                <a:latin typeface="08서울남산체 M" pitchFamily="18" charset="-127"/>
                <a:ea typeface="08서울남산체 M" pitchFamily="18" charset="-127"/>
              </a:rPr>
              <a:t> </a:t>
            </a:r>
            <a:r>
              <a:rPr lang="en-US" altLang="ko-KR" dirty="0" smtClean="0">
                <a:latin typeface="08서울남산체 M" pitchFamily="18" charset="-127"/>
                <a:ea typeface="08서울남산체 M" pitchFamily="18" charset="-127"/>
              </a:rPr>
              <a:t> </a:t>
            </a:r>
            <a:r>
              <a:rPr lang="en-US" altLang="ko-KR" sz="1600" dirty="0" smtClean="0">
                <a:latin typeface="08서울남산체 M" pitchFamily="18" charset="-127"/>
                <a:ea typeface="08서울남산체 M" pitchFamily="18" charset="-127"/>
              </a:rPr>
              <a:t>(The discharge amount is expected to increase by 40%)</a:t>
            </a:r>
          </a:p>
          <a:p>
            <a:pPr>
              <a:buFont typeface="Arial" pitchFamily="34" charset="0"/>
              <a:buChar char="•"/>
            </a:pPr>
            <a:endParaRPr lang="en-US" altLang="ko-KR" dirty="0" smtClean="0">
              <a:latin typeface="08서울남산체 M" pitchFamily="18" charset="-127"/>
              <a:ea typeface="08서울남산체 M" pitchFamily="18" charset="-127"/>
            </a:endParaRPr>
          </a:p>
          <a:p>
            <a:pPr>
              <a:buFont typeface="Arial" pitchFamily="34" charset="0"/>
              <a:buChar char="•"/>
            </a:pPr>
            <a:r>
              <a:rPr lang="en-US" altLang="ko-KR" dirty="0" smtClean="0">
                <a:latin typeface="08서울남산체 M" pitchFamily="18" charset="-127"/>
                <a:ea typeface="08서울남산체 M" pitchFamily="18" charset="-127"/>
              </a:rPr>
              <a:t>  USA </a:t>
            </a:r>
            <a:r>
              <a:rPr lang="en-US" altLang="ko-KR" dirty="0">
                <a:latin typeface="08서울남산체 M" pitchFamily="18" charset="-127"/>
                <a:ea typeface="08서울남산체 M" pitchFamily="18" charset="-127"/>
              </a:rPr>
              <a:t>45%, England 41%(OECD average 31</a:t>
            </a:r>
            <a:r>
              <a:rPr lang="en-US" altLang="ko-KR" dirty="0" smtClean="0">
                <a:latin typeface="08서울남산체 M" pitchFamily="18" charset="-127"/>
                <a:ea typeface="08서울남산체 M" pitchFamily="18" charset="-127"/>
              </a:rPr>
              <a:t>%)</a:t>
            </a:r>
            <a:endParaRPr lang="ko-KR" altLang="ko-KR" dirty="0">
              <a:latin typeface="08서울남산체 M" pitchFamily="18" charset="-127"/>
              <a:ea typeface="08서울남산체 M" pitchFamily="18" charset="-127"/>
            </a:endParaRPr>
          </a:p>
        </p:txBody>
      </p:sp>
      <p:sp>
        <p:nvSpPr>
          <p:cNvPr id="14" name="직사각형 13"/>
          <p:cNvSpPr/>
          <p:nvPr/>
        </p:nvSpPr>
        <p:spPr>
          <a:xfrm>
            <a:off x="467544" y="3429000"/>
            <a:ext cx="1152128" cy="707886"/>
          </a:xfrm>
          <a:prstGeom prst="rect">
            <a:avLst/>
          </a:prstGeom>
        </p:spPr>
        <p:txBody>
          <a:bodyPr wrap="square">
            <a:spAutoFit/>
          </a:bodyPr>
          <a:lstStyle/>
          <a:p>
            <a:pPr algn="ctr"/>
            <a:r>
              <a:rPr lang="en-US" altLang="ko-KR" sz="2000" b="1" dirty="0" smtClean="0">
                <a:latin typeface="08서울남산체 M" pitchFamily="18" charset="-127"/>
                <a:ea typeface="08서울남산체 M" pitchFamily="18" charset="-127"/>
              </a:rPr>
              <a:t>Building </a:t>
            </a:r>
          </a:p>
          <a:p>
            <a:pPr algn="ctr"/>
            <a:r>
              <a:rPr lang="en-US" altLang="ko-KR" sz="2000" b="1" dirty="0" smtClean="0">
                <a:latin typeface="08서울남산체 M" pitchFamily="18" charset="-127"/>
                <a:ea typeface="08서울남산체 M" pitchFamily="18" charset="-127"/>
              </a:rPr>
              <a:t>24.5% </a:t>
            </a:r>
            <a:endParaRPr lang="ko-KR" altLang="en-US" sz="2000" b="1" dirty="0"/>
          </a:p>
        </p:txBody>
      </p:sp>
      <p:sp>
        <p:nvSpPr>
          <p:cNvPr id="15" name="직사각형 14"/>
          <p:cNvSpPr/>
          <p:nvPr/>
        </p:nvSpPr>
        <p:spPr>
          <a:xfrm>
            <a:off x="467544" y="5085184"/>
            <a:ext cx="1152128" cy="707886"/>
          </a:xfrm>
          <a:prstGeom prst="rect">
            <a:avLst/>
          </a:prstGeom>
        </p:spPr>
        <p:txBody>
          <a:bodyPr wrap="square">
            <a:spAutoFit/>
          </a:bodyPr>
          <a:lstStyle/>
          <a:p>
            <a:pPr algn="ctr"/>
            <a:r>
              <a:rPr lang="en-US" altLang="ko-KR" sz="2000" b="1" dirty="0">
                <a:latin typeface="08서울남산체 M" pitchFamily="18" charset="-127"/>
                <a:ea typeface="08서울남산체 M" pitchFamily="18" charset="-127"/>
              </a:rPr>
              <a:t>Industry 61.2</a:t>
            </a:r>
            <a:r>
              <a:rPr lang="en-US" altLang="ko-KR" sz="2000" b="1" dirty="0" smtClean="0">
                <a:latin typeface="08서울남산체 M" pitchFamily="18" charset="-127"/>
                <a:ea typeface="08서울남산체 M" pitchFamily="18" charset="-127"/>
              </a:rPr>
              <a:t>%</a:t>
            </a:r>
            <a:endParaRPr lang="ko-KR" altLang="en-US" sz="2000" b="1" dirty="0">
              <a:latin typeface="08서울남산체 M" pitchFamily="18" charset="-127"/>
              <a:ea typeface="08서울남산체 M" pitchFamily="18" charset="-127"/>
            </a:endParaRPr>
          </a:p>
        </p:txBody>
      </p:sp>
      <p:sp>
        <p:nvSpPr>
          <p:cNvPr id="16" name="직사각형 15"/>
          <p:cNvSpPr/>
          <p:nvPr/>
        </p:nvSpPr>
        <p:spPr>
          <a:xfrm>
            <a:off x="1751057" y="5229200"/>
            <a:ext cx="4815742" cy="646331"/>
          </a:xfrm>
          <a:prstGeom prst="rect">
            <a:avLst/>
          </a:prstGeom>
        </p:spPr>
        <p:txBody>
          <a:bodyPr wrap="none">
            <a:spAutoFit/>
          </a:bodyPr>
          <a:lstStyle/>
          <a:p>
            <a:pPr>
              <a:buFont typeface="Arial" pitchFamily="34" charset="0"/>
              <a:buChar char="•"/>
            </a:pPr>
            <a:r>
              <a:rPr lang="en-US" altLang="ko-KR" dirty="0" smtClean="0">
                <a:latin typeface="08서울남산체 M" pitchFamily="18" charset="-127"/>
                <a:ea typeface="08서울남산체 M" pitchFamily="18" charset="-127"/>
              </a:rPr>
              <a:t>  Elevation </a:t>
            </a:r>
            <a:r>
              <a:rPr lang="en-US" altLang="ko-KR" dirty="0">
                <a:latin typeface="08서울남산체 M" pitchFamily="18" charset="-127"/>
                <a:ea typeface="08서울남산체 M" pitchFamily="18" charset="-127"/>
              </a:rPr>
              <a:t>of energy efficiency through </a:t>
            </a:r>
            <a:endParaRPr lang="en-US" altLang="ko-KR" dirty="0" smtClean="0">
              <a:latin typeface="08서울남산체 M" pitchFamily="18" charset="-127"/>
              <a:ea typeface="08서울남산체 M" pitchFamily="18" charset="-127"/>
            </a:endParaRPr>
          </a:p>
          <a:p>
            <a:r>
              <a:rPr lang="en-US" altLang="ko-KR" dirty="0">
                <a:latin typeface="08서울남산체 M" pitchFamily="18" charset="-127"/>
                <a:ea typeface="08서울남산체 M" pitchFamily="18" charset="-127"/>
              </a:rPr>
              <a:t> </a:t>
            </a:r>
            <a:r>
              <a:rPr lang="en-US" altLang="ko-KR" dirty="0" smtClean="0">
                <a:latin typeface="08서울남산체 M" pitchFamily="18" charset="-127"/>
                <a:ea typeface="08서울남산체 M" pitchFamily="18" charset="-127"/>
              </a:rPr>
              <a:t>  the </a:t>
            </a:r>
            <a:r>
              <a:rPr lang="en-US" altLang="ko-KR" dirty="0">
                <a:latin typeface="08서울남산체 M" pitchFamily="18" charset="-127"/>
                <a:ea typeface="08서울남산체 M" pitchFamily="18" charset="-127"/>
              </a:rPr>
              <a:t>improvement of industrial process, etc.</a:t>
            </a:r>
            <a:endParaRPr lang="ko-KR" altLang="ko-KR" dirty="0">
              <a:latin typeface="08서울남산체 M" pitchFamily="18" charset="-127"/>
              <a:ea typeface="08서울남산체 M" pitchFamily="18" charset="-127"/>
            </a:endParaRPr>
          </a:p>
        </p:txBody>
      </p:sp>
      <p:sp>
        <p:nvSpPr>
          <p:cNvPr id="17" name="직사각형 16"/>
          <p:cNvSpPr/>
          <p:nvPr/>
        </p:nvSpPr>
        <p:spPr>
          <a:xfrm>
            <a:off x="6984776" y="2780928"/>
            <a:ext cx="1979712" cy="2862322"/>
          </a:xfrm>
          <a:prstGeom prst="rect">
            <a:avLst/>
          </a:prstGeom>
        </p:spPr>
        <p:txBody>
          <a:bodyPr wrap="square">
            <a:spAutoFit/>
          </a:bodyPr>
          <a:lstStyle/>
          <a:p>
            <a:pPr algn="ctr"/>
            <a:r>
              <a:rPr lang="en-US" altLang="ko-KR" dirty="0">
                <a:latin typeface="08서울남산체 M" pitchFamily="18" charset="-127"/>
                <a:ea typeface="08서울남산체 M" pitchFamily="18" charset="-127"/>
              </a:rPr>
              <a:t>Need of </a:t>
            </a:r>
            <a:r>
              <a:rPr lang="en-US" altLang="ko-KR" dirty="0" smtClean="0">
                <a:latin typeface="08서울남산체 M" pitchFamily="18" charset="-127"/>
                <a:ea typeface="08서울남산체 M" pitchFamily="18" charset="-127"/>
              </a:rPr>
              <a:t>maximizing </a:t>
            </a:r>
          </a:p>
          <a:p>
            <a:pPr algn="ctr"/>
            <a:r>
              <a:rPr lang="en-US" altLang="ko-KR" dirty="0" smtClean="0">
                <a:latin typeface="08서울남산체 M" pitchFamily="18" charset="-127"/>
                <a:ea typeface="08서울남산체 M" pitchFamily="18" charset="-127"/>
              </a:rPr>
              <a:t>the </a:t>
            </a:r>
            <a:r>
              <a:rPr lang="en-US" altLang="ko-KR" dirty="0">
                <a:latin typeface="08서울남산체 M" pitchFamily="18" charset="-127"/>
                <a:ea typeface="08서울남산체 M" pitchFamily="18" charset="-127"/>
              </a:rPr>
              <a:t>reduction </a:t>
            </a:r>
            <a:r>
              <a:rPr lang="en-US" altLang="ko-KR" dirty="0" smtClean="0">
                <a:latin typeface="08서울남산체 M" pitchFamily="18" charset="-127"/>
                <a:ea typeface="08서울남산체 M" pitchFamily="18" charset="-127"/>
              </a:rPr>
              <a:t>of </a:t>
            </a:r>
          </a:p>
          <a:p>
            <a:pPr algn="ctr"/>
            <a:r>
              <a:rPr lang="en-US" altLang="ko-KR" dirty="0" smtClean="0">
                <a:latin typeface="08서울남산체 M" pitchFamily="18" charset="-127"/>
                <a:ea typeface="08서울남산체 M" pitchFamily="18" charset="-127"/>
              </a:rPr>
              <a:t>discharge amount of </a:t>
            </a:r>
          </a:p>
          <a:p>
            <a:pPr algn="ctr"/>
            <a:r>
              <a:rPr lang="en-US" altLang="ko-KR" dirty="0" smtClean="0">
                <a:latin typeface="08서울남산체 M" pitchFamily="18" charset="-127"/>
                <a:ea typeface="08서울남산체 M" pitchFamily="18" charset="-127"/>
              </a:rPr>
              <a:t>greenhouse </a:t>
            </a:r>
            <a:r>
              <a:rPr lang="en-US" altLang="ko-KR" dirty="0">
                <a:latin typeface="08서울남산체 M" pitchFamily="18" charset="-127"/>
                <a:ea typeface="08서울남산체 M" pitchFamily="18" charset="-127"/>
              </a:rPr>
              <a:t>gases by </a:t>
            </a:r>
            <a:endParaRPr lang="en-US" altLang="ko-KR" dirty="0" smtClean="0">
              <a:latin typeface="08서울남산체 M" pitchFamily="18" charset="-127"/>
              <a:ea typeface="08서울남산체 M" pitchFamily="18" charset="-127"/>
            </a:endParaRPr>
          </a:p>
          <a:p>
            <a:pPr algn="ctr"/>
            <a:r>
              <a:rPr lang="en-US" altLang="ko-KR" dirty="0" smtClean="0">
                <a:latin typeface="08서울남산체 M" pitchFamily="18" charset="-127"/>
                <a:ea typeface="08서울남산체 M" pitchFamily="18" charset="-127"/>
              </a:rPr>
              <a:t>the </a:t>
            </a:r>
            <a:r>
              <a:rPr lang="en-US" altLang="ko-KR" dirty="0">
                <a:latin typeface="08서울남산체 M" pitchFamily="18" charset="-127"/>
                <a:ea typeface="08서울남산체 M" pitchFamily="18" charset="-127"/>
              </a:rPr>
              <a:t>intensive management </a:t>
            </a:r>
            <a:endParaRPr lang="en-US" altLang="ko-KR" dirty="0" smtClean="0">
              <a:latin typeface="08서울남산체 M" pitchFamily="18" charset="-127"/>
              <a:ea typeface="08서울남산체 M" pitchFamily="18" charset="-127"/>
            </a:endParaRPr>
          </a:p>
          <a:p>
            <a:pPr algn="ctr"/>
            <a:r>
              <a:rPr lang="en-US" altLang="ko-KR" dirty="0" smtClean="0">
                <a:latin typeface="08서울남산체 M" pitchFamily="18" charset="-127"/>
                <a:ea typeface="08서울남산체 M" pitchFamily="18" charset="-127"/>
              </a:rPr>
              <a:t>of </a:t>
            </a:r>
            <a:r>
              <a:rPr lang="en-US" altLang="ko-KR" dirty="0">
                <a:latin typeface="08서울남산체 M" pitchFamily="18" charset="-127"/>
                <a:ea typeface="08서울남산체 M" pitchFamily="18" charset="-127"/>
              </a:rPr>
              <a:t>building area</a:t>
            </a:r>
            <a:endParaRPr lang="ko-KR" altLang="ko-KR" dirty="0">
              <a:latin typeface="08서울남산체 M" pitchFamily="18" charset="-127"/>
              <a:ea typeface="08서울남산체 M" pitchFamily="18" charset="-127"/>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모서리가 둥근 직사각형 3"/>
          <p:cNvSpPr/>
          <p:nvPr/>
        </p:nvSpPr>
        <p:spPr>
          <a:xfrm>
            <a:off x="251520" y="332656"/>
            <a:ext cx="8640960" cy="792088"/>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a:spLocks noGrp="1"/>
          </p:cNvSpPr>
          <p:nvPr>
            <p:ph type="title" idx="4294967295"/>
          </p:nvPr>
        </p:nvSpPr>
        <p:spPr>
          <a:xfrm>
            <a:off x="467544" y="357411"/>
            <a:ext cx="8555037" cy="695325"/>
          </a:xfrm>
        </p:spPr>
        <p:txBody>
          <a:bodyPr>
            <a:noAutofit/>
          </a:bodyPr>
          <a:lstStyle/>
          <a:p>
            <a:pPr algn="l"/>
            <a:r>
              <a:rPr lang="en-US" altLang="ko-KR" sz="2200" dirty="0" smtClean="0">
                <a:latin typeface="08서울남산체 M" pitchFamily="18" charset="-127"/>
                <a:ea typeface="08서울남산체 M" pitchFamily="18" charset="-127"/>
              </a:rPr>
              <a:t>Advanced countries’ quick actions by defining the reduction target of greenhouse gases</a:t>
            </a:r>
            <a:endParaRPr lang="ko-KR" altLang="ko-KR" sz="2200" dirty="0">
              <a:latin typeface="08서울남산체 M" pitchFamily="18" charset="-127"/>
              <a:ea typeface="08서울남산체 M" pitchFamily="18" charset="-127"/>
            </a:endParaRPr>
          </a:p>
        </p:txBody>
      </p:sp>
      <p:sp>
        <p:nvSpPr>
          <p:cNvPr id="12" name="내용 개체 틀 2"/>
          <p:cNvSpPr txBox="1">
            <a:spLocks/>
          </p:cNvSpPr>
          <p:nvPr/>
        </p:nvSpPr>
        <p:spPr>
          <a:xfrm>
            <a:off x="457200" y="1340768"/>
            <a:ext cx="8229600" cy="1512168"/>
          </a:xfrm>
          <a:prstGeom prst="rect">
            <a:avLst/>
          </a:prstGeom>
        </p:spPr>
        <p:txBody>
          <a:bodyPr>
            <a:normAutofit/>
          </a:bodyPr>
          <a:lstStyle/>
          <a:p>
            <a:pPr>
              <a:buFont typeface="Arial" pitchFamily="34" charset="0"/>
              <a:buChar char="•"/>
            </a:pPr>
            <a:r>
              <a:rPr lang="en-US" altLang="ko-KR" dirty="0" smtClean="0">
                <a:latin typeface="08서울남산체 M" pitchFamily="18" charset="-127"/>
                <a:ea typeface="08서울남산체 M" pitchFamily="18" charset="-127"/>
              </a:rPr>
              <a:t>  Announcing </a:t>
            </a:r>
            <a:r>
              <a:rPr lang="en-US" altLang="ko-KR" dirty="0">
                <a:latin typeface="08서울남산체 M" pitchFamily="18" charset="-127"/>
                <a:ea typeface="08서울남산체 M" pitchFamily="18" charset="-127"/>
              </a:rPr>
              <a:t>the EPBD(Energy Performance of Building Directive), </a:t>
            </a:r>
            <a:endParaRPr lang="en-US" altLang="ko-KR" dirty="0" smtClean="0">
              <a:latin typeface="08서울남산체 M" pitchFamily="18" charset="-127"/>
              <a:ea typeface="08서울남산체 M" pitchFamily="18" charset="-127"/>
            </a:endParaRPr>
          </a:p>
          <a:p>
            <a:r>
              <a:rPr lang="en-US" altLang="ko-KR" dirty="0">
                <a:latin typeface="08서울남산체 M" pitchFamily="18" charset="-127"/>
                <a:ea typeface="08서울남산체 M" pitchFamily="18" charset="-127"/>
              </a:rPr>
              <a:t> </a:t>
            </a:r>
            <a:r>
              <a:rPr lang="en-US" altLang="ko-KR" dirty="0" smtClean="0">
                <a:latin typeface="08서울남산체 M" pitchFamily="18" charset="-127"/>
                <a:ea typeface="08서울남산체 M" pitchFamily="18" charset="-127"/>
              </a:rPr>
              <a:t> </a:t>
            </a:r>
            <a:r>
              <a:rPr lang="en-US" altLang="ko-KR" sz="800" dirty="0" smtClean="0">
                <a:latin typeface="08서울남산체 M" pitchFamily="18" charset="-127"/>
                <a:ea typeface="08서울남산체 M" pitchFamily="18" charset="-127"/>
              </a:rPr>
              <a:t> </a:t>
            </a:r>
          </a:p>
          <a:p>
            <a:r>
              <a:rPr lang="en-US" altLang="ko-KR" dirty="0">
                <a:latin typeface="08서울남산체 M" pitchFamily="18" charset="-127"/>
                <a:ea typeface="08서울남산체 M" pitchFamily="18" charset="-127"/>
              </a:rPr>
              <a:t> </a:t>
            </a:r>
            <a:r>
              <a:rPr lang="en-US" altLang="ko-KR" dirty="0" smtClean="0">
                <a:latin typeface="08서울남산체 M" pitchFamily="18" charset="-127"/>
                <a:ea typeface="08서울남산체 M" pitchFamily="18" charset="-127"/>
              </a:rPr>
              <a:t>  EU </a:t>
            </a:r>
            <a:r>
              <a:rPr lang="en-US" altLang="ko-KR" dirty="0">
                <a:latin typeface="08서울남산체 M" pitchFamily="18" charset="-127"/>
                <a:ea typeface="08서울남산체 M" pitchFamily="18" charset="-127"/>
              </a:rPr>
              <a:t>set the target of zero energy of all buildings by 2020(2010)</a:t>
            </a:r>
            <a:endParaRPr lang="ko-KR" altLang="ko-KR" dirty="0">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pitchFamily="34" charset="0"/>
              <a:buChar char="•"/>
              <a:tabLst/>
              <a:defRPr/>
            </a:pPr>
            <a:endParaRPr kumimoji="0" lang="ko-KR" altLang="ko-KR" sz="1800" b="0" i="0" u="none" strike="noStrike" kern="1200" cap="none" spc="0" normalizeH="0" baseline="0" noProof="0" dirty="0" smtClean="0">
              <a:ln>
                <a:noFill/>
              </a:ln>
              <a:solidFill>
                <a:schemeClr val="tx2"/>
              </a:solidFill>
              <a:effectLst/>
              <a:uLnTx/>
              <a:uFillTx/>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0"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모서리가 둥근 직사각형 7"/>
          <p:cNvSpPr/>
          <p:nvPr/>
        </p:nvSpPr>
        <p:spPr>
          <a:xfrm>
            <a:off x="251520" y="332656"/>
            <a:ext cx="8136904" cy="792088"/>
          </a:xfrm>
          <a:prstGeom prst="round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a:spLocks noGrp="1"/>
          </p:cNvSpPr>
          <p:nvPr>
            <p:ph type="title" idx="4294967295"/>
          </p:nvPr>
        </p:nvSpPr>
        <p:spPr>
          <a:xfrm>
            <a:off x="467544" y="357411"/>
            <a:ext cx="8555037" cy="695325"/>
          </a:xfrm>
        </p:spPr>
        <p:txBody>
          <a:bodyPr>
            <a:noAutofit/>
          </a:bodyPr>
          <a:lstStyle/>
          <a:p>
            <a:pPr algn="l"/>
            <a:r>
              <a:rPr lang="en-US" altLang="ko-KR" sz="2400" dirty="0" smtClean="0">
                <a:latin typeface="08서울남산체 M" pitchFamily="18" charset="-127"/>
                <a:ea typeface="08서울남산체 M" pitchFamily="18" charset="-127"/>
              </a:rPr>
              <a:t>Korea is promoting various measures in the area of building under the vision of Green Growth</a:t>
            </a:r>
            <a:endParaRPr lang="ko-KR" altLang="ko-KR" sz="2400" dirty="0">
              <a:latin typeface="08서울남산체 M" pitchFamily="18" charset="-127"/>
              <a:ea typeface="08서울남산체 M" pitchFamily="18" charset="-127"/>
            </a:endParaRPr>
          </a:p>
        </p:txBody>
      </p:sp>
      <p:sp>
        <p:nvSpPr>
          <p:cNvPr id="12" name="내용 개체 틀 2"/>
          <p:cNvSpPr txBox="1">
            <a:spLocks/>
          </p:cNvSpPr>
          <p:nvPr/>
        </p:nvSpPr>
        <p:spPr>
          <a:xfrm>
            <a:off x="899592" y="1628800"/>
            <a:ext cx="7139136" cy="864096"/>
          </a:xfrm>
          <a:prstGeom prst="rect">
            <a:avLst/>
          </a:prstGeom>
        </p:spPr>
        <p:txBody>
          <a:bodyPr>
            <a:normAutofit/>
          </a:bodyPr>
          <a:lstStyle/>
          <a:p>
            <a:r>
              <a:rPr lang="en-US" altLang="ko-KR" b="1" dirty="0" smtClean="0">
                <a:latin typeface="08서울남산체 M" pitchFamily="18" charset="-127"/>
                <a:ea typeface="08서울남산체 M" pitchFamily="18" charset="-127"/>
              </a:rPr>
              <a:t>   Activation </a:t>
            </a:r>
            <a:r>
              <a:rPr lang="en-US" altLang="ko-KR" b="1" dirty="0">
                <a:latin typeface="08서울남산체 M" pitchFamily="18" charset="-127"/>
                <a:ea typeface="08서울남산체 M" pitchFamily="18" charset="-127"/>
              </a:rPr>
              <a:t>Measures of green building after the 6</a:t>
            </a:r>
            <a:r>
              <a:rPr lang="en-US" altLang="ko-KR" b="1" baseline="30000" dirty="0">
                <a:latin typeface="08서울남산체 M" pitchFamily="18" charset="-127"/>
                <a:ea typeface="08서울남산체 M" pitchFamily="18" charset="-127"/>
              </a:rPr>
              <a:t>th</a:t>
            </a:r>
            <a:r>
              <a:rPr lang="en-US" altLang="ko-KR" b="1" dirty="0">
                <a:latin typeface="08서울남산체 M" pitchFamily="18" charset="-127"/>
                <a:ea typeface="08서울남산체 M" pitchFamily="18" charset="-127"/>
              </a:rPr>
              <a:t> Meeting of the </a:t>
            </a:r>
            <a:r>
              <a:rPr lang="en-US" altLang="ko-KR" b="1" dirty="0" smtClean="0">
                <a:latin typeface="08서울남산체 M" pitchFamily="18" charset="-127"/>
                <a:ea typeface="08서울남산체 M" pitchFamily="18" charset="-127"/>
              </a:rPr>
              <a:t>      </a:t>
            </a:r>
          </a:p>
          <a:p>
            <a:r>
              <a:rPr lang="en-US" altLang="ko-KR" b="1" dirty="0" smtClean="0">
                <a:latin typeface="08서울남산체 M" pitchFamily="18" charset="-127"/>
                <a:ea typeface="08서울남산체 M" pitchFamily="18" charset="-127"/>
              </a:rPr>
              <a:t>   PCGG(Presidential </a:t>
            </a:r>
            <a:r>
              <a:rPr lang="en-US" altLang="ko-KR" b="1" dirty="0">
                <a:latin typeface="08서울남산체 M" pitchFamily="18" charset="-127"/>
                <a:ea typeface="08서울남산체 M" pitchFamily="18" charset="-127"/>
              </a:rPr>
              <a:t>Committee on Green Growth) in 2009</a:t>
            </a:r>
            <a:endParaRPr lang="ko-KR" altLang="ko-KR" b="1" dirty="0">
              <a:latin typeface="08서울남산체 M" pitchFamily="18" charset="-127"/>
              <a:ea typeface="08서울남산체 M" pitchFamily="18" charset="-127"/>
            </a:endParaRPr>
          </a:p>
          <a:p>
            <a:pPr>
              <a:buFont typeface="Arial" pitchFamily="34" charset="0"/>
              <a:buChar char="•"/>
            </a:pPr>
            <a:endParaRPr kumimoji="0" lang="ko-KR" altLang="ko-KR" sz="1800" b="1" i="0" u="none" strike="noStrike" kern="1200" cap="none" spc="0" normalizeH="0" baseline="0" noProof="0" dirty="0" smtClean="0">
              <a:ln>
                <a:noFill/>
              </a:ln>
              <a:solidFill>
                <a:schemeClr val="tx2"/>
              </a:solidFill>
              <a:effectLst/>
              <a:uLnTx/>
              <a:uFillTx/>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
        <p:nvSpPr>
          <p:cNvPr id="4" name="직사각형 3"/>
          <p:cNvSpPr/>
          <p:nvPr/>
        </p:nvSpPr>
        <p:spPr>
          <a:xfrm>
            <a:off x="1225724" y="2852936"/>
            <a:ext cx="1728192" cy="1200329"/>
          </a:xfrm>
          <a:prstGeom prst="rect">
            <a:avLst/>
          </a:prstGeom>
        </p:spPr>
        <p:txBody>
          <a:bodyPr wrap="square">
            <a:spAutoFit/>
          </a:bodyPr>
          <a:lstStyle/>
          <a:p>
            <a:pPr algn="ctr"/>
            <a:r>
              <a:rPr lang="en-US" altLang="ko-KR" b="1" dirty="0">
                <a:latin typeface="08서울남산체 M" pitchFamily="18" charset="-127"/>
                <a:ea typeface="08서울남산체 M" pitchFamily="18" charset="-127"/>
              </a:rPr>
              <a:t>Intensification of energy standard on new buildings</a:t>
            </a:r>
            <a:endParaRPr lang="ko-KR" altLang="ko-KR" b="1" dirty="0">
              <a:latin typeface="08서울남산체 M" pitchFamily="18" charset="-127"/>
              <a:ea typeface="08서울남산체 M" pitchFamily="18" charset="-127"/>
            </a:endParaRPr>
          </a:p>
        </p:txBody>
      </p:sp>
      <p:sp>
        <p:nvSpPr>
          <p:cNvPr id="5" name="직사각형 4"/>
          <p:cNvSpPr/>
          <p:nvPr/>
        </p:nvSpPr>
        <p:spPr>
          <a:xfrm>
            <a:off x="3712096" y="2718445"/>
            <a:ext cx="1584176" cy="1477328"/>
          </a:xfrm>
          <a:prstGeom prst="rect">
            <a:avLst/>
          </a:prstGeom>
        </p:spPr>
        <p:txBody>
          <a:bodyPr wrap="square">
            <a:spAutoFit/>
          </a:bodyPr>
          <a:lstStyle/>
          <a:p>
            <a:pPr algn="ctr"/>
            <a:r>
              <a:rPr lang="en-US" altLang="ko-KR" b="1" dirty="0" smtClean="0">
                <a:latin typeface="08서울남산체 M" pitchFamily="18" charset="-127"/>
                <a:ea typeface="08서울남산체 M" pitchFamily="18" charset="-127"/>
              </a:rPr>
              <a:t>Improvement of energy efficiency of existing buildings</a:t>
            </a:r>
            <a:endParaRPr lang="ko-KR" altLang="ko-KR" b="1" dirty="0">
              <a:latin typeface="08서울남산체 M" pitchFamily="18" charset="-127"/>
              <a:ea typeface="08서울남산체 M" pitchFamily="18" charset="-127"/>
            </a:endParaRPr>
          </a:p>
        </p:txBody>
      </p:sp>
      <p:sp>
        <p:nvSpPr>
          <p:cNvPr id="6" name="직사각형 5"/>
          <p:cNvSpPr/>
          <p:nvPr/>
        </p:nvSpPr>
        <p:spPr>
          <a:xfrm>
            <a:off x="6039941" y="2748161"/>
            <a:ext cx="1925960" cy="1477328"/>
          </a:xfrm>
          <a:prstGeom prst="rect">
            <a:avLst/>
          </a:prstGeom>
        </p:spPr>
        <p:txBody>
          <a:bodyPr wrap="square">
            <a:spAutoFit/>
          </a:bodyPr>
          <a:lstStyle/>
          <a:p>
            <a:pPr algn="ctr"/>
            <a:r>
              <a:rPr lang="en-US" altLang="ko-KR" b="1" dirty="0">
                <a:latin typeface="08서울남산체 M" pitchFamily="18" charset="-127"/>
                <a:ea typeface="08서울남산체 M" pitchFamily="18" charset="-127"/>
              </a:rPr>
              <a:t>Implementation of the technology development of green building</a:t>
            </a:r>
            <a:endParaRPr lang="ko-KR" altLang="ko-KR" b="1" dirty="0">
              <a:latin typeface="08서울남산체 M" pitchFamily="18" charset="-127"/>
              <a:ea typeface="08서울남산체 M" pitchFamily="18" charset="-127"/>
            </a:endParaRPr>
          </a:p>
        </p:txBody>
      </p:sp>
      <p:sp>
        <p:nvSpPr>
          <p:cNvPr id="7" name="내용 개체 틀 2"/>
          <p:cNvSpPr txBox="1">
            <a:spLocks/>
          </p:cNvSpPr>
          <p:nvPr/>
        </p:nvSpPr>
        <p:spPr>
          <a:xfrm>
            <a:off x="1403648" y="5157192"/>
            <a:ext cx="5976664" cy="864096"/>
          </a:xfrm>
          <a:prstGeom prst="rect">
            <a:avLst/>
          </a:prstGeom>
        </p:spPr>
        <p:txBody>
          <a:bodyPr>
            <a:normAutofit/>
          </a:bodyPr>
          <a:lstStyle/>
          <a:p>
            <a:pPr algn="ctr"/>
            <a:r>
              <a:rPr lang="en-US" altLang="ko-KR" b="1" dirty="0">
                <a:latin typeface="08서울남산체 M" pitchFamily="18" charset="-127"/>
                <a:ea typeface="08서울남산체 M" pitchFamily="18" charset="-127"/>
              </a:rPr>
              <a:t>Checking the current result and implementing </a:t>
            </a:r>
            <a:endParaRPr lang="en-US" altLang="ko-KR" b="1" dirty="0" smtClean="0">
              <a:latin typeface="08서울남산체 M" pitchFamily="18" charset="-127"/>
              <a:ea typeface="08서울남산체 M" pitchFamily="18" charset="-127"/>
            </a:endParaRPr>
          </a:p>
          <a:p>
            <a:pPr algn="ctr"/>
            <a:r>
              <a:rPr lang="en-US" altLang="ko-KR" b="1" dirty="0" smtClean="0">
                <a:latin typeface="08서울남산체 M" pitchFamily="18" charset="-127"/>
                <a:ea typeface="08서울남산체 M" pitchFamily="18" charset="-127"/>
              </a:rPr>
              <a:t>various </a:t>
            </a:r>
            <a:r>
              <a:rPr lang="en-US" altLang="ko-KR" b="1" dirty="0">
                <a:latin typeface="08서울남산체 M" pitchFamily="18" charset="-127"/>
                <a:ea typeface="08서울남산체 M" pitchFamily="18" charset="-127"/>
              </a:rPr>
              <a:t>active policies for the future</a:t>
            </a:r>
            <a:endParaRPr lang="ko-KR" altLang="ko-KR" b="1" dirty="0">
              <a:latin typeface="08서울남산체 M" pitchFamily="18" charset="-127"/>
              <a:ea typeface="08서울남산체 M" pitchFamily="18" charset="-127"/>
            </a:endParaRPr>
          </a:p>
          <a:p>
            <a:pPr>
              <a:buFont typeface="Arial" pitchFamily="34" charset="0"/>
              <a:buChar char="•"/>
            </a:pPr>
            <a:endParaRPr kumimoji="0" lang="ko-KR" altLang="ko-KR" sz="1800" b="1" i="0" u="none" strike="noStrike" kern="1200" cap="none" spc="0" normalizeH="0" baseline="0" noProof="0" dirty="0" smtClean="0">
              <a:ln>
                <a:noFill/>
              </a:ln>
              <a:solidFill>
                <a:schemeClr val="tx2"/>
              </a:solidFill>
              <a:effectLst/>
              <a:uLnTx/>
              <a:uFillTx/>
              <a:latin typeface="08서울남산체 M" pitchFamily="18" charset="-127"/>
              <a:ea typeface="08서울남산체 M" pitchFamily="18" charset="-127"/>
            </a:endParaRPr>
          </a:p>
          <a:p>
            <a:pPr marL="342900" marR="0" lvl="0" indent="-342900" algn="l" defTabSz="914400" rtl="0" eaLnBrk="1" fontAlgn="auto" latinLnBrk="1" hangingPunct="1">
              <a:lnSpc>
                <a:spcPct val="100000"/>
              </a:lnSpc>
              <a:spcBef>
                <a:spcPct val="20000"/>
              </a:spcBef>
              <a:spcAft>
                <a:spcPts val="0"/>
              </a:spcAft>
              <a:buClrTx/>
              <a:buSzTx/>
              <a:buFont typeface="Arial"/>
              <a:buChar char="•"/>
              <a:tabLst/>
              <a:defRPr/>
            </a:pPr>
            <a:endParaRPr kumimoji="0" lang="ko-KR" altLang="en-US" sz="1800" b="1" i="0" u="none" strike="noStrike" kern="1200" cap="none" spc="0" normalizeH="0" baseline="0" noProof="0" dirty="0">
              <a:ln>
                <a:noFill/>
              </a:ln>
              <a:solidFill>
                <a:schemeClr val="tx2"/>
              </a:solidFill>
              <a:effectLst/>
              <a:uLnTx/>
              <a:uFillTx/>
              <a:latin typeface="08서울남산체 M" pitchFamily="18" charset="-127"/>
              <a:ea typeface="08서울남산체 M" pitchFamily="18" charset="-127"/>
            </a:endParaRPr>
          </a:p>
        </p:txBody>
      </p:sp>
      <p:sp>
        <p:nvSpPr>
          <p:cNvPr id="9" name="모서리가 둥근 직사각형 8"/>
          <p:cNvSpPr/>
          <p:nvPr/>
        </p:nvSpPr>
        <p:spPr>
          <a:xfrm>
            <a:off x="1043608" y="1412776"/>
            <a:ext cx="7056784" cy="1008112"/>
          </a:xfrm>
          <a:prstGeom prst="roundRect">
            <a:avLst/>
          </a:prstGeom>
          <a:noFill/>
          <a:ln w="50800" cmpd="sng">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모서리가 둥근 직사각형 9"/>
          <p:cNvSpPr/>
          <p:nvPr/>
        </p:nvSpPr>
        <p:spPr>
          <a:xfrm>
            <a:off x="1163241" y="2761878"/>
            <a:ext cx="1872208" cy="1440160"/>
          </a:xfrm>
          <a:prstGeom prst="roundRect">
            <a:avLst/>
          </a:prstGeom>
          <a:noFill/>
          <a:ln w="50800" cmpd="sng">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모서리가 둥근 직사각형 10"/>
          <p:cNvSpPr/>
          <p:nvPr/>
        </p:nvSpPr>
        <p:spPr>
          <a:xfrm>
            <a:off x="3568080" y="2761878"/>
            <a:ext cx="1872208" cy="1440160"/>
          </a:xfrm>
          <a:prstGeom prst="roundRect">
            <a:avLst/>
          </a:prstGeom>
          <a:noFill/>
          <a:ln w="50800" cmpd="sng">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모서리가 둥근 직사각형 12"/>
          <p:cNvSpPr/>
          <p:nvPr/>
        </p:nvSpPr>
        <p:spPr>
          <a:xfrm>
            <a:off x="6050260" y="2761878"/>
            <a:ext cx="1872208" cy="1440160"/>
          </a:xfrm>
          <a:prstGeom prst="roundRect">
            <a:avLst/>
          </a:prstGeom>
          <a:noFill/>
          <a:ln w="50800" cmpd="sng">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모서리가 둥근 직사각형 13"/>
          <p:cNvSpPr/>
          <p:nvPr/>
        </p:nvSpPr>
        <p:spPr>
          <a:xfrm>
            <a:off x="1187624" y="5013176"/>
            <a:ext cx="6912768" cy="1008112"/>
          </a:xfrm>
          <a:prstGeom prst="roundRect">
            <a:avLst/>
          </a:prstGeom>
          <a:noFill/>
          <a:ln w="50800" cmpd="sng">
            <a:solidFill>
              <a:srgbClr val="25494B"/>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아래쪽 화살표 14"/>
          <p:cNvSpPr/>
          <p:nvPr/>
        </p:nvSpPr>
        <p:spPr>
          <a:xfrm>
            <a:off x="3563888" y="4437112"/>
            <a:ext cx="1800200" cy="432048"/>
          </a:xfrm>
          <a:prstGeom prst="downArrow">
            <a:avLst/>
          </a:prstGeom>
          <a:solidFill>
            <a:schemeClr val="accent6"/>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고구려 벽화">
  <a:themeElements>
    <a:clrScheme name="고구려 벽화">
      <a:dk1>
        <a:sysClr val="windowText" lastClr="000000"/>
      </a:dk1>
      <a:lt1>
        <a:sysClr val="window" lastClr="FFFFFF"/>
      </a:lt1>
      <a:dk2>
        <a:srgbClr val="433021"/>
      </a:dk2>
      <a:lt2>
        <a:srgbClr val="E8D8CA"/>
      </a:lt2>
      <a:accent1>
        <a:srgbClr val="E49458"/>
      </a:accent1>
      <a:accent2>
        <a:srgbClr val="74AD8D"/>
      </a:accent2>
      <a:accent3>
        <a:srgbClr val="D4AC30"/>
      </a:accent3>
      <a:accent4>
        <a:srgbClr val="7BA5BE"/>
      </a:accent4>
      <a:accent5>
        <a:srgbClr val="E4A098"/>
      </a:accent5>
      <a:accent6>
        <a:srgbClr val="70B4B7"/>
      </a:accent6>
      <a:hlink>
        <a:srgbClr val="008685"/>
      </a:hlink>
      <a:folHlink>
        <a:srgbClr val="EA5A23"/>
      </a:folHlink>
    </a:clrScheme>
    <a:fontScheme name="고구려 벽화">
      <a:majorFont>
        <a:latin typeface="Georgia"/>
        <a:ea typeface=""/>
        <a:cs typeface=""/>
        <a:font script="Cyrl" typeface="Times New Roman"/>
        <a:font script="Grek" typeface="Times New Roman"/>
        <a:font script="Jpan" typeface="ＭＳ Ｐゴシック"/>
        <a:font script="Hang" typeface="HY견명조"/>
        <a:font script="Hans" typeface="宋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eorgia"/>
        <a:ea typeface=""/>
        <a:cs typeface=""/>
        <a:font script="Cyrl" typeface="Times New Roman"/>
        <a:font script="Grek" typeface="Times New Roman"/>
        <a:font script="Jpan" typeface="ＭＳ Ｐゴシック"/>
        <a:font script="Hang" typeface="HY견명조"/>
        <a:font script="Hans" typeface="宋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고구려 벽화">
      <a:fillStyleLst>
        <a:solidFill>
          <a:schemeClr val="phClr">
            <a:tint val="100000"/>
            <a:shade val="100000"/>
            <a:hueMod val="100000"/>
            <a:satMod val="100000"/>
          </a:schemeClr>
        </a:solidFill>
        <a:gradFill rotWithShape="1">
          <a:gsLst>
            <a:gs pos="18000">
              <a:schemeClr val="phClr">
                <a:tint val="20000"/>
                <a:shade val="100000"/>
                <a:hueMod val="100000"/>
                <a:satMod val="100000"/>
              </a:schemeClr>
            </a:gs>
            <a:gs pos="87000">
              <a:schemeClr val="phClr">
                <a:tint val="100000"/>
                <a:shade val="100000"/>
                <a:hueMod val="100000"/>
                <a:satMod val="100000"/>
              </a:schemeClr>
            </a:gs>
          </a:gsLst>
          <a:lin ang="2700000" scaled="1"/>
        </a:gradFill>
        <a:gradFill rotWithShape="1">
          <a:gsLst>
            <a:gs pos="0">
              <a:schemeClr val="phClr">
                <a:tint val="95000"/>
                <a:shade val="100000"/>
                <a:hueMod val="100000"/>
                <a:satMod val="100000"/>
              </a:schemeClr>
            </a:gs>
            <a:gs pos="100000">
              <a:schemeClr val="phClr">
                <a:tint val="100000"/>
                <a:shade val="95000"/>
                <a:hueMod val="100000"/>
                <a:satMod val="100000"/>
              </a:schemeClr>
            </a:gs>
          </a:gsLst>
          <a:lin ang="0" scaled="1"/>
        </a:gradFill>
      </a:fillStyleLst>
      <a:lnStyleLst>
        <a:ln w="6350" cap="flat" cmpd="sng" algn="ctr">
          <a:solidFill>
            <a:schemeClr val="phClr"/>
          </a:solidFill>
          <a:prstDash val="solid"/>
        </a:ln>
        <a:ln w="15875" cap="flat" cmpd="sng" algn="ctr">
          <a:solidFill>
            <a:schemeClr val="phClr"/>
          </a:solidFill>
          <a:prstDash val="solid"/>
        </a:ln>
        <a:ln w="28575" cap="flat" cmpd="sng" algn="ctr">
          <a:solidFill>
            <a:schemeClr val="phClr"/>
          </a:solidFill>
          <a:prstDash val="solid"/>
        </a:ln>
      </a:lnStyleLst>
      <a:effectStyleLst>
        <a:effectStyle>
          <a:effectLst>
            <a:outerShdw dir="5400000" algn="tl">
              <a:srgbClr val="EBE9ED">
                <a:alpha val="0"/>
              </a:srgbClr>
            </a:outerShdw>
          </a:effectLst>
        </a:effectStyle>
        <a:effectStyle>
          <a:effectLst>
            <a:outerShdw blurRad="12700" dir="5400000" algn="tl">
              <a:srgbClr val="EBE9ED">
                <a:alpha val="27450"/>
              </a:srgbClr>
            </a:outerShdw>
          </a:effectLst>
          <a:scene3d>
            <a:camera prst="orthographicFront" fov="0">
              <a:rot lat="0" lon="0" rev="0"/>
            </a:camera>
            <a:lightRig rig="soft" dir="t">
              <a:rot lat="0" lon="0" rev="19200000"/>
            </a:lightRig>
          </a:scene3d>
          <a:sp3d prstMaterial="matte">
            <a:bevelT h="88900"/>
            <a:contourClr>
              <a:schemeClr val="phClr">
                <a:tint val="100000"/>
                <a:shade val="100000"/>
                <a:hueMod val="100000"/>
                <a:satMod val="100000"/>
              </a:schemeClr>
            </a:contourClr>
          </a:sp3d>
        </a:effectStyle>
        <a:effectStyle>
          <a:effectLst>
            <a:outerShdw blurRad="101600" dist="76200" dir="2700000" algn="bl">
              <a:srgbClr val="000000">
                <a:alpha val="30588"/>
              </a:srgbClr>
            </a:outerShdw>
          </a:effectLst>
          <a:scene3d>
            <a:camera prst="orthographicFront" fov="0">
              <a:rot lat="0" lon="0" rev="0"/>
            </a:camera>
            <a:lightRig rig="chilly" dir="t">
              <a:rot lat="0" lon="0" rev="4200000"/>
            </a:lightRig>
          </a:scene3d>
          <a:sp3d contourW="25400" prstMaterial="matte">
            <a:bevelT h="88900"/>
            <a:contourClr>
              <a:srgbClr val="FFFFFF">
                <a:alpha val="0"/>
              </a:srgbClr>
            </a:contourClr>
          </a:sp3d>
        </a:effectStyle>
      </a:effectStyleLst>
      <a:bgFillStyleLst>
        <a:solidFill>
          <a:schemeClr val="phClr">
            <a:tint val="100000"/>
            <a:shade val="100000"/>
            <a:hueMod val="100000"/>
            <a:satMod val="100000"/>
          </a:schemeClr>
        </a:solidFill>
        <a:gradFill rotWithShape="1">
          <a:gsLst>
            <a:gs pos="0">
              <a:schemeClr val="phClr">
                <a:tint val="95000"/>
                <a:shade val="100000"/>
                <a:hueMod val="100000"/>
                <a:satMod val="100000"/>
              </a:schemeClr>
            </a:gs>
            <a:gs pos="60000">
              <a:schemeClr val="phClr">
                <a:tint val="100000"/>
                <a:shade val="55000"/>
                <a:hueMod val="100000"/>
                <a:satMod val="100000"/>
              </a:schemeClr>
            </a:gs>
          </a:gsLst>
          <a:path path="circle">
            <a:fillToRect l="50000" t="90000" r="50000" b="10000"/>
          </a:path>
        </a:gradFill>
        <a:blipFill>
          <a:blip xmlns:r="http://schemas.openxmlformats.org/officeDocument/2006/relationships" r:embed="rId1">
            <a:duotone>
              <a:schemeClr val="phClr">
                <a:tint val="100000"/>
                <a:shade val="70000"/>
                <a:hueMod val="100000"/>
                <a:satMod val="100000"/>
              </a:schemeClr>
              <a:schemeClr val="phClr">
                <a:tint val="30000"/>
                <a:shade val="100000"/>
                <a:hueMod val="100000"/>
                <a:satMod val="10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Wrapper</Template>
  <TotalTime>855</TotalTime>
  <Words>1987</Words>
  <Application>Microsoft Office PowerPoint</Application>
  <PresentationFormat>화면 슬라이드 쇼(4:3)</PresentationFormat>
  <Paragraphs>219</Paragraphs>
  <Slides>22</Slides>
  <Notes>0</Notes>
  <HiddenSlides>0</HiddenSlides>
  <MMClips>0</MMClips>
  <ScaleCrop>false</ScaleCrop>
  <HeadingPairs>
    <vt:vector size="4" baseType="variant">
      <vt:variant>
        <vt:lpstr>테마</vt:lpstr>
      </vt:variant>
      <vt:variant>
        <vt:i4>1</vt:i4>
      </vt:variant>
      <vt:variant>
        <vt:lpstr>슬라이드 제목</vt:lpstr>
      </vt:variant>
      <vt:variant>
        <vt:i4>22</vt:i4>
      </vt:variant>
    </vt:vector>
  </HeadingPairs>
  <TitlesOfParts>
    <vt:vector size="23" baseType="lpstr">
      <vt:lpstr>고구려 벽화</vt:lpstr>
      <vt:lpstr>                 ARCASIA Report For Green Architecture  Committee  The 32nd ARCASIA Council Meeting  August 15~20, 2011  Da Nang, Vietnam     “Architects leading the Culture of Green Architecture” Korea Institute of Registered Architects (KIRA)                  </vt:lpstr>
      <vt:lpstr>슬라이드 2</vt:lpstr>
      <vt:lpstr>슬라이드 3</vt:lpstr>
      <vt:lpstr>슬라이드 4</vt:lpstr>
      <vt:lpstr>Increase of anomaly climate /meteorological disasters due to the global warming</vt:lpstr>
      <vt:lpstr>Overview of domestic discharge of greenhouse gases</vt:lpstr>
      <vt:lpstr>The area of building plays the core role of reducing the discharge amount of domestic greenhouse gases</vt:lpstr>
      <vt:lpstr>Advanced countries’ quick actions by defining the reduction target of greenhouse gases</vt:lpstr>
      <vt:lpstr>Korea is promoting various measures in the area of building under the vision of Green Growth</vt:lpstr>
      <vt:lpstr>슬라이드 10</vt:lpstr>
      <vt:lpstr>슬라이드 11</vt:lpstr>
      <vt:lpstr>슬라이드 12</vt:lpstr>
      <vt:lpstr>슬라이드 13</vt:lpstr>
      <vt:lpstr>슬라이드 14</vt:lpstr>
      <vt:lpstr>슬라이드 15</vt:lpstr>
      <vt:lpstr>슬라이드 16</vt:lpstr>
      <vt:lpstr>슬라이드 17</vt:lpstr>
      <vt:lpstr>슬라이드 18</vt:lpstr>
      <vt:lpstr>슬라이드 19</vt:lpstr>
      <vt:lpstr>슬라이드 20</vt:lpstr>
      <vt:lpstr>슬라이드 21</vt:lpstr>
      <vt:lpstr>슬라이드 22</vt:lpstr>
    </vt:vector>
  </TitlesOfParts>
  <Company>세가건축사사무소</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진희정</dc:creator>
  <cp:lastModifiedBy>Chun Sungho</cp:lastModifiedBy>
  <cp:revision>80</cp:revision>
  <dcterms:created xsi:type="dcterms:W3CDTF">2011-08-10T00:41:25Z</dcterms:created>
  <dcterms:modified xsi:type="dcterms:W3CDTF">2011-08-14T02:05:36Z</dcterms:modified>
</cp:coreProperties>
</file>